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263" r:id="rId2"/>
    <p:sldId id="257" r:id="rId3"/>
    <p:sldId id="2277" r:id="rId4"/>
    <p:sldId id="2279" r:id="rId5"/>
    <p:sldId id="2278" r:id="rId6"/>
    <p:sldId id="2282" r:id="rId7"/>
    <p:sldId id="2283" r:id="rId8"/>
    <p:sldId id="2301" r:id="rId9"/>
    <p:sldId id="2302" r:id="rId10"/>
    <p:sldId id="2303" r:id="rId11"/>
    <p:sldId id="2284" r:id="rId12"/>
    <p:sldId id="2285" r:id="rId13"/>
    <p:sldId id="2286" r:id="rId14"/>
    <p:sldId id="2287" r:id="rId15"/>
    <p:sldId id="2289" r:id="rId16"/>
    <p:sldId id="2296" r:id="rId17"/>
    <p:sldId id="2297" r:id="rId18"/>
    <p:sldId id="2288" r:id="rId19"/>
    <p:sldId id="2292" r:id="rId20"/>
    <p:sldId id="2291" r:id="rId21"/>
    <p:sldId id="2293" r:id="rId22"/>
    <p:sldId id="2298" r:id="rId23"/>
    <p:sldId id="2290" r:id="rId24"/>
    <p:sldId id="2304" r:id="rId25"/>
    <p:sldId id="2300" r:id="rId26"/>
    <p:sldId id="2299" r:id="rId27"/>
    <p:sldId id="2305" r:id="rId28"/>
    <p:sldId id="2307" r:id="rId29"/>
    <p:sldId id="2306" r:id="rId30"/>
    <p:sldId id="2308" r:id="rId31"/>
    <p:sldId id="2309" r:id="rId32"/>
    <p:sldId id="2270" r:id="rId33"/>
    <p:sldId id="2310" r:id="rId34"/>
    <p:sldId id="2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F7F5F3"/>
    <a:srgbClr val="BBBBBB"/>
    <a:srgbClr val="212121"/>
    <a:srgbClr val="CA8636"/>
    <a:srgbClr val="A4B6C3"/>
    <a:srgbClr val="08051B"/>
    <a:srgbClr val="FDFEF6"/>
    <a:srgbClr val="9CB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86256" autoAdjust="0"/>
  </p:normalViewPr>
  <p:slideViewPr>
    <p:cSldViewPr snapToGrid="0">
      <p:cViewPr>
        <p:scale>
          <a:sx n="75" d="100"/>
          <a:sy n="75" d="100"/>
        </p:scale>
        <p:origin x="4541" y="212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21:44:16.8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82,'2904'0,"-2697"-12,-40 0,683 8,-472 6,-17-29,-42 1,616 23,-465 6,-53-3,-387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46:12.24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69,'261'1,"283"-3,-351-9,53-1,-211 10,-1-1,1-2,35-10,15-1,-61 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46:14.1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0 124,'513'-28,"-353"11,235-40,-334 47,1 3,0 3,117 6,-56 1,158-3,-260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46:28.73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1 233,'458'-35,"-45"1,777 30,-605 7,-534-6,1-2,-1-2,61-17,-57 12,32-1,1 4,0 4,125 9,-53-1,915-21,-663-20,-320 28,172 4,-165 7,130-15,-198 10,-6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54:37.53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49,'274'2,"296"-5,-221-21,-91 1,-248 23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54:39.01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0,'2133'0,"-2107"0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54:43.23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50,'522'-15,"17"3,-18 1,389-1,-560 14,1352-2,-1683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2:54:51.4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66,'0'-1,"0"0,1 0,-1 0,1 1,-1-1,1 0,0 0,-1 1,1-1,0 1,-1-1,1 0,0 1,0-1,0 1,-1 0,1-1,0 1,0 0,0-1,0 1,0 0,0 0,0 0,1 0,30-5,-27 5,1020-48,757 62,-1575-2,197 5,402-17,-785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23:40:57.0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1,'0'3,"1"1,0 0,-1 0,1-1,1 1,-1 0,1-1,-1 1,1-1,0 0,0 1,1-1,-1 0,0 0,1-1,0 1,0 0,0-1,0 0,0 0,0 0,1 0,-1 0,8 2,9 4,0-1,1-1,25 5,-32-8,438 69,-109-20,-172-23,1-7,280-2,-312-34,-52 3,-8 0,-40 6,67-3,-97 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4T23:40:59.05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0,'7574'0'0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21:44:30.34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25,'161'2,"175"-5,-246-8,37-1,802 46,-8 85,-916-118,34 6,0-1,0-1,0-3,1-1,-1-2,46-6,-31-1,55 0,32-3,-37 1,200 7,-148 6,-132-3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21:44:51.3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1,'187'0,"1454"21,-913 12,767 20,232-52,-795-3,-749 2,804 16,-446 37,-400-42,201-9,-170-5,1092 3,-1259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21:44:53.3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1 136,'161'-5,"195"-32,336-24,7 41,-618 18,2444-8,-1451 13,1663-3,-2385 27,3 0,417-1,-8 35,-702-55,538 6,-492-13,-114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21:44:54.97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1 163,'17'-1,"0"-1,29-6,18-2,334-34,94-7,1021 5,3 46,-733 3,3188-3,-3947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6T21:45:24.98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1,'5'3,"0"0,1-1,-1 1,1-1,-1 0,1-1,0 1,0-1,0 0,0-1,0 1,11-2,3 2,597 8,-125-7,67 32,370 8,-712-45,299 5,-309 10,88 3,-262-15,641 27,160-1,-595-28,-216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8T10:41:43.04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1,'1806'65,"13"13,-1737-79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3T01:53:37.0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83,'4419'0,"-4049"-31,-9 0,2280 33,-2483-12,-7 0,1893 8,-998 4,2326-2,-3351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3T01:53:44.6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22,'1968'0,"-1552"-10,-10-1,4775 10,-2394 3,-2144 18,2 1,-539-19,124-6,-161-4,52-3,-92 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0BD69-A4B1-4BF7-BB95-3686C20076EC}" type="datetimeFigureOut">
              <a:rPr lang="en-US" smtClean="0"/>
              <a:t>6/11/2026</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3F43A-A48A-48FE-B561-E19B263D1AB7}" type="slidenum">
              <a:rPr lang="en-US" smtClean="0"/>
              <a:t>‹Nr.›</a:t>
            </a:fld>
            <a:endParaRPr lang="en-US"/>
          </a:p>
        </p:txBody>
      </p:sp>
    </p:spTree>
    <p:extLst>
      <p:ext uri="{BB962C8B-B14F-4D97-AF65-F5344CB8AC3E}">
        <p14:creationId xmlns:p14="http://schemas.microsoft.com/office/powerpoint/2010/main" val="8084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a:t>
            </a:fld>
            <a:endParaRPr lang="en-US"/>
          </a:p>
        </p:txBody>
      </p:sp>
    </p:spTree>
    <p:extLst>
      <p:ext uri="{BB962C8B-B14F-4D97-AF65-F5344CB8AC3E}">
        <p14:creationId xmlns:p14="http://schemas.microsoft.com/office/powerpoint/2010/main" val="151239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F2CE-692B-6417-F5A0-3C24BCF043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496253-FC87-1EC5-ADD8-30E7158F009E}"/>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C139A54-6503-D99A-1A03-453C1BFE2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50C41737-FF0C-03D0-6995-DC2AD4A5C48C}"/>
              </a:ext>
            </a:extLst>
          </p:cNvPr>
          <p:cNvSpPr>
            <a:spLocks noGrp="1"/>
          </p:cNvSpPr>
          <p:nvPr>
            <p:ph type="sldNum" sz="quarter" idx="5"/>
          </p:nvPr>
        </p:nvSpPr>
        <p:spPr/>
        <p:txBody>
          <a:bodyPr/>
          <a:lstStyle/>
          <a:p>
            <a:fld id="{C3C3F43A-A48A-48FE-B561-E19B263D1AB7}" type="slidenum">
              <a:rPr lang="en-US" smtClean="0"/>
              <a:t>10</a:t>
            </a:fld>
            <a:endParaRPr lang="en-US"/>
          </a:p>
        </p:txBody>
      </p:sp>
    </p:spTree>
    <p:extLst>
      <p:ext uri="{BB962C8B-B14F-4D97-AF65-F5344CB8AC3E}">
        <p14:creationId xmlns:p14="http://schemas.microsoft.com/office/powerpoint/2010/main" val="3714568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CCD4-C08B-CB15-742A-20DAEAB455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A1C315-7572-5B1E-C97A-739B864615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887F6EB-24F5-807A-FAE4-C8B798B9F1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07810EC5-DE2A-A063-F2D6-CF097FFB4014}"/>
              </a:ext>
            </a:extLst>
          </p:cNvPr>
          <p:cNvSpPr>
            <a:spLocks noGrp="1"/>
          </p:cNvSpPr>
          <p:nvPr>
            <p:ph type="sldNum" sz="quarter" idx="5"/>
          </p:nvPr>
        </p:nvSpPr>
        <p:spPr/>
        <p:txBody>
          <a:bodyPr/>
          <a:lstStyle/>
          <a:p>
            <a:fld id="{C3C3F43A-A48A-48FE-B561-E19B263D1AB7}" type="slidenum">
              <a:rPr lang="en-US" smtClean="0"/>
              <a:t>11</a:t>
            </a:fld>
            <a:endParaRPr lang="en-US"/>
          </a:p>
        </p:txBody>
      </p:sp>
    </p:spTree>
    <p:extLst>
      <p:ext uri="{BB962C8B-B14F-4D97-AF65-F5344CB8AC3E}">
        <p14:creationId xmlns:p14="http://schemas.microsoft.com/office/powerpoint/2010/main" val="266488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10D1-F02E-FF9C-3086-9186B7D62A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E401BE-2536-2A32-5453-33F4173CBF5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167B619-AEEA-F1A4-56A8-0FB8F44190C8}"/>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0B0FE8F7-860A-F280-0866-B59B53C2EC04}"/>
              </a:ext>
            </a:extLst>
          </p:cNvPr>
          <p:cNvSpPr>
            <a:spLocks noGrp="1"/>
          </p:cNvSpPr>
          <p:nvPr>
            <p:ph type="sldNum" sz="quarter" idx="5"/>
          </p:nvPr>
        </p:nvSpPr>
        <p:spPr/>
        <p:txBody>
          <a:bodyPr/>
          <a:lstStyle/>
          <a:p>
            <a:fld id="{C3C3F43A-A48A-48FE-B561-E19B263D1AB7}" type="slidenum">
              <a:rPr lang="en-US" smtClean="0"/>
              <a:t>12</a:t>
            </a:fld>
            <a:endParaRPr lang="en-US"/>
          </a:p>
        </p:txBody>
      </p:sp>
    </p:spTree>
    <p:extLst>
      <p:ext uri="{BB962C8B-B14F-4D97-AF65-F5344CB8AC3E}">
        <p14:creationId xmlns:p14="http://schemas.microsoft.com/office/powerpoint/2010/main" val="402564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8570-6ED6-336A-6DB0-8B3980666B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7D008B-CB13-F293-4B77-F6CC64BF9D48}"/>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69F7142-D416-750E-7952-9257D36F659C}"/>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72FD214C-7CF2-3996-96A5-AD223B299661}"/>
              </a:ext>
            </a:extLst>
          </p:cNvPr>
          <p:cNvSpPr>
            <a:spLocks noGrp="1"/>
          </p:cNvSpPr>
          <p:nvPr>
            <p:ph type="sldNum" sz="quarter" idx="5"/>
          </p:nvPr>
        </p:nvSpPr>
        <p:spPr/>
        <p:txBody>
          <a:bodyPr/>
          <a:lstStyle/>
          <a:p>
            <a:fld id="{C3C3F43A-A48A-48FE-B561-E19B263D1AB7}" type="slidenum">
              <a:rPr lang="en-US" smtClean="0"/>
              <a:t>13</a:t>
            </a:fld>
            <a:endParaRPr lang="en-US"/>
          </a:p>
        </p:txBody>
      </p:sp>
    </p:spTree>
    <p:extLst>
      <p:ext uri="{BB962C8B-B14F-4D97-AF65-F5344CB8AC3E}">
        <p14:creationId xmlns:p14="http://schemas.microsoft.com/office/powerpoint/2010/main" val="225226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14</a:t>
            </a:fld>
            <a:endParaRPr lang="en-US"/>
          </a:p>
        </p:txBody>
      </p:sp>
    </p:spTree>
    <p:extLst>
      <p:ext uri="{BB962C8B-B14F-4D97-AF65-F5344CB8AC3E}">
        <p14:creationId xmlns:p14="http://schemas.microsoft.com/office/powerpoint/2010/main" val="328093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C79E-D176-4DCD-07E3-458835BBB1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6DF18B-45B6-B694-D8B1-28179AD086B0}"/>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19AA1B8-4C6C-6F17-6A07-99F5903B2B38}"/>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4C1720DC-EE6E-5A53-BF19-1DD3B9130BC4}"/>
              </a:ext>
            </a:extLst>
          </p:cNvPr>
          <p:cNvSpPr>
            <a:spLocks noGrp="1"/>
          </p:cNvSpPr>
          <p:nvPr>
            <p:ph type="sldNum" sz="quarter" idx="5"/>
          </p:nvPr>
        </p:nvSpPr>
        <p:spPr/>
        <p:txBody>
          <a:bodyPr/>
          <a:lstStyle/>
          <a:p>
            <a:fld id="{C3C3F43A-A48A-48FE-B561-E19B263D1AB7}" type="slidenum">
              <a:rPr lang="en-US" smtClean="0"/>
              <a:t>15</a:t>
            </a:fld>
            <a:endParaRPr lang="en-US"/>
          </a:p>
        </p:txBody>
      </p:sp>
    </p:spTree>
    <p:extLst>
      <p:ext uri="{BB962C8B-B14F-4D97-AF65-F5344CB8AC3E}">
        <p14:creationId xmlns:p14="http://schemas.microsoft.com/office/powerpoint/2010/main" val="108448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B7F23-7AA2-659C-618D-E6391BE11B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5F7370-A527-1CDF-0C8A-EF05C3D0D8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9751146-499F-FF34-53E7-6415CBAD5ED3}"/>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EF07411-B744-C176-DC5D-7DE73EBE28AC}"/>
              </a:ext>
            </a:extLst>
          </p:cNvPr>
          <p:cNvSpPr>
            <a:spLocks noGrp="1"/>
          </p:cNvSpPr>
          <p:nvPr>
            <p:ph type="sldNum" sz="quarter" idx="5"/>
          </p:nvPr>
        </p:nvSpPr>
        <p:spPr/>
        <p:txBody>
          <a:bodyPr/>
          <a:lstStyle/>
          <a:p>
            <a:fld id="{C3C3F43A-A48A-48FE-B561-E19B263D1AB7}" type="slidenum">
              <a:rPr lang="en-US" smtClean="0"/>
              <a:t>16</a:t>
            </a:fld>
            <a:endParaRPr lang="en-US"/>
          </a:p>
        </p:txBody>
      </p:sp>
    </p:spTree>
    <p:extLst>
      <p:ext uri="{BB962C8B-B14F-4D97-AF65-F5344CB8AC3E}">
        <p14:creationId xmlns:p14="http://schemas.microsoft.com/office/powerpoint/2010/main" val="78010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E35C-0B3E-8BF9-9E20-5F277DD64F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294924-BC93-975D-0965-A360A9538342}"/>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3CCB528-21A0-05B6-F0A3-CB9C1E26FDDA}"/>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E6C0C4F3-9CE2-A641-8BF4-44B33C370FE0}"/>
              </a:ext>
            </a:extLst>
          </p:cNvPr>
          <p:cNvSpPr>
            <a:spLocks noGrp="1"/>
          </p:cNvSpPr>
          <p:nvPr>
            <p:ph type="sldNum" sz="quarter" idx="5"/>
          </p:nvPr>
        </p:nvSpPr>
        <p:spPr/>
        <p:txBody>
          <a:bodyPr/>
          <a:lstStyle/>
          <a:p>
            <a:fld id="{C3C3F43A-A48A-48FE-B561-E19B263D1AB7}" type="slidenum">
              <a:rPr lang="en-US" smtClean="0"/>
              <a:t>17</a:t>
            </a:fld>
            <a:endParaRPr lang="en-US"/>
          </a:p>
        </p:txBody>
      </p:sp>
    </p:spTree>
    <p:extLst>
      <p:ext uri="{BB962C8B-B14F-4D97-AF65-F5344CB8AC3E}">
        <p14:creationId xmlns:p14="http://schemas.microsoft.com/office/powerpoint/2010/main" val="138364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18</a:t>
            </a:fld>
            <a:endParaRPr lang="en-US"/>
          </a:p>
        </p:txBody>
      </p:sp>
    </p:spTree>
    <p:extLst>
      <p:ext uri="{BB962C8B-B14F-4D97-AF65-F5344CB8AC3E}">
        <p14:creationId xmlns:p14="http://schemas.microsoft.com/office/powerpoint/2010/main" val="4709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321D-4FA7-D121-A02F-5A7A380606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3A937A-C80D-A2AB-F73D-874D312D32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A0C3D8-1957-0F29-DD22-A33E3378FC46}"/>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A1C85011-9B45-E8F0-4D8E-A6F831508E60}"/>
              </a:ext>
            </a:extLst>
          </p:cNvPr>
          <p:cNvSpPr>
            <a:spLocks noGrp="1"/>
          </p:cNvSpPr>
          <p:nvPr>
            <p:ph type="sldNum" sz="quarter" idx="5"/>
          </p:nvPr>
        </p:nvSpPr>
        <p:spPr/>
        <p:txBody>
          <a:bodyPr/>
          <a:lstStyle/>
          <a:p>
            <a:fld id="{C3C3F43A-A48A-48FE-B561-E19B263D1AB7}" type="slidenum">
              <a:rPr lang="en-US" smtClean="0"/>
              <a:t>19</a:t>
            </a:fld>
            <a:endParaRPr lang="en-US"/>
          </a:p>
        </p:txBody>
      </p:sp>
    </p:spTree>
    <p:extLst>
      <p:ext uri="{BB962C8B-B14F-4D97-AF65-F5344CB8AC3E}">
        <p14:creationId xmlns:p14="http://schemas.microsoft.com/office/powerpoint/2010/main" val="353642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3C3F43A-A48A-48FE-B561-E19B263D1AB7}" type="slidenum">
              <a:rPr lang="en-US" smtClean="0"/>
              <a:t>2</a:t>
            </a:fld>
            <a:endParaRPr lang="en-US"/>
          </a:p>
        </p:txBody>
      </p:sp>
    </p:spTree>
    <p:extLst>
      <p:ext uri="{BB962C8B-B14F-4D97-AF65-F5344CB8AC3E}">
        <p14:creationId xmlns:p14="http://schemas.microsoft.com/office/powerpoint/2010/main" val="75290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20</a:t>
            </a:fld>
            <a:endParaRPr lang="en-US"/>
          </a:p>
        </p:txBody>
      </p:sp>
    </p:spTree>
    <p:extLst>
      <p:ext uri="{BB962C8B-B14F-4D97-AF65-F5344CB8AC3E}">
        <p14:creationId xmlns:p14="http://schemas.microsoft.com/office/powerpoint/2010/main" val="304671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1C9E-2981-B41B-B10E-687CEBFFEF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F377E9-01ED-BC12-C5F2-0EA9C113D1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609711-3AAF-681D-EAC5-5396C3CF1E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20C9D751-A842-E515-94C1-BD20338DB1D1}"/>
              </a:ext>
            </a:extLst>
          </p:cNvPr>
          <p:cNvSpPr>
            <a:spLocks noGrp="1"/>
          </p:cNvSpPr>
          <p:nvPr>
            <p:ph type="sldNum" sz="quarter" idx="5"/>
          </p:nvPr>
        </p:nvSpPr>
        <p:spPr/>
        <p:txBody>
          <a:bodyPr/>
          <a:lstStyle/>
          <a:p>
            <a:fld id="{C3C3F43A-A48A-48FE-B561-E19B263D1AB7}" type="slidenum">
              <a:rPr lang="en-US" smtClean="0"/>
              <a:t>21</a:t>
            </a:fld>
            <a:endParaRPr lang="en-US"/>
          </a:p>
        </p:txBody>
      </p:sp>
    </p:spTree>
    <p:extLst>
      <p:ext uri="{BB962C8B-B14F-4D97-AF65-F5344CB8AC3E}">
        <p14:creationId xmlns:p14="http://schemas.microsoft.com/office/powerpoint/2010/main" val="160230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E3436-310C-27B0-F510-93710B28F7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0DA767-DE31-5AAB-7EC0-611BB2D230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EB9494-F91F-EB8D-378A-A9333BE355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BA9FE93F-185C-7EA3-8013-A0888F9E7793}"/>
              </a:ext>
            </a:extLst>
          </p:cNvPr>
          <p:cNvSpPr>
            <a:spLocks noGrp="1"/>
          </p:cNvSpPr>
          <p:nvPr>
            <p:ph type="sldNum" sz="quarter" idx="5"/>
          </p:nvPr>
        </p:nvSpPr>
        <p:spPr/>
        <p:txBody>
          <a:bodyPr/>
          <a:lstStyle/>
          <a:p>
            <a:fld id="{C3C3F43A-A48A-48FE-B561-E19B263D1AB7}" type="slidenum">
              <a:rPr lang="en-US" smtClean="0"/>
              <a:t>22</a:t>
            </a:fld>
            <a:endParaRPr lang="en-US"/>
          </a:p>
        </p:txBody>
      </p:sp>
    </p:spTree>
    <p:extLst>
      <p:ext uri="{BB962C8B-B14F-4D97-AF65-F5344CB8AC3E}">
        <p14:creationId xmlns:p14="http://schemas.microsoft.com/office/powerpoint/2010/main" val="71424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3C3F43A-A48A-48FE-B561-E19B263D1AB7}" type="slidenum">
              <a:rPr lang="en-US" smtClean="0"/>
              <a:t>23</a:t>
            </a:fld>
            <a:endParaRPr lang="en-US"/>
          </a:p>
        </p:txBody>
      </p:sp>
    </p:spTree>
    <p:extLst>
      <p:ext uri="{BB962C8B-B14F-4D97-AF65-F5344CB8AC3E}">
        <p14:creationId xmlns:p14="http://schemas.microsoft.com/office/powerpoint/2010/main" val="3928799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6E69-D4C3-B487-301F-808131BEE4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B78E7F-186E-F149-33EC-D7453BB5C9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5CABC4-0124-97D2-F29B-C100645745F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67B0E27-F95A-2AA9-5E2B-0AC4F83648E5}"/>
              </a:ext>
            </a:extLst>
          </p:cNvPr>
          <p:cNvSpPr>
            <a:spLocks noGrp="1"/>
          </p:cNvSpPr>
          <p:nvPr>
            <p:ph type="sldNum" sz="quarter" idx="5"/>
          </p:nvPr>
        </p:nvSpPr>
        <p:spPr/>
        <p:txBody>
          <a:bodyPr/>
          <a:lstStyle/>
          <a:p>
            <a:fld id="{C3C3F43A-A48A-48FE-B561-E19B263D1AB7}" type="slidenum">
              <a:rPr lang="en-US" smtClean="0"/>
              <a:t>24</a:t>
            </a:fld>
            <a:endParaRPr lang="en-US"/>
          </a:p>
        </p:txBody>
      </p:sp>
    </p:spTree>
    <p:extLst>
      <p:ext uri="{BB962C8B-B14F-4D97-AF65-F5344CB8AC3E}">
        <p14:creationId xmlns:p14="http://schemas.microsoft.com/office/powerpoint/2010/main" val="180154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8BE83-20BF-BDEC-E34E-AB540E9E29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FB3C3E-C242-D116-C000-AF73FD96016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857718-AEE6-0CC3-0D3E-6CF2323691D7}"/>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23DA1F9-E2D5-334D-E4BC-E91F49E6F875}"/>
              </a:ext>
            </a:extLst>
          </p:cNvPr>
          <p:cNvSpPr>
            <a:spLocks noGrp="1"/>
          </p:cNvSpPr>
          <p:nvPr>
            <p:ph type="sldNum" sz="quarter" idx="5"/>
          </p:nvPr>
        </p:nvSpPr>
        <p:spPr/>
        <p:txBody>
          <a:bodyPr/>
          <a:lstStyle/>
          <a:p>
            <a:fld id="{C3C3F43A-A48A-48FE-B561-E19B263D1AB7}" type="slidenum">
              <a:rPr lang="en-US" smtClean="0"/>
              <a:t>25</a:t>
            </a:fld>
            <a:endParaRPr lang="en-US"/>
          </a:p>
        </p:txBody>
      </p:sp>
    </p:spTree>
    <p:extLst>
      <p:ext uri="{BB962C8B-B14F-4D97-AF65-F5344CB8AC3E}">
        <p14:creationId xmlns:p14="http://schemas.microsoft.com/office/powerpoint/2010/main" val="173048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31CD-5BD3-6F65-C132-9E77881248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B56F5C-4E9D-8F38-996D-B76E4C1A80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EAE8D8-011C-9AC9-BECF-60B60907E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369AD13F-F417-120F-1D58-F29C715EA87A}"/>
              </a:ext>
            </a:extLst>
          </p:cNvPr>
          <p:cNvSpPr>
            <a:spLocks noGrp="1"/>
          </p:cNvSpPr>
          <p:nvPr>
            <p:ph type="sldNum" sz="quarter" idx="5"/>
          </p:nvPr>
        </p:nvSpPr>
        <p:spPr/>
        <p:txBody>
          <a:bodyPr/>
          <a:lstStyle/>
          <a:p>
            <a:fld id="{C3C3F43A-A48A-48FE-B561-E19B263D1AB7}" type="slidenum">
              <a:rPr lang="en-US" smtClean="0"/>
              <a:t>26</a:t>
            </a:fld>
            <a:endParaRPr lang="en-US"/>
          </a:p>
        </p:txBody>
      </p:sp>
    </p:spTree>
    <p:extLst>
      <p:ext uri="{BB962C8B-B14F-4D97-AF65-F5344CB8AC3E}">
        <p14:creationId xmlns:p14="http://schemas.microsoft.com/office/powerpoint/2010/main" val="34136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9C59-BA4E-DF6B-BF19-28415F09A0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32CBC1-4B86-9A00-3212-FA05D7762D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1ED845-5E0D-1BD1-7E01-4CC09735B1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37E09E3F-D54C-AA91-C62E-65D372936287}"/>
              </a:ext>
            </a:extLst>
          </p:cNvPr>
          <p:cNvSpPr>
            <a:spLocks noGrp="1"/>
          </p:cNvSpPr>
          <p:nvPr>
            <p:ph type="sldNum" sz="quarter" idx="5"/>
          </p:nvPr>
        </p:nvSpPr>
        <p:spPr/>
        <p:txBody>
          <a:bodyPr/>
          <a:lstStyle/>
          <a:p>
            <a:fld id="{C3C3F43A-A48A-48FE-B561-E19B263D1AB7}" type="slidenum">
              <a:rPr lang="en-US" smtClean="0"/>
              <a:t>27</a:t>
            </a:fld>
            <a:endParaRPr lang="en-US"/>
          </a:p>
        </p:txBody>
      </p:sp>
    </p:spTree>
    <p:extLst>
      <p:ext uri="{BB962C8B-B14F-4D97-AF65-F5344CB8AC3E}">
        <p14:creationId xmlns:p14="http://schemas.microsoft.com/office/powerpoint/2010/main" val="229628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3EB7-EC43-FF78-4700-DB4B6625EE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667B06-0C93-0EC4-6E45-69ADF93A22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A16DD4-CA4E-48AA-C680-0CDA5A5844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662B7BBD-7F20-1C55-DFC6-5061294DA519}"/>
              </a:ext>
            </a:extLst>
          </p:cNvPr>
          <p:cNvSpPr>
            <a:spLocks noGrp="1"/>
          </p:cNvSpPr>
          <p:nvPr>
            <p:ph type="sldNum" sz="quarter" idx="5"/>
          </p:nvPr>
        </p:nvSpPr>
        <p:spPr/>
        <p:txBody>
          <a:bodyPr/>
          <a:lstStyle/>
          <a:p>
            <a:fld id="{C3C3F43A-A48A-48FE-B561-E19B263D1AB7}" type="slidenum">
              <a:rPr lang="en-US" smtClean="0"/>
              <a:t>28</a:t>
            </a:fld>
            <a:endParaRPr lang="en-US"/>
          </a:p>
        </p:txBody>
      </p:sp>
    </p:spTree>
    <p:extLst>
      <p:ext uri="{BB962C8B-B14F-4D97-AF65-F5344CB8AC3E}">
        <p14:creationId xmlns:p14="http://schemas.microsoft.com/office/powerpoint/2010/main" val="2129497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3DCD5-D3BD-ACFB-D098-4433C73FAD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84AA92-051C-90C1-A17E-5CF3D4CDB6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CD7077-5A48-EFF2-6A6A-0EDE4B946A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69A7C205-A1A8-27DF-B8E7-9864C13AAEC1}"/>
              </a:ext>
            </a:extLst>
          </p:cNvPr>
          <p:cNvSpPr>
            <a:spLocks noGrp="1"/>
          </p:cNvSpPr>
          <p:nvPr>
            <p:ph type="sldNum" sz="quarter" idx="5"/>
          </p:nvPr>
        </p:nvSpPr>
        <p:spPr/>
        <p:txBody>
          <a:bodyPr/>
          <a:lstStyle/>
          <a:p>
            <a:fld id="{C3C3F43A-A48A-48FE-B561-E19B263D1AB7}" type="slidenum">
              <a:rPr lang="en-US" smtClean="0"/>
              <a:t>29</a:t>
            </a:fld>
            <a:endParaRPr lang="en-US"/>
          </a:p>
        </p:txBody>
      </p:sp>
    </p:spTree>
    <p:extLst>
      <p:ext uri="{BB962C8B-B14F-4D97-AF65-F5344CB8AC3E}">
        <p14:creationId xmlns:p14="http://schemas.microsoft.com/office/powerpoint/2010/main" val="376484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E74E-1FD4-EB4F-F9CA-9B7EB9AA69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1B2049-8D6F-29AF-FCAD-6EB6CB5C12D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9F7C1C0-517C-DB5D-2C32-60AF12D4EB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2960BC8A-433A-FE8E-1C27-02D1F0E667C0}"/>
              </a:ext>
            </a:extLst>
          </p:cNvPr>
          <p:cNvSpPr>
            <a:spLocks noGrp="1"/>
          </p:cNvSpPr>
          <p:nvPr>
            <p:ph type="sldNum" sz="quarter" idx="5"/>
          </p:nvPr>
        </p:nvSpPr>
        <p:spPr/>
        <p:txBody>
          <a:bodyPr/>
          <a:lstStyle/>
          <a:p>
            <a:fld id="{C3C3F43A-A48A-48FE-B561-E19B263D1AB7}" type="slidenum">
              <a:rPr lang="en-US" smtClean="0"/>
              <a:t>3</a:t>
            </a:fld>
            <a:endParaRPr lang="en-US"/>
          </a:p>
        </p:txBody>
      </p:sp>
    </p:spTree>
    <p:extLst>
      <p:ext uri="{BB962C8B-B14F-4D97-AF65-F5344CB8AC3E}">
        <p14:creationId xmlns:p14="http://schemas.microsoft.com/office/powerpoint/2010/main" val="557552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1201-1C23-A6AE-A7F9-495A9BE465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8C0957-48E2-BD2B-66EC-16113BEA70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E02242-ECA2-6CEA-4CEC-EC577A8C93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43E6559C-BD5F-54AF-1441-3E307F4EC6A4}"/>
              </a:ext>
            </a:extLst>
          </p:cNvPr>
          <p:cNvSpPr>
            <a:spLocks noGrp="1"/>
          </p:cNvSpPr>
          <p:nvPr>
            <p:ph type="sldNum" sz="quarter" idx="5"/>
          </p:nvPr>
        </p:nvSpPr>
        <p:spPr/>
        <p:txBody>
          <a:bodyPr/>
          <a:lstStyle/>
          <a:p>
            <a:fld id="{C3C3F43A-A48A-48FE-B561-E19B263D1AB7}" type="slidenum">
              <a:rPr lang="en-US" smtClean="0"/>
              <a:t>30</a:t>
            </a:fld>
            <a:endParaRPr lang="en-US"/>
          </a:p>
        </p:txBody>
      </p:sp>
    </p:spTree>
    <p:extLst>
      <p:ext uri="{BB962C8B-B14F-4D97-AF65-F5344CB8AC3E}">
        <p14:creationId xmlns:p14="http://schemas.microsoft.com/office/powerpoint/2010/main" val="621264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CA78-8F73-8EBF-0F10-2D53C39A78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2FE769-84A6-2231-16BC-CDDAFB4915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3424B8-87A1-AA1F-36EF-F8A1F03D16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B3EF09F8-E4F0-C6B5-CA34-8B3ECA13DBF2}"/>
              </a:ext>
            </a:extLst>
          </p:cNvPr>
          <p:cNvSpPr>
            <a:spLocks noGrp="1"/>
          </p:cNvSpPr>
          <p:nvPr>
            <p:ph type="sldNum" sz="quarter" idx="5"/>
          </p:nvPr>
        </p:nvSpPr>
        <p:spPr/>
        <p:txBody>
          <a:bodyPr/>
          <a:lstStyle/>
          <a:p>
            <a:fld id="{C3C3F43A-A48A-48FE-B561-E19B263D1AB7}" type="slidenum">
              <a:rPr lang="en-US" smtClean="0"/>
              <a:t>31</a:t>
            </a:fld>
            <a:endParaRPr lang="en-US"/>
          </a:p>
        </p:txBody>
      </p:sp>
    </p:spTree>
    <p:extLst>
      <p:ext uri="{BB962C8B-B14F-4D97-AF65-F5344CB8AC3E}">
        <p14:creationId xmlns:p14="http://schemas.microsoft.com/office/powerpoint/2010/main" val="4138363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6BC9-91DA-DC7C-E3CD-DC7FDC6504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417ABA-AB1C-9E8D-2448-2C242A59AC23}"/>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6F89D2D-7998-61C6-79E6-B6A3EC88360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A5D931E-E6AF-40EB-27F5-9C267BE74EB0}"/>
              </a:ext>
            </a:extLst>
          </p:cNvPr>
          <p:cNvSpPr>
            <a:spLocks noGrp="1"/>
          </p:cNvSpPr>
          <p:nvPr>
            <p:ph type="sldNum" sz="quarter" idx="5"/>
          </p:nvPr>
        </p:nvSpPr>
        <p:spPr/>
        <p:txBody>
          <a:bodyPr/>
          <a:lstStyle/>
          <a:p>
            <a:fld id="{C3C3F43A-A48A-48FE-B561-E19B263D1AB7}" type="slidenum">
              <a:rPr lang="en-US" smtClean="0"/>
              <a:t>32</a:t>
            </a:fld>
            <a:endParaRPr lang="en-US"/>
          </a:p>
        </p:txBody>
      </p:sp>
    </p:spTree>
    <p:extLst>
      <p:ext uri="{BB962C8B-B14F-4D97-AF65-F5344CB8AC3E}">
        <p14:creationId xmlns:p14="http://schemas.microsoft.com/office/powerpoint/2010/main" val="426387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9420-E429-114B-AEB8-2D520ADDF9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2EB493-8EB4-7983-C595-6C166AE0D3CD}"/>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8AF8232-2C47-AB03-D8C3-D1AA5BF7E1EB}"/>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650C48D4-6F25-56AB-F60A-AB9C8FEBD394}"/>
              </a:ext>
            </a:extLst>
          </p:cNvPr>
          <p:cNvSpPr>
            <a:spLocks noGrp="1"/>
          </p:cNvSpPr>
          <p:nvPr>
            <p:ph type="sldNum" sz="quarter" idx="5"/>
          </p:nvPr>
        </p:nvSpPr>
        <p:spPr/>
        <p:txBody>
          <a:bodyPr/>
          <a:lstStyle/>
          <a:p>
            <a:fld id="{C3C3F43A-A48A-48FE-B561-E19B263D1AB7}" type="slidenum">
              <a:rPr lang="en-US" smtClean="0"/>
              <a:t>33</a:t>
            </a:fld>
            <a:endParaRPr lang="en-US"/>
          </a:p>
        </p:txBody>
      </p:sp>
    </p:spTree>
    <p:extLst>
      <p:ext uri="{BB962C8B-B14F-4D97-AF65-F5344CB8AC3E}">
        <p14:creationId xmlns:p14="http://schemas.microsoft.com/office/powerpoint/2010/main" val="40372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12F96-0308-F107-4C7F-D806B8F192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A81A8D-6582-3268-A447-272C46F4279A}"/>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72BDAB64-396A-0C99-5417-56879C2E86BD}"/>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2E6AD87C-B611-EDB4-A2CE-EC696896DBD8}"/>
              </a:ext>
            </a:extLst>
          </p:cNvPr>
          <p:cNvSpPr>
            <a:spLocks noGrp="1"/>
          </p:cNvSpPr>
          <p:nvPr>
            <p:ph type="sldNum" sz="quarter" idx="5"/>
          </p:nvPr>
        </p:nvSpPr>
        <p:spPr/>
        <p:txBody>
          <a:bodyPr/>
          <a:lstStyle/>
          <a:p>
            <a:fld id="{C3C3F43A-A48A-48FE-B561-E19B263D1AB7}" type="slidenum">
              <a:rPr lang="en-US" smtClean="0"/>
              <a:t>34</a:t>
            </a:fld>
            <a:endParaRPr lang="en-US"/>
          </a:p>
        </p:txBody>
      </p:sp>
    </p:spTree>
    <p:extLst>
      <p:ext uri="{BB962C8B-B14F-4D97-AF65-F5344CB8AC3E}">
        <p14:creationId xmlns:p14="http://schemas.microsoft.com/office/powerpoint/2010/main" val="408938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3D1B-035A-764D-0E2C-68B2217E3A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031019-62BA-4CD0-85C1-706B909C2C08}"/>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696692D6-8DCB-5030-D32F-09B0A33EF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48FC71BA-937B-9BE9-B861-05F56A639901}"/>
              </a:ext>
            </a:extLst>
          </p:cNvPr>
          <p:cNvSpPr>
            <a:spLocks noGrp="1"/>
          </p:cNvSpPr>
          <p:nvPr>
            <p:ph type="sldNum" sz="quarter" idx="5"/>
          </p:nvPr>
        </p:nvSpPr>
        <p:spPr/>
        <p:txBody>
          <a:bodyPr/>
          <a:lstStyle/>
          <a:p>
            <a:fld id="{C3C3F43A-A48A-48FE-B561-E19B263D1AB7}" type="slidenum">
              <a:rPr lang="en-US" smtClean="0"/>
              <a:t>4</a:t>
            </a:fld>
            <a:endParaRPr lang="en-US"/>
          </a:p>
        </p:txBody>
      </p:sp>
    </p:spTree>
    <p:extLst>
      <p:ext uri="{BB962C8B-B14F-4D97-AF65-F5344CB8AC3E}">
        <p14:creationId xmlns:p14="http://schemas.microsoft.com/office/powerpoint/2010/main" val="307073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F356-8AC1-CB5E-A0BF-F3DBAEAC5D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2AC025-F0E3-1E9D-88C9-86196E9FF99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ED225DE9-4DB4-2A80-1CD1-127A74A70A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9927109B-5502-CC20-4275-3B0384AB4BCB}"/>
              </a:ext>
            </a:extLst>
          </p:cNvPr>
          <p:cNvSpPr>
            <a:spLocks noGrp="1"/>
          </p:cNvSpPr>
          <p:nvPr>
            <p:ph type="sldNum" sz="quarter" idx="5"/>
          </p:nvPr>
        </p:nvSpPr>
        <p:spPr/>
        <p:txBody>
          <a:bodyPr/>
          <a:lstStyle/>
          <a:p>
            <a:fld id="{C3C3F43A-A48A-48FE-B561-E19B263D1AB7}" type="slidenum">
              <a:rPr lang="en-US" smtClean="0"/>
              <a:t>5</a:t>
            </a:fld>
            <a:endParaRPr lang="en-US"/>
          </a:p>
        </p:txBody>
      </p:sp>
    </p:spTree>
    <p:extLst>
      <p:ext uri="{BB962C8B-B14F-4D97-AF65-F5344CB8AC3E}">
        <p14:creationId xmlns:p14="http://schemas.microsoft.com/office/powerpoint/2010/main" val="165857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6E83-3596-F7A9-D83F-F819C35D6A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A755E-ED4F-7672-B93B-63203373936D}"/>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064B5E52-407F-DC79-EC92-2ABB046FCB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B5E93DB6-5332-64CA-CDA7-7D10FB65CFC6}"/>
              </a:ext>
            </a:extLst>
          </p:cNvPr>
          <p:cNvSpPr>
            <a:spLocks noGrp="1"/>
          </p:cNvSpPr>
          <p:nvPr>
            <p:ph type="sldNum" sz="quarter" idx="5"/>
          </p:nvPr>
        </p:nvSpPr>
        <p:spPr/>
        <p:txBody>
          <a:bodyPr/>
          <a:lstStyle/>
          <a:p>
            <a:fld id="{C3C3F43A-A48A-48FE-B561-E19B263D1AB7}" type="slidenum">
              <a:rPr lang="en-US" smtClean="0"/>
              <a:t>6</a:t>
            </a:fld>
            <a:endParaRPr lang="en-US"/>
          </a:p>
        </p:txBody>
      </p:sp>
    </p:spTree>
    <p:extLst>
      <p:ext uri="{BB962C8B-B14F-4D97-AF65-F5344CB8AC3E}">
        <p14:creationId xmlns:p14="http://schemas.microsoft.com/office/powerpoint/2010/main" val="108203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8A81-BEFA-EBA1-3665-DF21832509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AFC303-AD26-6E23-95C6-BEAB332E9E86}"/>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1613748C-D77D-5820-8BFA-BE18503B5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A5B866BA-3A11-36FB-5ADD-512F233DA66D}"/>
              </a:ext>
            </a:extLst>
          </p:cNvPr>
          <p:cNvSpPr>
            <a:spLocks noGrp="1"/>
          </p:cNvSpPr>
          <p:nvPr>
            <p:ph type="sldNum" sz="quarter" idx="5"/>
          </p:nvPr>
        </p:nvSpPr>
        <p:spPr/>
        <p:txBody>
          <a:bodyPr/>
          <a:lstStyle/>
          <a:p>
            <a:fld id="{C3C3F43A-A48A-48FE-B561-E19B263D1AB7}" type="slidenum">
              <a:rPr lang="en-US" smtClean="0"/>
              <a:t>7</a:t>
            </a:fld>
            <a:endParaRPr lang="en-US"/>
          </a:p>
        </p:txBody>
      </p:sp>
    </p:spTree>
    <p:extLst>
      <p:ext uri="{BB962C8B-B14F-4D97-AF65-F5344CB8AC3E}">
        <p14:creationId xmlns:p14="http://schemas.microsoft.com/office/powerpoint/2010/main" val="33995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60FA1-9B5D-730B-22DE-C748CCF67E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B66E61-2952-95A2-F943-3FE7BC4972DA}"/>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DCCD93B-EBD2-5F1B-B46C-A0AB643B17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E027CEA3-10A9-A9C1-2592-5FDB7EDC0616}"/>
              </a:ext>
            </a:extLst>
          </p:cNvPr>
          <p:cNvSpPr>
            <a:spLocks noGrp="1"/>
          </p:cNvSpPr>
          <p:nvPr>
            <p:ph type="sldNum" sz="quarter" idx="5"/>
          </p:nvPr>
        </p:nvSpPr>
        <p:spPr/>
        <p:txBody>
          <a:bodyPr/>
          <a:lstStyle/>
          <a:p>
            <a:fld id="{C3C3F43A-A48A-48FE-B561-E19B263D1AB7}" type="slidenum">
              <a:rPr lang="en-US" smtClean="0"/>
              <a:t>8</a:t>
            </a:fld>
            <a:endParaRPr lang="en-US"/>
          </a:p>
        </p:txBody>
      </p:sp>
    </p:spTree>
    <p:extLst>
      <p:ext uri="{BB962C8B-B14F-4D97-AF65-F5344CB8AC3E}">
        <p14:creationId xmlns:p14="http://schemas.microsoft.com/office/powerpoint/2010/main" val="127531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F9FC9-F913-030E-DB65-442C4D7A3D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AF852F-7DF8-6912-5CF4-CE7FFC7C7AA2}"/>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CCD2AE42-2268-5825-29B4-2B1F65FC6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C75C68BC-4010-624B-CD20-970A7FD40336}"/>
              </a:ext>
            </a:extLst>
          </p:cNvPr>
          <p:cNvSpPr>
            <a:spLocks noGrp="1"/>
          </p:cNvSpPr>
          <p:nvPr>
            <p:ph type="sldNum" sz="quarter" idx="5"/>
          </p:nvPr>
        </p:nvSpPr>
        <p:spPr/>
        <p:txBody>
          <a:bodyPr/>
          <a:lstStyle/>
          <a:p>
            <a:fld id="{C3C3F43A-A48A-48FE-B561-E19B263D1AB7}" type="slidenum">
              <a:rPr lang="en-US" smtClean="0"/>
              <a:t>9</a:t>
            </a:fld>
            <a:endParaRPr lang="en-US"/>
          </a:p>
        </p:txBody>
      </p:sp>
    </p:spTree>
    <p:extLst>
      <p:ext uri="{BB962C8B-B14F-4D97-AF65-F5344CB8AC3E}">
        <p14:creationId xmlns:p14="http://schemas.microsoft.com/office/powerpoint/2010/main" val="248069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27CE8-1F82-E7B7-AC96-36FF047E7AB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8B7C294-6A54-523A-4FAC-FA90AA2B2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58001077-80D3-C5ED-B903-FFC72EC2F28F}"/>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5" name="Fußzeilenplatzhalter 4">
            <a:extLst>
              <a:ext uri="{FF2B5EF4-FFF2-40B4-BE49-F238E27FC236}">
                <a16:creationId xmlns:a16="http://schemas.microsoft.com/office/drawing/2014/main" id="{4380C8AD-9BBB-52D1-C1CE-5E9F40A259D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6173389-5DFA-233E-9327-86F2B4FB6CE5}"/>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26149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264E0-923C-89B9-51D1-88CFBBEC2541}"/>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E21E3C99-99BC-CF2A-7D6A-16E39EE60A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664DBB8B-1679-24C8-B981-6304C949687D}"/>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5" name="Fußzeilenplatzhalter 4">
            <a:extLst>
              <a:ext uri="{FF2B5EF4-FFF2-40B4-BE49-F238E27FC236}">
                <a16:creationId xmlns:a16="http://schemas.microsoft.com/office/drawing/2014/main" id="{03793A6B-A029-C192-3348-CBF20AB80082}"/>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6351F23-440F-08E4-D983-903B35E2D0A3}"/>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358854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F449FE4-8526-A3E9-C0CC-0FBF167747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23DC056-CE7A-86CB-504E-A239C8F1A8C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94008FB-2DB2-D92D-DA2A-6377C9333CB9}"/>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5" name="Fußzeilenplatzhalter 4">
            <a:extLst>
              <a:ext uri="{FF2B5EF4-FFF2-40B4-BE49-F238E27FC236}">
                <a16:creationId xmlns:a16="http://schemas.microsoft.com/office/drawing/2014/main" id="{4862AE5D-BD91-A559-6485-49465B430614}"/>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67C3F10-66A9-0B6D-6003-F2D977DE7D67}"/>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409691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3088-93FD-BA08-6A88-D304FD0B0638}"/>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717253D7-6704-314A-F739-54FF466E99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0F678F3-AC8A-2FB7-0445-2C27B3B52363}"/>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5" name="Fußzeilenplatzhalter 4">
            <a:extLst>
              <a:ext uri="{FF2B5EF4-FFF2-40B4-BE49-F238E27FC236}">
                <a16:creationId xmlns:a16="http://schemas.microsoft.com/office/drawing/2014/main" id="{136A0063-9982-89D2-6384-934D6E17ECD9}"/>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4A67136-C100-38F2-18F8-DD4BDD5B9783}"/>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61792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E283B-AC8E-3837-8F45-D0333856789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3FBE045E-E213-0A79-583F-BFCEE5A1D4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3519E22-A9B9-79AA-E694-FC2214E1101E}"/>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5" name="Fußzeilenplatzhalter 4">
            <a:extLst>
              <a:ext uri="{FF2B5EF4-FFF2-40B4-BE49-F238E27FC236}">
                <a16:creationId xmlns:a16="http://schemas.microsoft.com/office/drawing/2014/main" id="{9D3A6E62-53B9-C5BA-4C63-C188787130D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4C0B9D7F-C413-02B1-4327-33D9DE3E47BB}"/>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18243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2D72F-56F7-DEEE-2567-88B19D2F286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AE4D2F75-11A1-5929-79F4-4F580872270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E2D9CE45-F986-3BAA-669D-CD7C2087F7F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18A39E83-69D6-2054-2CAD-1A8C6C5155F5}"/>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6" name="Fußzeilenplatzhalter 5">
            <a:extLst>
              <a:ext uri="{FF2B5EF4-FFF2-40B4-BE49-F238E27FC236}">
                <a16:creationId xmlns:a16="http://schemas.microsoft.com/office/drawing/2014/main" id="{02A27088-7857-F8FD-5E7D-CD9A50D3370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45773B24-A0F7-E0CE-0617-B89E3CB77FB6}"/>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391898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A019D-5604-640C-A98F-AB36A2778EE5}"/>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021B2B74-9974-E811-469C-E39DAEBAB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3CB4A6F-275D-8B86-E627-D757600E981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1C89BED0-4628-DB10-DA22-83499B1C4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E4D363D-89E2-CF25-20C3-E071C524828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52798DEA-1D72-09FC-E97E-F44CC5754720}"/>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8" name="Fußzeilenplatzhalter 7">
            <a:extLst>
              <a:ext uri="{FF2B5EF4-FFF2-40B4-BE49-F238E27FC236}">
                <a16:creationId xmlns:a16="http://schemas.microsoft.com/office/drawing/2014/main" id="{69B13E44-DD1C-A8E6-8BD1-0D64EEEBCD31}"/>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F438394F-0EEB-3FF8-CFB3-667B2F489066}"/>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97581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B8B1D-90CE-BB59-AA07-708F0316184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75467E6B-23E1-4AA8-087D-70BC79308928}"/>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4" name="Fußzeilenplatzhalter 3">
            <a:extLst>
              <a:ext uri="{FF2B5EF4-FFF2-40B4-BE49-F238E27FC236}">
                <a16:creationId xmlns:a16="http://schemas.microsoft.com/office/drawing/2014/main" id="{E8860C3C-EE20-93F7-2128-ECEDEF9BA59F}"/>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E0064ED-35FD-8CCA-3E3F-FA422692C626}"/>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421615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1AB9FB-6922-A604-C3B3-076F114C627A}"/>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3" name="Fußzeilenplatzhalter 2">
            <a:extLst>
              <a:ext uri="{FF2B5EF4-FFF2-40B4-BE49-F238E27FC236}">
                <a16:creationId xmlns:a16="http://schemas.microsoft.com/office/drawing/2014/main" id="{C8AEED44-7B6F-339B-2040-8F3E6C6F4D9C}"/>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93607062-F8A9-677F-C767-E22925EA130C}"/>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182259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31BB6-DE97-8363-A7D6-6BB6761221F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879A34C8-439A-3E36-BC10-16105A2A9E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E5196CEB-A54B-A72E-03DE-566161D8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8144D3-3D09-BA5F-6B7D-950770F2804B}"/>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6" name="Fußzeilenplatzhalter 5">
            <a:extLst>
              <a:ext uri="{FF2B5EF4-FFF2-40B4-BE49-F238E27FC236}">
                <a16:creationId xmlns:a16="http://schemas.microsoft.com/office/drawing/2014/main" id="{0E7F2169-051C-01B1-A480-9CB161A82B34}"/>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3E0AF92-E77D-B641-E347-2BEBBA5612D8}"/>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124687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782F2-93AC-9544-6457-54E03091E3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08552EF3-40A9-16A6-6098-D25185038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DF0F3EBD-E8C9-6305-D904-F1A17913D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88F7D1-0AE1-10CF-7202-3BC36EDB25FE}"/>
              </a:ext>
            </a:extLst>
          </p:cNvPr>
          <p:cNvSpPr>
            <a:spLocks noGrp="1"/>
          </p:cNvSpPr>
          <p:nvPr>
            <p:ph type="dt" sz="half" idx="10"/>
          </p:nvPr>
        </p:nvSpPr>
        <p:spPr/>
        <p:txBody>
          <a:bodyPr/>
          <a:lstStyle/>
          <a:p>
            <a:fld id="{E891230B-B4D9-4D77-B92D-DA739EE02C0C}" type="datetimeFigureOut">
              <a:rPr lang="en-US" smtClean="0"/>
              <a:t>6/11/2026</a:t>
            </a:fld>
            <a:endParaRPr lang="en-US"/>
          </a:p>
        </p:txBody>
      </p:sp>
      <p:sp>
        <p:nvSpPr>
          <p:cNvPr id="6" name="Fußzeilenplatzhalter 5">
            <a:extLst>
              <a:ext uri="{FF2B5EF4-FFF2-40B4-BE49-F238E27FC236}">
                <a16:creationId xmlns:a16="http://schemas.microsoft.com/office/drawing/2014/main" id="{466F6DBB-1434-C9F1-BF3B-FEFFB601414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5D69AFB-8FB0-2C92-F119-6B6F427EA4E2}"/>
              </a:ext>
            </a:extLst>
          </p:cNvPr>
          <p:cNvSpPr>
            <a:spLocks noGrp="1"/>
          </p:cNvSpPr>
          <p:nvPr>
            <p:ph type="sldNum" sz="quarter" idx="12"/>
          </p:nvPr>
        </p:nvSpPr>
        <p:spPr/>
        <p:txBody>
          <a:bodyPr/>
          <a:lstStyle/>
          <a:p>
            <a:fld id="{B2280BCE-FD28-4E81-A593-43B8BFE3989D}" type="slidenum">
              <a:rPr lang="en-US" smtClean="0"/>
              <a:t>‹Nr.›</a:t>
            </a:fld>
            <a:endParaRPr lang="en-US"/>
          </a:p>
        </p:txBody>
      </p:sp>
    </p:spTree>
    <p:extLst>
      <p:ext uri="{BB962C8B-B14F-4D97-AF65-F5344CB8AC3E}">
        <p14:creationId xmlns:p14="http://schemas.microsoft.com/office/powerpoint/2010/main" val="24173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AB57BAA-C9DC-66CC-A952-FDF595C94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AFA34D4D-272C-3B4C-21AB-9DFA8099A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939978A3-592C-6C09-E939-63A0648B9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91230B-B4D9-4D77-B92D-DA739EE02C0C}" type="datetimeFigureOut">
              <a:rPr lang="en-US" smtClean="0"/>
              <a:t>6/11/2026</a:t>
            </a:fld>
            <a:endParaRPr lang="en-US"/>
          </a:p>
        </p:txBody>
      </p:sp>
      <p:sp>
        <p:nvSpPr>
          <p:cNvPr id="5" name="Fußzeilenplatzhalter 4">
            <a:extLst>
              <a:ext uri="{FF2B5EF4-FFF2-40B4-BE49-F238E27FC236}">
                <a16:creationId xmlns:a16="http://schemas.microsoft.com/office/drawing/2014/main" id="{EE6DB672-7BBC-2423-85E0-415733724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E7ED224C-4B14-3E71-2945-473518F93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280BCE-FD28-4E81-A593-43B8BFE3989D}" type="slidenum">
              <a:rPr lang="en-US" smtClean="0"/>
              <a:t>‹Nr.›</a:t>
            </a:fld>
            <a:endParaRPr lang="en-US"/>
          </a:p>
        </p:txBody>
      </p:sp>
    </p:spTree>
    <p:extLst>
      <p:ext uri="{BB962C8B-B14F-4D97-AF65-F5344CB8AC3E}">
        <p14:creationId xmlns:p14="http://schemas.microsoft.com/office/powerpoint/2010/main" val="393162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tw://[self]?G3611" TargetMode="External"/><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hyperlink" Target="tw://[self]?G1093"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hyperlink" Target="tw://[self]?tid=1000000#N-" TargetMode="External"/><Relationship Id="rId5" Type="http://schemas.openxmlformats.org/officeDocument/2006/relationships/image" Target="../media/image20.jpeg"/><Relationship Id="rId10" Type="http://schemas.openxmlformats.org/officeDocument/2006/relationships/hyperlink" Target="tw://[self]?tid=14" TargetMode="External"/><Relationship Id="rId4" Type="http://schemas.openxmlformats.org/officeDocument/2006/relationships/image" Target="../media/image18.pn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hyperlink" Target="tw://[self]?H7646" TargetMode="External"/><Relationship Id="rId5" Type="http://schemas.openxmlformats.org/officeDocument/2006/relationships/image" Target="../media/image20.jpeg"/><Relationship Id="rId10" Type="http://schemas.openxmlformats.org/officeDocument/2006/relationships/hyperlink" Target="tw://[self]?tid=1000000#V-" TargetMode="External"/><Relationship Id="rId4" Type="http://schemas.openxmlformats.org/officeDocument/2006/relationships/image" Target="../media/image18.png"/><Relationship Id="rId9" Type="http://schemas.openxmlformats.org/officeDocument/2006/relationships/hyperlink" Target="tw://[self]?tid=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24.png"/><Relationship Id="rId12" Type="http://schemas.openxmlformats.org/officeDocument/2006/relationships/customXml" Target="../ink/ink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45.png"/><Relationship Id="rId5" Type="http://schemas.openxmlformats.org/officeDocument/2006/relationships/image" Target="../media/image28.png"/><Relationship Id="rId15" Type="http://schemas.openxmlformats.org/officeDocument/2006/relationships/image" Target="../media/image47.png"/><Relationship Id="rId4" Type="http://schemas.openxmlformats.org/officeDocument/2006/relationships/image" Target="../media/image27.png"/><Relationship Id="rId14" Type="http://schemas.openxmlformats.org/officeDocument/2006/relationships/customXml" Target="../ink/ink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14.xml"/><Relationship Id="rId18" Type="http://schemas.openxmlformats.org/officeDocument/2006/relationships/image" Target="../media/image72.png"/><Relationship Id="rId26" Type="http://schemas.openxmlformats.org/officeDocument/2006/relationships/image" Target="../media/image49.emf"/><Relationship Id="rId3" Type="http://schemas.openxmlformats.org/officeDocument/2006/relationships/image" Target="../media/image39.png"/><Relationship Id="rId21" Type="http://schemas.openxmlformats.org/officeDocument/2006/relationships/image" Target="../media/image74.png"/><Relationship Id="rId7" Type="http://schemas.openxmlformats.org/officeDocument/2006/relationships/customXml" Target="../ink/ink11.xml"/><Relationship Id="rId12" Type="http://schemas.openxmlformats.org/officeDocument/2006/relationships/image" Target="../media/image69.png"/><Relationship Id="rId17" Type="http://schemas.openxmlformats.org/officeDocument/2006/relationships/customXml" Target="../ink/ink16.xml"/><Relationship Id="rId25" Type="http://schemas.openxmlformats.org/officeDocument/2006/relationships/image" Target="../media/image48.png"/><Relationship Id="rId2" Type="http://schemas.openxmlformats.org/officeDocument/2006/relationships/notesSlide" Target="../notesSlides/notesSlide26.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60.png"/><Relationship Id="rId11" Type="http://schemas.openxmlformats.org/officeDocument/2006/relationships/customXml" Target="../ink/ink13.xml"/><Relationship Id="rId24" Type="http://schemas.openxmlformats.org/officeDocument/2006/relationships/image" Target="../media/image44.png"/><Relationship Id="rId5" Type="http://schemas.openxmlformats.org/officeDocument/2006/relationships/customXml" Target="../ink/ink10.xml"/><Relationship Id="rId15" Type="http://schemas.openxmlformats.org/officeDocument/2006/relationships/customXml" Target="../ink/ink15.xml"/><Relationship Id="rId23" Type="http://schemas.openxmlformats.org/officeDocument/2006/relationships/image" Target="../media/image75.png"/><Relationship Id="rId10" Type="http://schemas.openxmlformats.org/officeDocument/2006/relationships/image" Target="../media/image68.png"/><Relationship Id="rId19" Type="http://schemas.openxmlformats.org/officeDocument/2006/relationships/customXml" Target="../ink/ink17.xml"/><Relationship Id="rId4" Type="http://schemas.openxmlformats.org/officeDocument/2006/relationships/image" Target="../media/image43.png"/><Relationship Id="rId9" Type="http://schemas.openxmlformats.org/officeDocument/2006/relationships/customXml" Target="../ink/ink12.xml"/><Relationship Id="rId14" Type="http://schemas.openxmlformats.org/officeDocument/2006/relationships/image" Target="../media/image70.png"/><Relationship Id="rId22" Type="http://schemas.openxmlformats.org/officeDocument/2006/relationships/customXml" Target="../ink/ink1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3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customXml" Target="../ink/ink4.xml"/><Relationship Id="rId18" Type="http://schemas.openxmlformats.org/officeDocument/2006/relationships/image" Target="../media/image23.png"/><Relationship Id="rId3" Type="http://schemas.openxmlformats.org/officeDocument/2006/relationships/image" Target="../media/image10.jpeg"/><Relationship Id="rId12" Type="http://schemas.openxmlformats.org/officeDocument/2006/relationships/image" Target="../media/image200.png"/><Relationship Id="rId17" Type="http://schemas.openxmlformats.org/officeDocument/2006/relationships/customXml" Target="../ink/ink6.xml"/><Relationship Id="rId2" Type="http://schemas.openxmlformats.org/officeDocument/2006/relationships/notesSlide" Target="../notesSlides/notesSlide5.xml"/><Relationship Id="rId16" Type="http://schemas.openxmlformats.org/officeDocument/2006/relationships/image" Target="../media/image220.png"/><Relationship Id="rId20" Type="http://schemas.openxmlformats.org/officeDocument/2006/relationships/image" Target="../media/image7.jpeg"/><Relationship Id="rId1" Type="http://schemas.openxmlformats.org/officeDocument/2006/relationships/slideLayout" Target="../slideLayouts/slideLayout9.xml"/><Relationship Id="rId11" Type="http://schemas.openxmlformats.org/officeDocument/2006/relationships/customXml" Target="../ink/ink3.xml"/><Relationship Id="rId5" Type="http://schemas.openxmlformats.org/officeDocument/2006/relationships/customXml" Target="../ink/ink1.xml"/><Relationship Id="rId15" Type="http://schemas.openxmlformats.org/officeDocument/2006/relationships/customXml" Target="../ink/ink5.xml"/><Relationship Id="rId10" Type="http://schemas.openxmlformats.org/officeDocument/2006/relationships/image" Target="../media/image190.png"/><Relationship Id="rId19"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customXml" Target="../ink/ink2.xml"/><Relationship Id="rId14" Type="http://schemas.openxmlformats.org/officeDocument/2006/relationships/image" Target="../media/image2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C43BBFBB-C7F3-C9DC-7AD9-19C93137680A}"/>
              </a:ext>
            </a:extLst>
          </p:cNvPr>
          <p:cNvSpPr txBox="1"/>
          <p:nvPr/>
        </p:nvSpPr>
        <p:spPr>
          <a:xfrm>
            <a:off x="107092" y="5727150"/>
            <a:ext cx="9001182" cy="1200329"/>
          </a:xfrm>
          <a:prstGeom prst="rect">
            <a:avLst/>
          </a:prstGeom>
          <a:noFill/>
        </p:spPr>
        <p:txBody>
          <a:bodyPr wrap="none" rtlCol="0">
            <a:spAutoFit/>
          </a:bodyPr>
          <a:lstStyle/>
          <a:p>
            <a:r>
              <a:rPr lang="de-DE" sz="7200" b="1" noProof="0" dirty="0">
                <a:ln w="19050">
                  <a:solidFill>
                    <a:schemeClr val="accent1"/>
                  </a:solidFill>
                </a:ln>
                <a:solidFill>
                  <a:srgbClr val="FF0000"/>
                </a:solidFill>
                <a:latin typeface="Agency FB" panose="020B0503020202020204" pitchFamily="34" charset="0"/>
              </a:rPr>
              <a:t>Ist Harmageddon imminent?</a:t>
            </a:r>
          </a:p>
        </p:txBody>
      </p:sp>
    </p:spTree>
    <p:extLst>
      <p:ext uri="{BB962C8B-B14F-4D97-AF65-F5344CB8AC3E}">
        <p14:creationId xmlns:p14="http://schemas.microsoft.com/office/powerpoint/2010/main" val="54220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21E6B7F-7E7A-B12C-5E98-97D66D4291DB}"/>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D8BF883D-B4DD-BD3B-E22F-847938F28310}"/>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3BB2BAC5-FAB6-0961-68AE-3FE7E762C99A}"/>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17BED874-50B8-F478-4E06-669629FE540A}"/>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2" name="Ellipse 1">
            <a:extLst>
              <a:ext uri="{FF2B5EF4-FFF2-40B4-BE49-F238E27FC236}">
                <a16:creationId xmlns:a16="http://schemas.microsoft.com/office/drawing/2014/main" id="{D4979ED2-2622-7333-A30B-151045D7C539}"/>
              </a:ext>
            </a:extLst>
          </p:cNvPr>
          <p:cNvSpPr/>
          <p:nvPr/>
        </p:nvSpPr>
        <p:spPr>
          <a:xfrm>
            <a:off x="7800867" y="4957256"/>
            <a:ext cx="1800000" cy="1800000"/>
          </a:xfrm>
          <a:prstGeom prst="ellipse">
            <a:avLst/>
          </a:prstGeom>
          <a:blipFill dpi="0" rotWithShape="1">
            <a:blip r:embed="rId7"/>
            <a:srcRect/>
            <a:stretch>
              <a:fillRect b="-2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Ellipse 2">
            <a:extLst>
              <a:ext uri="{FF2B5EF4-FFF2-40B4-BE49-F238E27FC236}">
                <a16:creationId xmlns:a16="http://schemas.microsoft.com/office/drawing/2014/main" id="{0BD3102B-F394-C9CD-B5B5-04E2AD1FC040}"/>
              </a:ext>
            </a:extLst>
          </p:cNvPr>
          <p:cNvSpPr/>
          <p:nvPr/>
        </p:nvSpPr>
        <p:spPr>
          <a:xfrm>
            <a:off x="4296000" y="2059641"/>
            <a:ext cx="1800000" cy="1800000"/>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Rechteck: abgerundete Ecken 4">
            <a:extLst>
              <a:ext uri="{FF2B5EF4-FFF2-40B4-BE49-F238E27FC236}">
                <a16:creationId xmlns:a16="http://schemas.microsoft.com/office/drawing/2014/main" id="{19D34C47-AF3B-75FE-7326-0305FA3FD06A}"/>
              </a:ext>
            </a:extLst>
          </p:cNvPr>
          <p:cNvSpPr/>
          <p:nvPr/>
        </p:nvSpPr>
        <p:spPr>
          <a:xfrm>
            <a:off x="8700867" y="2912323"/>
            <a:ext cx="3443969" cy="1917613"/>
          </a:xfrm>
          <a:prstGeom prst="roundRect">
            <a:avLst>
              <a:gd name="adj" fmla="val 3393"/>
            </a:avLst>
          </a:prstGeom>
          <a:blipFill dpi="0" rotWithShape="1">
            <a:blip r:embed="rId9">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R="0" algn="l"/>
            <a:r>
              <a:rPr lang="en-US" sz="1200" b="0" i="0" u="none" strike="noStrike" baseline="0" dirty="0">
                <a:solidFill>
                  <a:srgbClr val="000000"/>
                </a:solidFill>
                <a:latin typeface="Bahnschrift Light" panose="020B0502040204020203" pitchFamily="34" charset="0"/>
              </a:rPr>
              <a:t>G3625 </a:t>
            </a:r>
            <a:r>
              <a:rPr lang="el-GR" sz="1800" b="0" i="0" u="none" strike="noStrike" baseline="0" dirty="0">
                <a:solidFill>
                  <a:srgbClr val="800000"/>
                </a:solidFill>
                <a:latin typeface="Gentium" panose="02000503060000020004" pitchFamily="2" charset="0"/>
              </a:rPr>
              <a:t>οἰκουμένη</a:t>
            </a:r>
            <a:r>
              <a:rPr lang="el-GR" sz="1200" b="0" i="0" u="none" strike="noStrike" baseline="0" dirty="0">
                <a:solidFill>
                  <a:srgbClr val="000000"/>
                </a:solidFill>
                <a:latin typeface="Bahnschrift Light" panose="020B0502040204020203" pitchFamily="34" charset="0"/>
              </a:rPr>
              <a:t> </a:t>
            </a:r>
            <a:r>
              <a:rPr lang="en-US" sz="1200" b="1" i="0" u="none" strike="noStrike" baseline="0" dirty="0" err="1">
                <a:solidFill>
                  <a:srgbClr val="000000"/>
                </a:solidFill>
                <a:highlight>
                  <a:srgbClr val="FFFF00"/>
                </a:highlight>
                <a:latin typeface="Bahnschrift Light" panose="020B0502040204020203" pitchFamily="34" charset="0"/>
              </a:rPr>
              <a:t>oikoumene</a:t>
            </a:r>
            <a:r>
              <a:rPr lang="en-US" sz="1200" b="0" i="0" u="none" strike="noStrike" baseline="0" dirty="0">
                <a:solidFill>
                  <a:srgbClr val="000000"/>
                </a:solidFill>
                <a:latin typeface="Bahnschrift Light" panose="020B0502040204020203" pitchFamily="34" charset="0"/>
              </a:rPr>
              <a:t> (</a:t>
            </a:r>
            <a:r>
              <a:rPr lang="en-US" sz="1600" b="0" i="0" u="none" strike="noStrike" baseline="0" dirty="0">
                <a:solidFill>
                  <a:srgbClr val="800000"/>
                </a:solidFill>
                <a:latin typeface="Gentium" panose="02000503060000020004" pitchFamily="2" charset="0"/>
                <a:hlinkClick r:id="rId10" action="ppaction://hlinkfile"/>
              </a:rPr>
              <a:t>oi-</a:t>
            </a:r>
            <a:r>
              <a:rPr lang="en-US" sz="1600" b="0" i="0" u="none" strike="noStrike" baseline="0" dirty="0" err="1">
                <a:solidFill>
                  <a:srgbClr val="800000"/>
                </a:solidFill>
                <a:latin typeface="Gentium" panose="02000503060000020004" pitchFamily="2" charset="0"/>
                <a:hlinkClick r:id="rId10" action="ppaction://hlinkfile"/>
              </a:rPr>
              <a:t>kou</a:t>
            </a:r>
            <a:r>
              <a:rPr lang="en-US" sz="1600" b="0" i="0" u="none" strike="noStrike" baseline="0" dirty="0">
                <a:solidFill>
                  <a:srgbClr val="800000"/>
                </a:solidFill>
                <a:latin typeface="Gentium" panose="02000503060000020004" pitchFamily="2" charset="0"/>
                <a:hlinkClick r:id="rId10" action="ppaction://hlinkfile"/>
              </a:rPr>
              <a:t>-me'-nee</a:t>
            </a:r>
            <a:r>
              <a:rPr lang="en-US" sz="1200" b="0" i="0" u="none" strike="noStrike" baseline="0" dirty="0">
                <a:solidFill>
                  <a:srgbClr val="000000"/>
                </a:solidFill>
                <a:latin typeface="Bahnschrift Light" panose="020B0502040204020203" pitchFamily="34" charset="0"/>
                <a:hlinkClick r:id="rId10" action="ppaction://hlinkfile"/>
              </a:rPr>
              <a:t>) </a:t>
            </a:r>
            <a:r>
              <a:rPr lang="en-US" sz="1200" b="0" i="1" u="none" strike="noStrike" baseline="0" dirty="0">
                <a:solidFill>
                  <a:srgbClr val="0000FF"/>
                </a:solidFill>
                <a:latin typeface="Bahnschrift Light" panose="020B0502040204020203" pitchFamily="34" charset="0"/>
                <a:hlinkClick r:id="rId11" action="ppaction://hlinkfile"/>
              </a:rPr>
              <a:t>n</a:t>
            </a:r>
            <a:r>
              <a:rPr lang="en-US" sz="1200" b="0" i="1" u="none" strike="noStrike" baseline="0" dirty="0">
                <a:solidFill>
                  <a:srgbClr val="000000"/>
                </a:solidFill>
                <a:latin typeface="Bahnschrift Light" panose="020B0502040204020203" pitchFamily="34" charset="0"/>
                <a:hlinkClick r:id="rId11" action="ppaction://hlinkfile"/>
              </a:rPr>
              <a:t>.</a:t>
            </a:r>
          </a:p>
          <a:p>
            <a:pPr marL="228600" marR="0" indent="-228600" algn="l">
              <a:buAutoNum type="arabicPeriod"/>
            </a:pPr>
            <a:r>
              <a:rPr lang="de-DE" sz="1200" b="1" i="0" u="none" strike="noStrike" baseline="0" dirty="0">
                <a:solidFill>
                  <a:srgbClr val="000000"/>
                </a:solidFill>
                <a:latin typeface="Bahnschrift Light" panose="020B0502040204020203" pitchFamily="34" charset="0"/>
              </a:rPr>
              <a:t>Land, d. h. der </a:t>
            </a:r>
            <a:r>
              <a:rPr lang="de-DE" sz="1200" i="0" u="none" strike="noStrike" baseline="0" dirty="0">
                <a:solidFill>
                  <a:srgbClr val="000000"/>
                </a:solidFill>
                <a:latin typeface="Bahnschrift Light" panose="020B0502040204020203" pitchFamily="34" charset="0"/>
              </a:rPr>
              <a:t>(bewohnte Teil des) </a:t>
            </a:r>
            <a:r>
              <a:rPr lang="de-DE" sz="1200" b="1" i="0" u="none" strike="noStrike" baseline="0" dirty="0">
                <a:solidFill>
                  <a:srgbClr val="000000"/>
                </a:solidFill>
                <a:latin typeface="Bahnschrift Light" panose="020B0502040204020203" pitchFamily="34" charset="0"/>
              </a:rPr>
              <a:t>Erdballs.</a:t>
            </a:r>
          </a:p>
          <a:p>
            <a:pPr marR="0" algn="l"/>
            <a:r>
              <a:rPr lang="en-US" sz="1200" b="1" i="0" u="none" strike="noStrike" baseline="0" dirty="0">
                <a:solidFill>
                  <a:srgbClr val="000000"/>
                </a:solidFill>
                <a:latin typeface="Bahnschrift Light" panose="020B0502040204020203" pitchFamily="34" charset="0"/>
              </a:rPr>
              <a:t>2. </a:t>
            </a:r>
            <a:r>
              <a:rPr lang="en-US" sz="1100" b="0" i="1" u="none" strike="noStrike" baseline="0" dirty="0">
                <a:solidFill>
                  <a:srgbClr val="000000"/>
                </a:solidFill>
                <a:latin typeface="Bahnschrift Light" panose="020B0502040204020203" pitchFamily="34" charset="0"/>
              </a:rPr>
              <a:t>(</a:t>
            </a:r>
            <a:r>
              <a:rPr lang="en-US" sz="1100" b="0" i="1" u="none" strike="noStrike" baseline="0" dirty="0" err="1">
                <a:solidFill>
                  <a:srgbClr val="000000"/>
                </a:solidFill>
                <a:latin typeface="Bahnschrift Light" panose="020B0502040204020203" pitchFamily="34" charset="0"/>
              </a:rPr>
              <a:t>Insbesondere</a:t>
            </a:r>
            <a:r>
              <a:rPr lang="en-US" sz="1100" b="0" i="1" u="none" strike="noStrike" baseline="0" dirty="0">
                <a:solidFill>
                  <a:srgbClr val="000000"/>
                </a:solidFill>
                <a:latin typeface="Bahnschrift Light" panose="020B0502040204020203" pitchFamily="34" charset="0"/>
              </a:rPr>
              <a:t>) </a:t>
            </a:r>
            <a:r>
              <a:rPr lang="en-US" sz="1100" b="1" u="none" strike="noStrike" baseline="0" dirty="0">
                <a:solidFill>
                  <a:srgbClr val="000000"/>
                </a:solidFill>
                <a:latin typeface="Bahnschrift Light" panose="020B0502040204020203" pitchFamily="34" charset="0"/>
              </a:rPr>
              <a:t>das </a:t>
            </a:r>
            <a:r>
              <a:rPr lang="en-US" sz="1100" b="1" u="none" strike="noStrike" baseline="0" dirty="0" err="1">
                <a:solidFill>
                  <a:srgbClr val="000000"/>
                </a:solidFill>
                <a:latin typeface="Bahnschrift Light" panose="020B0502040204020203" pitchFamily="34" charset="0"/>
              </a:rPr>
              <a:t>Römische</a:t>
            </a:r>
            <a:r>
              <a:rPr lang="en-US" sz="1100" b="1" u="none" strike="noStrike" baseline="0" dirty="0">
                <a:solidFill>
                  <a:srgbClr val="000000"/>
                </a:solidFill>
                <a:latin typeface="Bahnschrift Light" panose="020B0502040204020203" pitchFamily="34" charset="0"/>
              </a:rPr>
              <a:t> Reich.</a:t>
            </a:r>
            <a:endParaRPr lang="en-US" sz="1200" b="1" u="none" strike="noStrike" baseline="0" dirty="0">
              <a:solidFill>
                <a:srgbClr val="000000"/>
              </a:solidFill>
              <a:latin typeface="Bahnschrift Light" panose="020B0502040204020203" pitchFamily="34" charset="0"/>
            </a:endParaRPr>
          </a:p>
          <a:p>
            <a:pPr marR="0" algn="l"/>
            <a:r>
              <a:rPr lang="en-US" sz="1200" b="0" i="0" u="none" strike="noStrike" baseline="0" dirty="0">
                <a:solidFill>
                  <a:srgbClr val="000000"/>
                </a:solidFill>
                <a:latin typeface="Bahnschrift Light" panose="020B0502040204020203" pitchFamily="34" charset="0"/>
              </a:rPr>
              <a:t>[</a:t>
            </a:r>
            <a:r>
              <a:rPr lang="de-DE" sz="1200" b="0" i="0" u="none" strike="noStrike" baseline="0" dirty="0">
                <a:solidFill>
                  <a:srgbClr val="000000"/>
                </a:solidFill>
                <a:latin typeface="Bahnschrift Light" panose="020B0502040204020203" pitchFamily="34" charset="0"/>
              </a:rPr>
              <a:t>weibliches Partizip Präsens Passiv von G3611; (als Substantiv verwendet, implizit von G1093)</a:t>
            </a:r>
            <a:r>
              <a:rPr lang="en-US" sz="1200" b="0" i="0" u="none" strike="noStrike" baseline="0" dirty="0">
                <a:solidFill>
                  <a:srgbClr val="000000"/>
                </a:solidFill>
                <a:latin typeface="Bahnschrift Light" panose="020B0502040204020203" pitchFamily="34" charset="0"/>
                <a:hlinkClick r:id="rId12" action="ppaction://hlinkfile"/>
              </a:rPr>
              <a:t>]</a:t>
            </a:r>
          </a:p>
          <a:p>
            <a:pPr marR="0" algn="l"/>
            <a:r>
              <a:rPr lang="en-US" sz="1200" b="0" i="0" u="none" strike="noStrike" baseline="0" dirty="0">
                <a:solidFill>
                  <a:srgbClr val="000000"/>
                </a:solidFill>
                <a:latin typeface="Bahnschrift Light" panose="020B0502040204020203" pitchFamily="34" charset="0"/>
              </a:rPr>
              <a:t>KJV: </a:t>
            </a:r>
            <a:r>
              <a:rPr lang="en-US" sz="1200" b="0" i="0" u="none" strike="noStrike" baseline="0" dirty="0" err="1">
                <a:solidFill>
                  <a:srgbClr val="000000"/>
                </a:solidFill>
                <a:latin typeface="Bahnschrift Light" panose="020B0502040204020203" pitchFamily="34" charset="0"/>
              </a:rPr>
              <a:t>Erde</a:t>
            </a:r>
            <a:r>
              <a:rPr lang="en-US" sz="1200" b="0" i="0" u="none" strike="noStrike" baseline="0" dirty="0">
                <a:solidFill>
                  <a:srgbClr val="000000"/>
                </a:solidFill>
                <a:latin typeface="Bahnschrift Light" panose="020B0502040204020203" pitchFamily="34" charset="0"/>
              </a:rPr>
              <a:t>, Welt </a:t>
            </a:r>
          </a:p>
          <a:p>
            <a:pPr marR="0" algn="l"/>
            <a:r>
              <a:rPr lang="en-US" sz="1200" b="0" i="0" u="none" strike="noStrike" baseline="0" dirty="0">
                <a:solidFill>
                  <a:srgbClr val="000000"/>
                </a:solidFill>
                <a:latin typeface="Bahnschrift Light" panose="020B0502040204020203" pitchFamily="34" charset="0"/>
              </a:rPr>
              <a:t>Wurzel: </a:t>
            </a:r>
            <a:r>
              <a:rPr lang="en-US" sz="1200" b="0" i="0" u="none" strike="noStrike" baseline="0" dirty="0">
                <a:solidFill>
                  <a:srgbClr val="0000FF"/>
                </a:solidFill>
                <a:latin typeface="Bahnschrift Light" panose="020B0502040204020203" pitchFamily="34" charset="0"/>
                <a:hlinkClick r:id="rId13" action="ppaction://hlinkfile"/>
              </a:rPr>
              <a:t>G3611</a:t>
            </a:r>
            <a:r>
              <a:rPr lang="en-US" sz="1200" b="0" i="0" u="none" strike="noStrike" baseline="0" dirty="0">
                <a:solidFill>
                  <a:srgbClr val="000000"/>
                </a:solidFill>
                <a:latin typeface="Bahnschrift Light" panose="020B0502040204020203" pitchFamily="34" charset="0"/>
                <a:hlinkClick r:id="rId13" action="ppaction://hlinkfile"/>
              </a:rPr>
              <a:t> </a:t>
            </a:r>
          </a:p>
          <a:p>
            <a:pPr marR="0" algn="l"/>
            <a:r>
              <a:rPr lang="en-US" sz="1200" b="0" i="0" u="none" strike="noStrike" baseline="0" dirty="0" err="1">
                <a:solidFill>
                  <a:srgbClr val="000000"/>
                </a:solidFill>
                <a:latin typeface="Bahnschrift Light" panose="020B0502040204020203" pitchFamily="34" charset="0"/>
              </a:rPr>
              <a:t>Siehe</a:t>
            </a:r>
            <a:r>
              <a:rPr lang="en-US" sz="1200" b="0" i="0" u="none" strike="noStrike" baseline="0" dirty="0">
                <a:solidFill>
                  <a:srgbClr val="000000"/>
                </a:solidFill>
                <a:latin typeface="Bahnschrift Light" panose="020B0502040204020203" pitchFamily="34" charset="0"/>
              </a:rPr>
              <a:t> </a:t>
            </a:r>
            <a:r>
              <a:rPr lang="en-US" sz="1200" b="0" i="0" u="none" strike="noStrike" baseline="0" dirty="0" err="1">
                <a:solidFill>
                  <a:srgbClr val="000000"/>
                </a:solidFill>
                <a:latin typeface="Bahnschrift Light" panose="020B0502040204020203" pitchFamily="34" charset="0"/>
              </a:rPr>
              <a:t>auch</a:t>
            </a:r>
            <a:r>
              <a:rPr lang="en-US" sz="1200" b="0" i="0" u="none" strike="noStrike" baseline="0" dirty="0">
                <a:solidFill>
                  <a:srgbClr val="000000"/>
                </a:solidFill>
                <a:latin typeface="Bahnschrift Light" panose="020B0502040204020203" pitchFamily="34" charset="0"/>
              </a:rPr>
              <a:t>: </a:t>
            </a:r>
            <a:r>
              <a:rPr lang="en-US" sz="1200" b="0" i="0" u="none" strike="noStrike" baseline="0" dirty="0">
                <a:solidFill>
                  <a:srgbClr val="0000FF"/>
                </a:solidFill>
                <a:latin typeface="Bahnschrift Light" panose="020B0502040204020203" pitchFamily="34" charset="0"/>
                <a:hlinkClick r:id="rId12" action="ppaction://hlinkfile"/>
              </a:rPr>
              <a:t>G1093</a:t>
            </a:r>
            <a:r>
              <a:rPr lang="en-US" sz="1200" b="0" i="0" u="none" strike="noStrike" baseline="0" dirty="0">
                <a:solidFill>
                  <a:srgbClr val="000000"/>
                </a:solidFill>
                <a:latin typeface="Bahnschrift Light" panose="020B0502040204020203" pitchFamily="34" charset="0"/>
                <a:hlinkClick r:id="rId12" action="ppaction://hlinkfile"/>
              </a:rPr>
              <a:t> </a:t>
            </a:r>
            <a:endParaRPr lang="de-DE" sz="1200" dirty="0">
              <a:solidFill>
                <a:schemeClr val="tx1"/>
              </a:solidFill>
              <a:latin typeface="Bahnschrift Light Condensed"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64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C8DC4E-DAC9-B61A-F3BE-B51AF48305CC}"/>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79BC5B99-8630-415A-39CF-A556B00233F9}"/>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A7016EE4-8CBD-89A0-B180-B8DCC938E39E}"/>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llipse 1">
            <a:extLst>
              <a:ext uri="{FF2B5EF4-FFF2-40B4-BE49-F238E27FC236}">
                <a16:creationId xmlns:a16="http://schemas.microsoft.com/office/drawing/2014/main" id="{B249744B-D614-3A1E-C559-9B8CA3DFCEC2}"/>
              </a:ext>
            </a:extLst>
          </p:cNvPr>
          <p:cNvSpPr/>
          <p:nvPr/>
        </p:nvSpPr>
        <p:spPr>
          <a:xfrm>
            <a:off x="7800867" y="4957256"/>
            <a:ext cx="1800000" cy="1800000"/>
          </a:xfrm>
          <a:prstGeom prst="ellipse">
            <a:avLst/>
          </a:prstGeom>
          <a:blipFill dpi="0" rotWithShape="1">
            <a:blip r:embed="rId6"/>
            <a:srcRect/>
            <a:stretch>
              <a:fillRect b="-2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Ellipse 2">
            <a:extLst>
              <a:ext uri="{FF2B5EF4-FFF2-40B4-BE49-F238E27FC236}">
                <a16:creationId xmlns:a16="http://schemas.microsoft.com/office/drawing/2014/main" id="{863FEB0E-A733-3BB5-9A6E-F8C2405F5166}"/>
              </a:ext>
            </a:extLst>
          </p:cNvPr>
          <p:cNvSpPr/>
          <p:nvPr/>
        </p:nvSpPr>
        <p:spPr>
          <a:xfrm>
            <a:off x="4296000" y="2059641"/>
            <a:ext cx="1800000" cy="180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TextBox 5">
            <a:extLst>
              <a:ext uri="{FF2B5EF4-FFF2-40B4-BE49-F238E27FC236}">
                <a16:creationId xmlns:a16="http://schemas.microsoft.com/office/drawing/2014/main" id="{F21C61F3-A3BB-BC46-9AB7-70AD7F15E7B5}"/>
              </a:ext>
            </a:extLst>
          </p:cNvPr>
          <p:cNvSpPr txBox="1"/>
          <p:nvPr/>
        </p:nvSpPr>
        <p:spPr>
          <a:xfrm>
            <a:off x="-3239" y="0"/>
            <a:ext cx="12192000" cy="656590"/>
          </a:xfrm>
          <a:prstGeom prst="rect">
            <a:avLst/>
          </a:prstGeom>
          <a:solidFill>
            <a:schemeClr val="bg1">
              <a:alpha val="70000"/>
            </a:schemeClr>
          </a:solidFill>
        </p:spPr>
        <p:txBody>
          <a:bodyPr wrap="square">
            <a:spAutoFit/>
          </a:bodyPr>
          <a:lstStyle/>
          <a:p>
            <a:pPr>
              <a:lnSpc>
                <a:spcPts val="2200"/>
              </a:lnSpc>
            </a:pPr>
            <a:r>
              <a:rPr lang="de-DE" sz="2200" dirty="0">
                <a:highlight>
                  <a:srgbClr val="FFFF00"/>
                </a:highlight>
                <a:latin typeface="Bahnschrift Light Condensed" panose="020B0502040204020203" pitchFamily="34" charset="0"/>
              </a:rPr>
              <a:t>Siehe, ich komme wie ein Dieb! Glückselig ist, wer wacht und seine Kleider bewahrt, damit er nicht entblößt einhergeht und man seine Schande sieht! </a:t>
            </a:r>
            <a:r>
              <a:rPr lang="de-DE" sz="2200" dirty="0">
                <a:latin typeface="Bahnschrift Light Condensed" panose="020B0502040204020203" pitchFamily="34" charset="0"/>
              </a:rPr>
              <a:t>— </a:t>
            </a:r>
            <a:r>
              <a:rPr lang="de-DE" sz="2200" b="1" dirty="0">
                <a:solidFill>
                  <a:srgbClr val="FF0000"/>
                </a:solidFill>
                <a:latin typeface="Bahnschrift Light Condensed" panose="020B0502040204020203" pitchFamily="34" charset="0"/>
              </a:rPr>
              <a:t>Und er versammelte sie an den Ort, der auf hebräisch Harmageddon heißt</a:t>
            </a:r>
            <a:r>
              <a:rPr lang="de-DE" sz="2200" dirty="0">
                <a:latin typeface="Bahnschrift Light Condensed" panose="020B0502040204020203" pitchFamily="34" charset="0"/>
              </a:rPr>
              <a:t>. (Offenbarung 16,15-16)</a:t>
            </a:r>
            <a:endParaRPr lang="de-DE" sz="2200" i="1" dirty="0">
              <a:latin typeface="Bahnschrift Light Condensed" panose="020B0502040204020203" pitchFamily="34" charset="0"/>
            </a:endParaRPr>
          </a:p>
        </p:txBody>
      </p:sp>
      <p:sp>
        <p:nvSpPr>
          <p:cNvPr id="6" name="Rechteck: abgerundete Ecken 5">
            <a:extLst>
              <a:ext uri="{FF2B5EF4-FFF2-40B4-BE49-F238E27FC236}">
                <a16:creationId xmlns:a16="http://schemas.microsoft.com/office/drawing/2014/main" id="{C0D5268E-73C0-54E3-B031-BD97B2931074}"/>
              </a:ext>
            </a:extLst>
          </p:cNvPr>
          <p:cNvSpPr/>
          <p:nvPr/>
        </p:nvSpPr>
        <p:spPr>
          <a:xfrm>
            <a:off x="7689594" y="2770390"/>
            <a:ext cx="4407156" cy="2338506"/>
          </a:xfrm>
          <a:prstGeom prst="roundRect">
            <a:avLst>
              <a:gd name="adj" fmla="val 3393"/>
            </a:avLst>
          </a:prstGeom>
          <a:blipFill dpi="0" rotWithShape="1">
            <a:blip r:embed="rId8">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n-US" sz="1200" dirty="0">
                <a:solidFill>
                  <a:srgbClr val="000000"/>
                </a:solidFill>
                <a:latin typeface="Bahnschrift Light" panose="020B0502040204020203" pitchFamily="34" charset="0"/>
              </a:rPr>
              <a:t>H7650 </a:t>
            </a:r>
            <a:r>
              <a:rPr lang="he-IL" sz="2000" dirty="0">
                <a:solidFill>
                  <a:srgbClr val="800000"/>
                </a:solidFill>
                <a:latin typeface="Cardo" panose="02020600000000000000" pitchFamily="18" charset="-79"/>
              </a:rPr>
              <a:t>שָׁבַע</a:t>
            </a:r>
            <a:r>
              <a:rPr lang="he-IL" sz="1200" dirty="0">
                <a:solidFill>
                  <a:srgbClr val="000000"/>
                </a:solidFill>
                <a:latin typeface="Bahnschrift Light" panose="020B0502040204020203" pitchFamily="34" charset="0"/>
              </a:rPr>
              <a:t> </a:t>
            </a:r>
            <a:r>
              <a:rPr lang="en-US" sz="1200" b="1" dirty="0" err="1">
                <a:solidFill>
                  <a:srgbClr val="000000"/>
                </a:solidFill>
                <a:latin typeface="Bahnschrift Light" panose="020B0502040204020203" pitchFamily="34" charset="0"/>
              </a:rPr>
              <a:t>shaba</a:t>
            </a:r>
            <a:r>
              <a:rPr lang="en-US" sz="1200" b="1" dirty="0">
                <a:solidFill>
                  <a:srgbClr val="000000"/>
                </a:solidFill>
                <a:latin typeface="Bahnschrift Light" panose="020B0502040204020203" pitchFamily="34" charset="0"/>
              </a:rPr>
              <a:t>`</a:t>
            </a:r>
            <a:r>
              <a:rPr lang="en-US" sz="1200" dirty="0">
                <a:solidFill>
                  <a:srgbClr val="000000"/>
                </a:solidFill>
                <a:latin typeface="Bahnschrift Light" panose="020B0502040204020203" pitchFamily="34" charset="0"/>
              </a:rPr>
              <a:t> (</a:t>
            </a:r>
            <a:r>
              <a:rPr lang="en-US" sz="1600" dirty="0" err="1">
                <a:solidFill>
                  <a:srgbClr val="800000"/>
                </a:solidFill>
                <a:latin typeface="Gentium" panose="02000503060000020004" pitchFamily="2" charset="0"/>
                <a:hlinkClick r:id="rId9" action="ppaction://hlinkfile"/>
              </a:rPr>
              <a:t>shaw-ɓah</a:t>
            </a:r>
            <a:r>
              <a:rPr lang="en-US" sz="1600" dirty="0">
                <a:solidFill>
                  <a:srgbClr val="800000"/>
                </a:solidFill>
                <a:latin typeface="Gentium" panose="02000503060000020004" pitchFamily="2" charset="0"/>
                <a:hlinkClick r:id="rId9" action="ppaction://hlinkfile"/>
              </a:rPr>
              <a:t>'</a:t>
            </a:r>
            <a:r>
              <a:rPr lang="en-US" sz="1200" dirty="0">
                <a:solidFill>
                  <a:srgbClr val="000000"/>
                </a:solidFill>
                <a:latin typeface="Bahnschrift Light" panose="020B0502040204020203" pitchFamily="34" charset="0"/>
                <a:hlinkClick r:id="rId9" action="ppaction://hlinkfile"/>
              </a:rPr>
              <a:t>) </a:t>
            </a:r>
            <a:r>
              <a:rPr lang="en-US" sz="1200" i="1" dirty="0">
                <a:solidFill>
                  <a:srgbClr val="0000FF"/>
                </a:solidFill>
                <a:latin typeface="Bahnschrift Light" panose="020B0502040204020203" pitchFamily="34" charset="0"/>
                <a:hlinkClick r:id="rId10" action="ppaction://hlinkfile"/>
              </a:rPr>
              <a:t>v</a:t>
            </a:r>
            <a:r>
              <a:rPr lang="en-US" sz="1200" i="1" dirty="0">
                <a:solidFill>
                  <a:srgbClr val="000000"/>
                </a:solidFill>
                <a:latin typeface="Bahnschrift Light" panose="020B0502040204020203" pitchFamily="34" charset="0"/>
                <a:hlinkClick r:id="rId10" action="ppaction://hlinkfile"/>
              </a:rPr>
              <a:t>.</a:t>
            </a:r>
          </a:p>
          <a:p>
            <a:r>
              <a:rPr lang="en-US" sz="1200" b="1" dirty="0">
                <a:solidFill>
                  <a:srgbClr val="000000"/>
                </a:solidFill>
                <a:latin typeface="Bahnschrift Light" panose="020B0502040204020203" pitchFamily="34" charset="0"/>
              </a:rPr>
              <a:t>1. </a:t>
            </a:r>
            <a:r>
              <a:rPr lang="de-DE" sz="1100" i="1" dirty="0">
                <a:solidFill>
                  <a:srgbClr val="000000"/>
                </a:solidFill>
                <a:latin typeface="Bahnschrift Light" panose="020B0502040204020203" pitchFamily="34" charset="0"/>
              </a:rPr>
              <a:t>(eigentlich) </a:t>
            </a:r>
            <a:r>
              <a:rPr lang="de-DE" sz="1100" b="1" dirty="0">
                <a:solidFill>
                  <a:srgbClr val="000000"/>
                </a:solidFill>
                <a:latin typeface="Bahnschrift Light" panose="020B0502040204020203" pitchFamily="34" charset="0"/>
              </a:rPr>
              <a:t>vollständig sein </a:t>
            </a:r>
            <a:r>
              <a:rPr lang="de-DE" sz="1100" dirty="0">
                <a:solidFill>
                  <a:srgbClr val="000000"/>
                </a:solidFill>
                <a:latin typeface="Bahnschrift Light" panose="020B0502040204020203" pitchFamily="34" charset="0"/>
              </a:rPr>
              <a:t>(wird jedoch nur als </a:t>
            </a:r>
            <a:r>
              <a:rPr lang="de-DE" sz="1100" dirty="0" err="1">
                <a:solidFill>
                  <a:srgbClr val="000000"/>
                </a:solidFill>
                <a:latin typeface="Bahnschrift Light" panose="020B0502040204020203" pitchFamily="34" charset="0"/>
              </a:rPr>
              <a:t>denominative</a:t>
            </a:r>
            <a:r>
              <a:rPr lang="de-DE" sz="1100" dirty="0">
                <a:solidFill>
                  <a:srgbClr val="000000"/>
                </a:solidFill>
                <a:latin typeface="Bahnschrift Light" panose="020B0502040204020203" pitchFamily="34" charset="0"/>
              </a:rPr>
              <a:t> Ableitung von H7651 verwendet).</a:t>
            </a:r>
          </a:p>
          <a:p>
            <a:r>
              <a:rPr lang="en-US" sz="1200" b="1" dirty="0">
                <a:solidFill>
                  <a:srgbClr val="000000"/>
                </a:solidFill>
                <a:latin typeface="Bahnschrift Light" panose="020B0502040204020203" pitchFamily="34" charset="0"/>
              </a:rPr>
              <a:t>2. </a:t>
            </a:r>
            <a:r>
              <a:rPr lang="de-DE" sz="1200" b="1" dirty="0">
                <a:solidFill>
                  <a:srgbClr val="000000"/>
                </a:solidFill>
                <a:highlight>
                  <a:srgbClr val="FFFF00"/>
                </a:highlight>
                <a:latin typeface="Bahnschrift Light" panose="020B0502040204020203" pitchFamily="34" charset="0"/>
              </a:rPr>
              <a:t>sich versieben, d. h. vollständig schwören</a:t>
            </a:r>
            <a:r>
              <a:rPr lang="en-US" sz="1200" b="1" dirty="0">
                <a:solidFill>
                  <a:srgbClr val="000000"/>
                </a:solidFill>
                <a:highlight>
                  <a:srgbClr val="FFFF00"/>
                </a:highlight>
                <a:latin typeface="Bahnschrift Light" panose="020B0502040204020203" pitchFamily="34" charset="0"/>
              </a:rPr>
              <a:t> </a:t>
            </a:r>
            <a:r>
              <a:rPr lang="en-US" sz="1200" dirty="0">
                <a:solidFill>
                  <a:srgbClr val="000000"/>
                </a:solidFill>
                <a:latin typeface="Bahnschrift Light" panose="020B0502040204020203" pitchFamily="34" charset="0"/>
              </a:rPr>
              <a:t>(</a:t>
            </a:r>
            <a:r>
              <a:rPr lang="de-DE" sz="1200" dirty="0">
                <a:solidFill>
                  <a:srgbClr val="000000"/>
                </a:solidFill>
                <a:latin typeface="Bahnschrift Light" panose="020B0502040204020203" pitchFamily="34" charset="0"/>
              </a:rPr>
              <a:t>als ob man eine Erklärung siebenmal wiederholt</a:t>
            </a:r>
            <a:r>
              <a:rPr lang="en-US" sz="1200" dirty="0">
                <a:solidFill>
                  <a:srgbClr val="000000"/>
                </a:solidFill>
                <a:latin typeface="Bahnschrift Light" panose="020B0502040204020203" pitchFamily="34" charset="0"/>
              </a:rPr>
              <a:t>)</a:t>
            </a:r>
            <a:r>
              <a:rPr lang="en-US" sz="1200" b="1" dirty="0">
                <a:solidFill>
                  <a:srgbClr val="000000"/>
                </a:solidFill>
                <a:latin typeface="Bahnschrift Light" panose="020B0502040204020203" pitchFamily="34" charset="0"/>
              </a:rPr>
              <a:t>.</a:t>
            </a:r>
          </a:p>
          <a:p>
            <a:r>
              <a:rPr lang="en-US" sz="1200" dirty="0">
                <a:solidFill>
                  <a:srgbClr val="000000"/>
                </a:solidFill>
                <a:latin typeface="Bahnschrift Light" panose="020B0502040204020203" pitchFamily="34" charset="0"/>
              </a:rPr>
              <a:t>[</a:t>
            </a:r>
            <a:r>
              <a:rPr lang="en-US" sz="1200" dirty="0" err="1">
                <a:solidFill>
                  <a:srgbClr val="000000"/>
                </a:solidFill>
                <a:latin typeface="Bahnschrift Light" panose="020B0502040204020203" pitchFamily="34" charset="0"/>
              </a:rPr>
              <a:t>eine</a:t>
            </a:r>
            <a:r>
              <a:rPr lang="en-US" sz="1200" dirty="0">
                <a:solidFill>
                  <a:srgbClr val="000000"/>
                </a:solidFill>
                <a:latin typeface="Bahnschrift Light" panose="020B0502040204020203" pitchFamily="34" charset="0"/>
              </a:rPr>
              <a:t> primitive Wurzel]</a:t>
            </a:r>
          </a:p>
          <a:p>
            <a:r>
              <a:rPr lang="en-US" sz="1200" dirty="0">
                <a:solidFill>
                  <a:srgbClr val="000000"/>
                </a:solidFill>
                <a:latin typeface="Bahnschrift Light" panose="020B0502040204020203" pitchFamily="34" charset="0"/>
              </a:rPr>
              <a:t>KJV: </a:t>
            </a:r>
            <a:r>
              <a:rPr lang="de-DE" sz="1200" dirty="0">
                <a:solidFill>
                  <a:srgbClr val="000000"/>
                </a:solidFill>
                <a:latin typeface="Bahnschrift Light" panose="020B0502040204020203" pitchFamily="34" charset="0"/>
              </a:rPr>
              <a:t>beschwören, auferlegen (durch einen Eid, mit einem Eid), bis zur Fülle speisen (durch Verwechslung mit H7646), einen Eid ablegen, nachdrücklich, schwören lassen, schwören machen.</a:t>
            </a:r>
            <a:endParaRPr lang="en-US" sz="1200" dirty="0">
              <a:solidFill>
                <a:srgbClr val="000000"/>
              </a:solidFill>
              <a:latin typeface="Bahnschrift Light" panose="020B0502040204020203" pitchFamily="34" charset="0"/>
              <a:hlinkClick r:id="rId11" action="ppaction://hlinkfile"/>
            </a:endParaRPr>
          </a:p>
          <a:p>
            <a:r>
              <a:rPr lang="en-US" sz="1200" dirty="0" err="1">
                <a:solidFill>
                  <a:srgbClr val="000000"/>
                </a:solidFill>
                <a:latin typeface="Bahnschrift Light" panose="020B0502040204020203" pitchFamily="34" charset="0"/>
              </a:rPr>
              <a:t>Vergleiche</a:t>
            </a:r>
            <a:r>
              <a:rPr lang="en-US" sz="1200" dirty="0">
                <a:solidFill>
                  <a:srgbClr val="000000"/>
                </a:solidFill>
                <a:latin typeface="Bahnschrift Light" panose="020B0502040204020203" pitchFamily="34" charset="0"/>
              </a:rPr>
              <a:t>: H7651</a:t>
            </a:r>
            <a:br>
              <a:rPr lang="en-US" sz="1200" dirty="0">
                <a:solidFill>
                  <a:srgbClr val="000000"/>
                </a:solidFill>
                <a:latin typeface="Bahnschrift Light" panose="020B0502040204020203" pitchFamily="34" charset="0"/>
              </a:rPr>
            </a:br>
            <a:r>
              <a:rPr lang="en-US" sz="1200" dirty="0" err="1">
                <a:solidFill>
                  <a:srgbClr val="000000"/>
                </a:solidFill>
                <a:latin typeface="Bahnschrift Light" panose="020B0502040204020203" pitchFamily="34" charset="0"/>
              </a:rPr>
              <a:t>Siehe</a:t>
            </a:r>
            <a:r>
              <a:rPr lang="en-US" sz="1200" dirty="0">
                <a:solidFill>
                  <a:srgbClr val="000000"/>
                </a:solidFill>
                <a:latin typeface="Bahnschrift Light" panose="020B0502040204020203" pitchFamily="34" charset="0"/>
              </a:rPr>
              <a:t> </a:t>
            </a:r>
            <a:r>
              <a:rPr lang="en-US" sz="1200" dirty="0" err="1">
                <a:solidFill>
                  <a:srgbClr val="000000"/>
                </a:solidFill>
                <a:latin typeface="Bahnschrift Light" panose="020B0502040204020203" pitchFamily="34" charset="0"/>
              </a:rPr>
              <a:t>auch</a:t>
            </a:r>
            <a:r>
              <a:rPr lang="en-US" sz="1200" dirty="0">
                <a:solidFill>
                  <a:srgbClr val="000000"/>
                </a:solidFill>
                <a:latin typeface="Bahnschrift Light" panose="020B0502040204020203" pitchFamily="34" charset="0"/>
              </a:rPr>
              <a:t>: H7646</a:t>
            </a:r>
            <a:endParaRPr lang="de-DE" sz="1200" dirty="0">
              <a:solidFill>
                <a:schemeClr val="tx1"/>
              </a:solidFill>
              <a:latin typeface="Bahnschrift Light Condensed"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064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1A5C-89A1-5808-7FD4-1A50CE2A35B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7452746-91B8-7D03-2A82-1A57346A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TextBox 5">
            <a:extLst>
              <a:ext uri="{FF2B5EF4-FFF2-40B4-BE49-F238E27FC236}">
                <a16:creationId xmlns:a16="http://schemas.microsoft.com/office/drawing/2014/main" id="{88C105AC-10AB-8E96-0E70-A2490DEB6004}"/>
              </a:ext>
            </a:extLst>
          </p:cNvPr>
          <p:cNvSpPr txBox="1"/>
          <p:nvPr/>
        </p:nvSpPr>
        <p:spPr>
          <a:xfrm>
            <a:off x="4781550" y="171450"/>
            <a:ext cx="3362325" cy="3477875"/>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der </a:t>
            </a:r>
            <a:r>
              <a:rPr lang="de-DE" sz="2200" b="1" dirty="0">
                <a:latin typeface="Bahnschrift Light Condensed" panose="020B0502040204020203" pitchFamily="34" charset="0"/>
              </a:rPr>
              <a:t>siebte Engel </a:t>
            </a:r>
            <a:r>
              <a:rPr lang="de-DE" sz="2200" dirty="0" err="1">
                <a:latin typeface="Bahnschrift Light Condensed" panose="020B0502040204020203" pitchFamily="34" charset="0"/>
              </a:rPr>
              <a:t>goß</a:t>
            </a:r>
            <a:r>
              <a:rPr lang="de-DE" sz="2200" dirty="0">
                <a:latin typeface="Bahnschrift Light Condensed" panose="020B0502040204020203" pitchFamily="34" charset="0"/>
              </a:rPr>
              <a:t> seine Schale aus in die </a:t>
            </a:r>
            <a:r>
              <a:rPr lang="de-DE" sz="2200" b="1" dirty="0">
                <a:latin typeface="Bahnschrift Light Condensed" panose="020B0502040204020203" pitchFamily="34" charset="0"/>
              </a:rPr>
              <a:t>Luft</a:t>
            </a:r>
            <a:r>
              <a:rPr lang="de-DE" sz="2200" dirty="0">
                <a:latin typeface="Bahnschrift Light Condensed" panose="020B0502040204020203" pitchFamily="34" charset="0"/>
              </a:rPr>
              <a:t>; und es ging eine </a:t>
            </a:r>
            <a:r>
              <a:rPr lang="de-DE" sz="2200" b="1" dirty="0">
                <a:latin typeface="Bahnschrift Light Condensed" panose="020B0502040204020203" pitchFamily="34" charset="0"/>
              </a:rPr>
              <a:t>laute Stimme aus vom Tempel des Himmels</a:t>
            </a:r>
            <a:r>
              <a:rPr lang="de-DE" sz="2200" dirty="0">
                <a:latin typeface="Bahnschrift Light Condensed" panose="020B0502040204020203" pitchFamily="34" charset="0"/>
              </a:rPr>
              <a:t>, </a:t>
            </a:r>
            <a:r>
              <a:rPr lang="de-DE" sz="2200" b="1" dirty="0">
                <a:latin typeface="Bahnschrift Light Condensed" panose="020B0502040204020203" pitchFamily="34" charset="0"/>
              </a:rPr>
              <a:t>vom Thron her</a:t>
            </a:r>
            <a:r>
              <a:rPr lang="de-DE" sz="2200" dirty="0">
                <a:latin typeface="Bahnschrift Light Condensed" panose="020B0502040204020203" pitchFamily="34" charset="0"/>
              </a:rPr>
              <a:t>, die sprach: </a:t>
            </a:r>
            <a:r>
              <a:rPr lang="de-DE" sz="2200" b="1" dirty="0">
                <a:solidFill>
                  <a:srgbClr val="0070C0"/>
                </a:solidFill>
                <a:latin typeface="Bahnschrift Light Condensed" panose="020B0502040204020203" pitchFamily="34" charset="0"/>
              </a:rPr>
              <a:t>Es ist geschehen!</a:t>
            </a:r>
            <a:r>
              <a:rPr lang="de-DE" sz="2200" dirty="0">
                <a:latin typeface="Bahnschrift Light Condensed" panose="020B0502040204020203" pitchFamily="34" charset="0"/>
              </a:rPr>
              <a:t> Und es geschahen </a:t>
            </a:r>
            <a:r>
              <a:rPr lang="de-DE" sz="2200" b="1" dirty="0">
                <a:solidFill>
                  <a:srgbClr val="FF0000"/>
                </a:solidFill>
                <a:latin typeface="Bahnschrift Light Condensed" panose="020B0502040204020203" pitchFamily="34" charset="0"/>
              </a:rPr>
              <a:t>Stimmen und Donner und Blitze, und ein großes Erdbeben</a:t>
            </a:r>
            <a:r>
              <a:rPr lang="de-DE" sz="2200" dirty="0">
                <a:latin typeface="Bahnschrift Light Condensed" panose="020B0502040204020203" pitchFamily="34" charset="0"/>
              </a:rPr>
              <a:t> geschah, wie es dergleichen noch nie gegeben hat, seit es Menschen gab auf Erden, ein solch gewaltiges und großes Erdbeben. (Offenbarung 16,17-18)</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195835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DFD8-AFD3-4EE5-E3CC-F6FD1CD814C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B4CB92C-0427-4467-EA36-1A3CE876720D}"/>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3817F6B6-3A73-EC0C-DF75-1DCC652C615D}"/>
              </a:ext>
            </a:extLst>
          </p:cNvPr>
          <p:cNvPicPr>
            <a:picLocks noChangeAspect="1"/>
          </p:cNvPicPr>
          <p:nvPr/>
        </p:nvPicPr>
        <p:blipFill>
          <a:blip r:embed="rId4"/>
          <a:stretch>
            <a:fillRect/>
          </a:stretch>
        </p:blipFill>
        <p:spPr>
          <a:xfrm>
            <a:off x="85725" y="104775"/>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A4E0151C-8F20-31C6-47DE-06E0D765F4CA}"/>
              </a:ext>
            </a:extLst>
          </p:cNvPr>
          <p:cNvSpPr txBox="1"/>
          <p:nvPr/>
        </p:nvSpPr>
        <p:spPr>
          <a:xfrm>
            <a:off x="8743950" y="104775"/>
            <a:ext cx="3362325" cy="3477875"/>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der </a:t>
            </a:r>
            <a:r>
              <a:rPr lang="de-DE" sz="2200" b="1" dirty="0">
                <a:latin typeface="Bahnschrift Light Condensed" panose="020B0502040204020203" pitchFamily="34" charset="0"/>
              </a:rPr>
              <a:t>siebte Engel </a:t>
            </a:r>
            <a:r>
              <a:rPr lang="de-DE" sz="2200" dirty="0" err="1">
                <a:latin typeface="Bahnschrift Light Condensed" panose="020B0502040204020203" pitchFamily="34" charset="0"/>
              </a:rPr>
              <a:t>goß</a:t>
            </a:r>
            <a:r>
              <a:rPr lang="de-DE" sz="2200" dirty="0">
                <a:latin typeface="Bahnschrift Light Condensed" panose="020B0502040204020203" pitchFamily="34" charset="0"/>
              </a:rPr>
              <a:t> seine Schale aus in die </a:t>
            </a:r>
            <a:r>
              <a:rPr lang="de-DE" sz="2200" b="1" dirty="0">
                <a:latin typeface="Bahnschrift Light Condensed" panose="020B0502040204020203" pitchFamily="34" charset="0"/>
              </a:rPr>
              <a:t>Luft</a:t>
            </a:r>
            <a:r>
              <a:rPr lang="de-DE" sz="2200" dirty="0">
                <a:latin typeface="Bahnschrift Light Condensed" panose="020B0502040204020203" pitchFamily="34" charset="0"/>
              </a:rPr>
              <a:t>; und es ging eine </a:t>
            </a:r>
            <a:r>
              <a:rPr lang="de-DE" sz="2200" b="1" dirty="0">
                <a:latin typeface="Bahnschrift Light Condensed" panose="020B0502040204020203" pitchFamily="34" charset="0"/>
              </a:rPr>
              <a:t>laute Stimme aus vom Tempel des Himmels</a:t>
            </a:r>
            <a:r>
              <a:rPr lang="de-DE" sz="2200" dirty="0">
                <a:latin typeface="Bahnschrift Light Condensed" panose="020B0502040204020203" pitchFamily="34" charset="0"/>
              </a:rPr>
              <a:t>, </a:t>
            </a:r>
            <a:r>
              <a:rPr lang="de-DE" sz="2200" b="1" dirty="0">
                <a:latin typeface="Bahnschrift Light Condensed" panose="020B0502040204020203" pitchFamily="34" charset="0"/>
              </a:rPr>
              <a:t>vom Thron her</a:t>
            </a:r>
            <a:r>
              <a:rPr lang="de-DE" sz="2200" dirty="0">
                <a:latin typeface="Bahnschrift Light Condensed" panose="020B0502040204020203" pitchFamily="34" charset="0"/>
              </a:rPr>
              <a:t>, die sprach: </a:t>
            </a:r>
            <a:r>
              <a:rPr lang="de-DE" sz="2200" b="1" dirty="0">
                <a:solidFill>
                  <a:srgbClr val="0070C0"/>
                </a:solidFill>
                <a:latin typeface="Bahnschrift Light Condensed" panose="020B0502040204020203" pitchFamily="34" charset="0"/>
              </a:rPr>
              <a:t>Es ist geschehen!</a:t>
            </a:r>
            <a:r>
              <a:rPr lang="de-DE" sz="2200" dirty="0">
                <a:latin typeface="Bahnschrift Light Condensed" panose="020B0502040204020203" pitchFamily="34" charset="0"/>
              </a:rPr>
              <a:t> Und es geschahen </a:t>
            </a:r>
            <a:r>
              <a:rPr lang="de-DE" sz="2200" b="1" dirty="0">
                <a:solidFill>
                  <a:srgbClr val="FF0000"/>
                </a:solidFill>
                <a:latin typeface="Bahnschrift Light Condensed" panose="020B0502040204020203" pitchFamily="34" charset="0"/>
              </a:rPr>
              <a:t>Stimmen und Donner und Blitze, und ein großes Erdbeben</a:t>
            </a:r>
            <a:r>
              <a:rPr lang="de-DE" sz="2200" dirty="0">
                <a:latin typeface="Bahnschrift Light Condensed" panose="020B0502040204020203" pitchFamily="34" charset="0"/>
              </a:rPr>
              <a:t> geschah, wie es dergleichen noch nie gegeben hat, seit es Menschen gab auf Erden, ein solch gewaltiges und großes Erdbeben. (Offenbarung 16,17-18)</a:t>
            </a:r>
            <a:endParaRPr lang="de-DE" sz="2200" i="1" dirty="0">
              <a:latin typeface="Bahnschrift Light Condensed" panose="020B0502040204020203" pitchFamily="34" charset="0"/>
            </a:endParaRPr>
          </a:p>
        </p:txBody>
      </p:sp>
      <p:cxnSp>
        <p:nvCxnSpPr>
          <p:cNvPr id="11" name="Gerade Verbindung mit Pfeil 10">
            <a:extLst>
              <a:ext uri="{FF2B5EF4-FFF2-40B4-BE49-F238E27FC236}">
                <a16:creationId xmlns:a16="http://schemas.microsoft.com/office/drawing/2014/main" id="{49E7B6E3-0803-4747-721E-00348FAB9B09}"/>
              </a:ext>
            </a:extLst>
          </p:cNvPr>
          <p:cNvCxnSpPr>
            <a:cxnSpLocks/>
          </p:cNvCxnSpPr>
          <p:nvPr/>
        </p:nvCxnSpPr>
        <p:spPr>
          <a:xfrm flipH="1" flipV="1">
            <a:off x="1968500" y="927100"/>
            <a:ext cx="5105400" cy="24003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59076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6E0FB69-22FB-522A-AA80-E622DDCDA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pic>
        <p:nvPicPr>
          <p:cNvPr id="11" name="Grafik 10">
            <a:extLst>
              <a:ext uri="{FF2B5EF4-FFF2-40B4-BE49-F238E27FC236}">
                <a16:creationId xmlns:a16="http://schemas.microsoft.com/office/drawing/2014/main" id="{EBF5C9CB-F3A5-B0A7-7952-5F29992CCE89}"/>
              </a:ext>
            </a:extLst>
          </p:cNvPr>
          <p:cNvPicPr>
            <a:picLocks noChangeAspect="1"/>
          </p:cNvPicPr>
          <p:nvPr/>
        </p:nvPicPr>
        <p:blipFill>
          <a:blip r:embed="rId4"/>
          <a:stretch>
            <a:fillRect/>
          </a:stretch>
        </p:blipFill>
        <p:spPr>
          <a:xfrm>
            <a:off x="120853" y="89295"/>
            <a:ext cx="7129547" cy="6606780"/>
          </a:xfrm>
          <a:prstGeom prst="rect">
            <a:avLst/>
          </a:prstGeom>
        </p:spPr>
      </p:pic>
      <p:pic>
        <p:nvPicPr>
          <p:cNvPr id="15" name="Grafik 14">
            <a:extLst>
              <a:ext uri="{FF2B5EF4-FFF2-40B4-BE49-F238E27FC236}">
                <a16:creationId xmlns:a16="http://schemas.microsoft.com/office/drawing/2014/main" id="{03937B76-4093-D47F-4F68-375D71A9D332}"/>
              </a:ext>
            </a:extLst>
          </p:cNvPr>
          <p:cNvPicPr>
            <a:picLocks noChangeAspect="1"/>
          </p:cNvPicPr>
          <p:nvPr/>
        </p:nvPicPr>
        <p:blipFill>
          <a:blip r:embed="rId5"/>
          <a:stretch>
            <a:fillRect/>
          </a:stretch>
        </p:blipFill>
        <p:spPr>
          <a:xfrm>
            <a:off x="5681250" y="2946600"/>
            <a:ext cx="1440000" cy="144000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Freihand 1">
                <a:extLst>
                  <a:ext uri="{FF2B5EF4-FFF2-40B4-BE49-F238E27FC236}">
                    <a16:creationId xmlns:a16="http://schemas.microsoft.com/office/drawing/2014/main" id="{F2C0E2B1-77FA-1B4A-CEC8-9CC1FF4BA418}"/>
                  </a:ext>
                </a:extLst>
              </p14:cNvPr>
              <p14:cNvContentPartPr/>
              <p14:nvPr/>
            </p14:nvContentPartPr>
            <p14:xfrm>
              <a:off x="2670840" y="230040"/>
              <a:ext cx="1335240" cy="51840"/>
            </p14:xfrm>
          </p:contentPart>
        </mc:Choice>
        <mc:Fallback xmlns="">
          <p:pic>
            <p:nvPicPr>
              <p:cNvPr id="2" name="Freihand 1">
                <a:extLst>
                  <a:ext uri="{FF2B5EF4-FFF2-40B4-BE49-F238E27FC236}">
                    <a16:creationId xmlns:a16="http://schemas.microsoft.com/office/drawing/2014/main" id="{F2C0E2B1-77FA-1B4A-CEC8-9CC1FF4BA418}"/>
                  </a:ext>
                </a:extLst>
              </p:cNvPr>
              <p:cNvPicPr/>
              <p:nvPr/>
            </p:nvPicPr>
            <p:blipFill>
              <a:blip r:embed="rId11"/>
              <a:stretch>
                <a:fillRect/>
              </a:stretch>
            </p:blipFill>
            <p:spPr>
              <a:xfrm>
                <a:off x="2635200" y="158400"/>
                <a:ext cx="140688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Freihand 2">
                <a:extLst>
                  <a:ext uri="{FF2B5EF4-FFF2-40B4-BE49-F238E27FC236}">
                    <a16:creationId xmlns:a16="http://schemas.microsoft.com/office/drawing/2014/main" id="{0F98749B-03B5-4BAB-5DD7-5E645847C345}"/>
                  </a:ext>
                </a:extLst>
              </p14:cNvPr>
              <p14:cNvContentPartPr/>
              <p14:nvPr/>
            </p14:nvContentPartPr>
            <p14:xfrm>
              <a:off x="604800" y="6306120"/>
              <a:ext cx="5250240" cy="30240"/>
            </p14:xfrm>
          </p:contentPart>
        </mc:Choice>
        <mc:Fallback xmlns="">
          <p:pic>
            <p:nvPicPr>
              <p:cNvPr id="3" name="Freihand 2">
                <a:extLst>
                  <a:ext uri="{FF2B5EF4-FFF2-40B4-BE49-F238E27FC236}">
                    <a16:creationId xmlns:a16="http://schemas.microsoft.com/office/drawing/2014/main" id="{0F98749B-03B5-4BAB-5DD7-5E645847C345}"/>
                  </a:ext>
                </a:extLst>
              </p:cNvPr>
              <p:cNvPicPr/>
              <p:nvPr/>
            </p:nvPicPr>
            <p:blipFill>
              <a:blip r:embed="rId13"/>
              <a:stretch>
                <a:fillRect/>
              </a:stretch>
            </p:blipFill>
            <p:spPr>
              <a:xfrm>
                <a:off x="568800" y="6234480"/>
                <a:ext cx="53218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Freihand 5">
                <a:extLst>
                  <a:ext uri="{FF2B5EF4-FFF2-40B4-BE49-F238E27FC236}">
                    <a16:creationId xmlns:a16="http://schemas.microsoft.com/office/drawing/2014/main" id="{FC95843F-98BA-FC84-8D44-FFB98A8000D4}"/>
                  </a:ext>
                </a:extLst>
              </p14:cNvPr>
              <p14:cNvContentPartPr/>
              <p14:nvPr/>
            </p14:nvContentPartPr>
            <p14:xfrm>
              <a:off x="986040" y="6472080"/>
              <a:ext cx="4537080" cy="16200"/>
            </p14:xfrm>
          </p:contentPart>
        </mc:Choice>
        <mc:Fallback xmlns="">
          <p:pic>
            <p:nvPicPr>
              <p:cNvPr id="6" name="Freihand 5">
                <a:extLst>
                  <a:ext uri="{FF2B5EF4-FFF2-40B4-BE49-F238E27FC236}">
                    <a16:creationId xmlns:a16="http://schemas.microsoft.com/office/drawing/2014/main" id="{FC95843F-98BA-FC84-8D44-FFB98A8000D4}"/>
                  </a:ext>
                </a:extLst>
              </p:cNvPr>
              <p:cNvPicPr/>
              <p:nvPr/>
            </p:nvPicPr>
            <p:blipFill>
              <a:blip r:embed="rId15"/>
              <a:stretch>
                <a:fillRect/>
              </a:stretch>
            </p:blipFill>
            <p:spPr>
              <a:xfrm>
                <a:off x="950400" y="6400080"/>
                <a:ext cx="4608720" cy="159840"/>
              </a:xfrm>
              <a:prstGeom prst="rect">
                <a:avLst/>
              </a:prstGeom>
            </p:spPr>
          </p:pic>
        </mc:Fallback>
      </mc:AlternateContent>
    </p:spTree>
    <p:extLst>
      <p:ext uri="{BB962C8B-B14F-4D97-AF65-F5344CB8AC3E}">
        <p14:creationId xmlns:p14="http://schemas.microsoft.com/office/powerpoint/2010/main" val="57195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55D3-6E30-D46E-52AB-185F00E96182}"/>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DD48AD3-E893-45C4-E540-66E785F46372}"/>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88E80765-CD81-9E45-14E2-0CACB9F0E2FF}"/>
              </a:ext>
            </a:extLst>
          </p:cNvPr>
          <p:cNvPicPr>
            <a:picLocks noChangeAspect="1"/>
          </p:cNvPicPr>
          <p:nvPr/>
        </p:nvPicPr>
        <p:blipFill>
          <a:blip r:embed="rId4"/>
          <a:stretch>
            <a:fillRect/>
          </a:stretch>
        </p:blipFill>
        <p:spPr>
          <a:xfrm>
            <a:off x="75698" y="4152900"/>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8238C988-95A5-0D1A-F09C-A242FB3A31CA}"/>
              </a:ext>
            </a:extLst>
          </p:cNvPr>
          <p:cNvSpPr txBox="1"/>
          <p:nvPr/>
        </p:nvSpPr>
        <p:spPr>
          <a:xfrm>
            <a:off x="8743950" y="104775"/>
            <a:ext cx="3362325" cy="3477875"/>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der </a:t>
            </a:r>
            <a:r>
              <a:rPr lang="de-DE" sz="2200" b="1" dirty="0">
                <a:latin typeface="Bahnschrift Light Condensed" panose="020B0502040204020203" pitchFamily="34" charset="0"/>
              </a:rPr>
              <a:t>siebte Engel </a:t>
            </a:r>
            <a:r>
              <a:rPr lang="de-DE" sz="2200" dirty="0" err="1">
                <a:latin typeface="Bahnschrift Light Condensed" panose="020B0502040204020203" pitchFamily="34" charset="0"/>
              </a:rPr>
              <a:t>goß</a:t>
            </a:r>
            <a:r>
              <a:rPr lang="de-DE" sz="2200" dirty="0">
                <a:latin typeface="Bahnschrift Light Condensed" panose="020B0502040204020203" pitchFamily="34" charset="0"/>
              </a:rPr>
              <a:t> seine Schale aus in die </a:t>
            </a:r>
            <a:r>
              <a:rPr lang="de-DE" sz="2200" b="1" dirty="0">
                <a:latin typeface="Bahnschrift Light Condensed" panose="020B0502040204020203" pitchFamily="34" charset="0"/>
              </a:rPr>
              <a:t>Luft</a:t>
            </a:r>
            <a:r>
              <a:rPr lang="de-DE" sz="2200" dirty="0">
                <a:latin typeface="Bahnschrift Light Condensed" panose="020B0502040204020203" pitchFamily="34" charset="0"/>
              </a:rPr>
              <a:t>; und es ging eine </a:t>
            </a:r>
            <a:r>
              <a:rPr lang="de-DE" sz="2200" b="1" dirty="0">
                <a:latin typeface="Bahnschrift Light Condensed" panose="020B0502040204020203" pitchFamily="34" charset="0"/>
              </a:rPr>
              <a:t>laute Stimme aus vom Tempel des Himmels</a:t>
            </a:r>
            <a:r>
              <a:rPr lang="de-DE" sz="2200" dirty="0">
                <a:latin typeface="Bahnschrift Light Condensed" panose="020B0502040204020203" pitchFamily="34" charset="0"/>
              </a:rPr>
              <a:t>, </a:t>
            </a:r>
            <a:r>
              <a:rPr lang="de-DE" sz="2200" b="1" dirty="0">
                <a:latin typeface="Bahnschrift Light Condensed" panose="020B0502040204020203" pitchFamily="34" charset="0"/>
              </a:rPr>
              <a:t>vom Thron her</a:t>
            </a:r>
            <a:r>
              <a:rPr lang="de-DE" sz="2200" dirty="0">
                <a:latin typeface="Bahnschrift Light Condensed" panose="020B0502040204020203" pitchFamily="34" charset="0"/>
              </a:rPr>
              <a:t>, die sprach: </a:t>
            </a:r>
            <a:r>
              <a:rPr lang="de-DE" sz="2200" b="1" dirty="0">
                <a:solidFill>
                  <a:srgbClr val="0070C0"/>
                </a:solidFill>
                <a:latin typeface="Bahnschrift Light Condensed" panose="020B0502040204020203" pitchFamily="34" charset="0"/>
              </a:rPr>
              <a:t>Es ist geschehen!</a:t>
            </a:r>
            <a:r>
              <a:rPr lang="de-DE" sz="2200" dirty="0">
                <a:latin typeface="Bahnschrift Light Condensed" panose="020B0502040204020203" pitchFamily="34" charset="0"/>
              </a:rPr>
              <a:t> Und es geschahen </a:t>
            </a:r>
            <a:r>
              <a:rPr lang="de-DE" sz="2200" b="1" dirty="0">
                <a:solidFill>
                  <a:srgbClr val="FF0000"/>
                </a:solidFill>
                <a:latin typeface="Bahnschrift Light Condensed" panose="020B0502040204020203" pitchFamily="34" charset="0"/>
              </a:rPr>
              <a:t>Stimmen und Donner und Blitze, und ein großes Erdbeben</a:t>
            </a:r>
            <a:r>
              <a:rPr lang="de-DE" sz="2200" dirty="0">
                <a:latin typeface="Bahnschrift Light Condensed" panose="020B0502040204020203" pitchFamily="34" charset="0"/>
              </a:rPr>
              <a:t> geschah, wie es dergleichen noch nie gegeben hat, seit es Menschen gab auf Erden, ein solch gewaltiges und großes Erdbeben. (Offenbarung 16,17-18)</a:t>
            </a:r>
            <a:endParaRPr lang="de-DE" sz="2200" i="1" dirty="0">
              <a:latin typeface="Bahnschrift Light Condensed" panose="020B0502040204020203" pitchFamily="34" charset="0"/>
            </a:endParaRPr>
          </a:p>
        </p:txBody>
      </p:sp>
      <p:cxnSp>
        <p:nvCxnSpPr>
          <p:cNvPr id="11" name="Gerade Verbindung mit Pfeil 10">
            <a:extLst>
              <a:ext uri="{FF2B5EF4-FFF2-40B4-BE49-F238E27FC236}">
                <a16:creationId xmlns:a16="http://schemas.microsoft.com/office/drawing/2014/main" id="{A8EAB19C-274B-6FDC-2C92-90E76FEE167E}"/>
              </a:ext>
            </a:extLst>
          </p:cNvPr>
          <p:cNvCxnSpPr>
            <a:cxnSpLocks/>
          </p:cNvCxnSpPr>
          <p:nvPr/>
        </p:nvCxnSpPr>
        <p:spPr>
          <a:xfrm flipH="1">
            <a:off x="1981200" y="3533775"/>
            <a:ext cx="5076825" cy="12954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 name="Rechteck: abgerundete Ecken 1">
            <a:extLst>
              <a:ext uri="{FF2B5EF4-FFF2-40B4-BE49-F238E27FC236}">
                <a16:creationId xmlns:a16="http://schemas.microsoft.com/office/drawing/2014/main" id="{50817520-3074-2ABD-0715-45FC9D4BA26D}"/>
              </a:ext>
            </a:extLst>
          </p:cNvPr>
          <p:cNvSpPr/>
          <p:nvPr/>
        </p:nvSpPr>
        <p:spPr>
          <a:xfrm>
            <a:off x="444732" y="430947"/>
            <a:ext cx="6314793" cy="3102827"/>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200" dirty="0">
                <a:solidFill>
                  <a:srgbClr val="000000"/>
                </a:solidFill>
                <a:latin typeface="Bahnschrift Light" panose="020B0502040204020203" pitchFamily="34" charset="0"/>
              </a:rPr>
              <a:t>Uranus ist ein Gasriese (genauer: </a:t>
            </a:r>
            <a:r>
              <a:rPr lang="de-DE" sz="1200" dirty="0" err="1">
                <a:solidFill>
                  <a:srgbClr val="000000"/>
                </a:solidFill>
                <a:latin typeface="Bahnschrift Light" panose="020B0502040204020203" pitchFamily="34" charset="0"/>
              </a:rPr>
              <a:t>Eisriese</a:t>
            </a:r>
            <a:r>
              <a:rPr lang="de-DE" sz="1200" dirty="0">
                <a:solidFill>
                  <a:srgbClr val="000000"/>
                </a:solidFill>
                <a:latin typeface="Bahnschrift Light" panose="020B0502040204020203" pitchFamily="34" charset="0"/>
              </a:rPr>
              <a:t>) mit einer dicken, ausgedehnten Atmosphäre. Seine Zusammensetzung besteht zu etwa 83 % aus Wasserstoff, 15 % Helium und 2,3 % Methan (plus Spuren anderer Gase). Der Planet selbst ist größtenteils gasförmig bzw. aus volatilen Stoffen (Wasser, Ammoniak, Methan) in überkritischem Zustand. Die charakteristische </a:t>
            </a:r>
            <a:r>
              <a:rPr lang="de-DE" sz="1200" dirty="0" err="1">
                <a:solidFill>
                  <a:srgbClr val="000000"/>
                </a:solidFill>
                <a:latin typeface="Bahnschrift Light" panose="020B0502040204020203" pitchFamily="34" charset="0"/>
              </a:rPr>
              <a:t>cyanfarbene</a:t>
            </a:r>
            <a:r>
              <a:rPr lang="de-DE" sz="1200" dirty="0">
                <a:solidFill>
                  <a:srgbClr val="000000"/>
                </a:solidFill>
                <a:latin typeface="Bahnschrift Light" panose="020B0502040204020203" pitchFamily="34" charset="0"/>
              </a:rPr>
              <a:t> Färbung entsteht durch das Methan in der Atmosphäre. Kurz: </a:t>
            </a:r>
            <a:r>
              <a:rPr lang="de-DE" sz="1200" dirty="0">
                <a:solidFill>
                  <a:srgbClr val="000000"/>
                </a:solidFill>
                <a:highlight>
                  <a:srgbClr val="FFFF00"/>
                </a:highlight>
                <a:latin typeface="Bahnschrift Light" panose="020B0502040204020203" pitchFamily="34" charset="0"/>
              </a:rPr>
              <a:t>Uranus ist buchstäblich ein „Luftplanet“ – ein Himmelskörper, der fast vollständig aus Gasen und einer dichten Atmosphäre besteht.</a:t>
            </a:r>
            <a:r>
              <a:rPr lang="de-DE" sz="1200" dirty="0">
                <a:solidFill>
                  <a:srgbClr val="000000"/>
                </a:solidFill>
                <a:latin typeface="Bahnschrift Light" panose="020B0502040204020203" pitchFamily="34" charset="0"/>
              </a:rPr>
              <a:t> Er hat keine feste Oberfläche im irdischen Sinne, sondern Übergänge von Gas zu dichteren Schichten. </a:t>
            </a:r>
            <a:endParaRPr lang="de-DE" sz="1200" dirty="0">
              <a:solidFill>
                <a:srgbClr val="000000"/>
              </a:solidFill>
              <a:latin typeface="Bahnschrift Light" panose="020B0502040204020203" pitchFamily="34" charset="0"/>
              <a:ea typeface="Calibri" panose="020F0502020204030204" pitchFamily="34" charset="0"/>
              <a:cs typeface="Arial" panose="020B0604020202020204" pitchFamily="34" charset="0"/>
            </a:endParaRPr>
          </a:p>
          <a:p>
            <a:endParaRPr lang="de-DE" sz="1200" dirty="0">
              <a:solidFill>
                <a:srgbClr val="000000"/>
              </a:solidFill>
              <a:latin typeface="Bahnschrift Light" panose="020B0502040204020203" pitchFamily="34" charset="0"/>
              <a:ea typeface="Calibri" panose="020F0502020204030204" pitchFamily="34" charset="0"/>
              <a:cs typeface="Arial" panose="020B0604020202020204" pitchFamily="34" charset="0"/>
            </a:endParaRPr>
          </a:p>
          <a:p>
            <a:r>
              <a:rPr lang="de-DE" sz="1200" dirty="0">
                <a:solidFill>
                  <a:srgbClr val="000000"/>
                </a:solidFill>
                <a:highlight>
                  <a:srgbClr val="FFFF00"/>
                </a:highlight>
                <a:latin typeface="Bahnschrift Light" panose="020B0502040204020203" pitchFamily="34" charset="0"/>
              </a:rPr>
              <a:t>Der Name Uranus kommt direkt vom griechischen </a:t>
            </a:r>
            <a:r>
              <a:rPr lang="de-DE" sz="1200" dirty="0" err="1">
                <a:solidFill>
                  <a:srgbClr val="000000"/>
                </a:solidFill>
                <a:highlight>
                  <a:srgbClr val="FFFF00"/>
                </a:highlight>
                <a:latin typeface="Bahnschrift Light" panose="020B0502040204020203" pitchFamily="34" charset="0"/>
              </a:rPr>
              <a:t>Ouranos</a:t>
            </a:r>
            <a:r>
              <a:rPr lang="de-DE" sz="1200" dirty="0">
                <a:solidFill>
                  <a:srgbClr val="000000"/>
                </a:solidFill>
                <a:highlight>
                  <a:srgbClr val="FFFF00"/>
                </a:highlight>
                <a:latin typeface="Bahnschrift Light" panose="020B0502040204020203" pitchFamily="34" charset="0"/>
              </a:rPr>
              <a:t> (</a:t>
            </a:r>
            <a:r>
              <a:rPr lang="el-GR" sz="1200" dirty="0">
                <a:solidFill>
                  <a:srgbClr val="000000"/>
                </a:solidFill>
                <a:highlight>
                  <a:srgbClr val="FFFF00"/>
                </a:highlight>
                <a:latin typeface="Bahnschrift Light" panose="020B0502040204020203" pitchFamily="34" charset="0"/>
              </a:rPr>
              <a:t>Οὐρανός), </a:t>
            </a:r>
            <a:r>
              <a:rPr lang="de-DE" sz="1200" dirty="0">
                <a:solidFill>
                  <a:srgbClr val="000000"/>
                </a:solidFill>
                <a:highlight>
                  <a:srgbClr val="FFFF00"/>
                </a:highlight>
                <a:latin typeface="Bahnschrift Light" panose="020B0502040204020203" pitchFamily="34" charset="0"/>
              </a:rPr>
              <a:t>was wörtlich „Himmel“ oder „Sky“ bedeutet.</a:t>
            </a:r>
            <a:r>
              <a:rPr lang="de-DE" sz="1200" dirty="0">
                <a:solidFill>
                  <a:srgbClr val="000000"/>
                </a:solidFill>
                <a:latin typeface="Bahnschrift Light" panose="020B0502040204020203" pitchFamily="34" charset="0"/>
              </a:rPr>
              <a:t> </a:t>
            </a:r>
            <a:r>
              <a:rPr lang="de-DE" sz="1200" dirty="0" err="1">
                <a:solidFill>
                  <a:srgbClr val="000000"/>
                </a:solidFill>
                <a:latin typeface="Bahnschrift Light" panose="020B0502040204020203" pitchFamily="34" charset="0"/>
              </a:rPr>
              <a:t>Ouranos</a:t>
            </a:r>
            <a:r>
              <a:rPr lang="de-DE" sz="1200" dirty="0">
                <a:solidFill>
                  <a:srgbClr val="000000"/>
                </a:solidFill>
                <a:latin typeface="Bahnschrift Light" panose="020B0502040204020203" pitchFamily="34" charset="0"/>
              </a:rPr>
              <a:t> ist der uranfängliche Gott des Himmels, die Personifikation des Himmelsgewölbes selbst. </a:t>
            </a:r>
            <a:r>
              <a:rPr lang="de-DE" sz="1200" dirty="0">
                <a:solidFill>
                  <a:srgbClr val="000000"/>
                </a:solidFill>
                <a:highlight>
                  <a:srgbClr val="FFFF00"/>
                </a:highlight>
                <a:latin typeface="Bahnschrift Light" panose="020B0502040204020203" pitchFamily="34" charset="0"/>
              </a:rPr>
              <a:t>Der Himmel galt in der antiken Kosmologie als das Reich der Luft, der Götter und der Sterne – der Raum über der Erde (Gaia)</a:t>
            </a:r>
            <a:r>
              <a:rPr lang="de-DE" sz="1200" dirty="0">
                <a:solidFill>
                  <a:srgbClr val="000000"/>
                </a:solidFill>
                <a:latin typeface="Bahnschrift Light" panose="020B0502040204020203" pitchFamily="34" charset="0"/>
              </a:rPr>
              <a:t>. Römisch heißt er </a:t>
            </a:r>
            <a:r>
              <a:rPr lang="de-DE" sz="1200" dirty="0" err="1">
                <a:solidFill>
                  <a:srgbClr val="000000"/>
                </a:solidFill>
                <a:latin typeface="Bahnschrift Light" panose="020B0502040204020203" pitchFamily="34" charset="0"/>
              </a:rPr>
              <a:t>Caelus</a:t>
            </a:r>
            <a:r>
              <a:rPr lang="de-DE" sz="1200" dirty="0">
                <a:solidFill>
                  <a:srgbClr val="000000"/>
                </a:solidFill>
                <a:latin typeface="Bahnschrift Light" panose="020B0502040204020203" pitchFamily="34" charset="0"/>
              </a:rPr>
              <a:t> (von </a:t>
            </a:r>
            <a:r>
              <a:rPr lang="de-DE" sz="1200" dirty="0" err="1">
                <a:solidFill>
                  <a:srgbClr val="000000"/>
                </a:solidFill>
                <a:latin typeface="Bahnschrift Light" panose="020B0502040204020203" pitchFamily="34" charset="0"/>
              </a:rPr>
              <a:t>caelum</a:t>
            </a:r>
            <a:r>
              <a:rPr lang="de-DE" sz="1200" dirty="0">
                <a:solidFill>
                  <a:srgbClr val="000000"/>
                </a:solidFill>
                <a:latin typeface="Bahnschrift Light" panose="020B0502040204020203" pitchFamily="34" charset="0"/>
              </a:rPr>
              <a:t> = Himmel). </a:t>
            </a:r>
            <a:r>
              <a:rPr lang="de-DE" sz="1200" dirty="0" err="1">
                <a:solidFill>
                  <a:srgbClr val="000000"/>
                </a:solidFill>
                <a:highlight>
                  <a:srgbClr val="FFFF00"/>
                </a:highlight>
                <a:latin typeface="Bahnschrift Light" panose="020B0502040204020203" pitchFamily="34" charset="0"/>
              </a:rPr>
              <a:t>Ouranos</a:t>
            </a:r>
            <a:r>
              <a:rPr lang="de-DE" sz="1200" dirty="0">
                <a:solidFill>
                  <a:srgbClr val="000000"/>
                </a:solidFill>
                <a:highlight>
                  <a:srgbClr val="FFFF00"/>
                </a:highlight>
                <a:latin typeface="Bahnschrift Light" panose="020B0502040204020203" pitchFamily="34" charset="0"/>
              </a:rPr>
              <a:t> ist also nicht nur „mit dem Himmel verbunden“, er ist der Himmel – und damit das göttliche Prinzip der Luft und des Raums, der die Welt umspannt.</a:t>
            </a:r>
          </a:p>
        </p:txBody>
      </p:sp>
      <p:pic>
        <p:nvPicPr>
          <p:cNvPr id="6" name="Grafik 5">
            <a:extLst>
              <a:ext uri="{FF2B5EF4-FFF2-40B4-BE49-F238E27FC236}">
                <a16:creationId xmlns:a16="http://schemas.microsoft.com/office/drawing/2014/main" id="{12701327-A5CC-0B7A-D00B-A14D59E8E9C3}"/>
              </a:ext>
            </a:extLst>
          </p:cNvPr>
          <p:cNvPicPr>
            <a:picLocks noChangeAspect="1"/>
          </p:cNvPicPr>
          <p:nvPr/>
        </p:nvPicPr>
        <p:blipFill>
          <a:blip r:embed="rId6"/>
          <a:stretch>
            <a:fillRect/>
          </a:stretch>
        </p:blipFill>
        <p:spPr>
          <a:xfrm>
            <a:off x="50858" y="0"/>
            <a:ext cx="616297" cy="592015"/>
          </a:xfrm>
          <a:prstGeom prst="rect">
            <a:avLst/>
          </a:prstGeom>
        </p:spPr>
      </p:pic>
    </p:spTree>
    <p:extLst>
      <p:ext uri="{BB962C8B-B14F-4D97-AF65-F5344CB8AC3E}">
        <p14:creationId xmlns:p14="http://schemas.microsoft.com/office/powerpoint/2010/main" val="197524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B72A-E5F0-6D72-CC38-BB30ECE3EAE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E1A5A51-1DE7-9BED-0D5B-A28040B5BFBF}"/>
              </a:ext>
            </a:extLst>
          </p:cNvPr>
          <p:cNvPicPr>
            <a:picLocks noChangeAspect="1"/>
          </p:cNvPicPr>
          <p:nvPr/>
        </p:nvPicPr>
        <p:blipFill>
          <a:blip r:embed="rId3"/>
          <a:srcRect r="12911"/>
          <a:stretch>
            <a:fillRect/>
          </a:stretch>
        </p:blipFill>
        <p:spPr>
          <a:xfrm>
            <a:off x="0" y="0"/>
            <a:ext cx="12192000" cy="6858000"/>
          </a:xfrm>
          <a:prstGeom prst="rect">
            <a:avLst/>
          </a:prstGeom>
        </p:spPr>
      </p:pic>
      <p:sp>
        <p:nvSpPr>
          <p:cNvPr id="5" name="TextBox 5">
            <a:extLst>
              <a:ext uri="{FF2B5EF4-FFF2-40B4-BE49-F238E27FC236}">
                <a16:creationId xmlns:a16="http://schemas.microsoft.com/office/drawing/2014/main" id="{E94BD2B8-C181-82B3-B285-90293D6741AC}"/>
              </a:ext>
            </a:extLst>
          </p:cNvPr>
          <p:cNvSpPr txBox="1"/>
          <p:nvPr/>
        </p:nvSpPr>
        <p:spPr>
          <a:xfrm>
            <a:off x="8743950" y="104775"/>
            <a:ext cx="3362325" cy="3477875"/>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der </a:t>
            </a:r>
            <a:r>
              <a:rPr lang="de-DE" sz="2200" b="1" dirty="0">
                <a:latin typeface="Bahnschrift Light Condensed" panose="020B0502040204020203" pitchFamily="34" charset="0"/>
              </a:rPr>
              <a:t>siebte Engel </a:t>
            </a:r>
            <a:r>
              <a:rPr lang="de-DE" sz="2200" dirty="0" err="1">
                <a:latin typeface="Bahnschrift Light Condensed" panose="020B0502040204020203" pitchFamily="34" charset="0"/>
              </a:rPr>
              <a:t>goß</a:t>
            </a:r>
            <a:r>
              <a:rPr lang="de-DE" sz="2200" dirty="0">
                <a:latin typeface="Bahnschrift Light Condensed" panose="020B0502040204020203" pitchFamily="34" charset="0"/>
              </a:rPr>
              <a:t> seine Schale aus in die </a:t>
            </a:r>
            <a:r>
              <a:rPr lang="de-DE" sz="2200" b="1" dirty="0">
                <a:latin typeface="Bahnschrift Light Condensed" panose="020B0502040204020203" pitchFamily="34" charset="0"/>
              </a:rPr>
              <a:t>Luft</a:t>
            </a:r>
            <a:r>
              <a:rPr lang="de-DE" sz="2200" dirty="0">
                <a:latin typeface="Bahnschrift Light Condensed" panose="020B0502040204020203" pitchFamily="34" charset="0"/>
              </a:rPr>
              <a:t>; und es ging eine </a:t>
            </a:r>
            <a:r>
              <a:rPr lang="de-DE" sz="2200" b="1" dirty="0">
                <a:latin typeface="Bahnschrift Light Condensed" panose="020B0502040204020203" pitchFamily="34" charset="0"/>
              </a:rPr>
              <a:t>laute Stimme aus vom Tempel des Himmels</a:t>
            </a:r>
            <a:r>
              <a:rPr lang="de-DE" sz="2200" dirty="0">
                <a:latin typeface="Bahnschrift Light Condensed" panose="020B0502040204020203" pitchFamily="34" charset="0"/>
              </a:rPr>
              <a:t>, </a:t>
            </a:r>
            <a:r>
              <a:rPr lang="de-DE" sz="2200" b="1" dirty="0">
                <a:latin typeface="Bahnschrift Light Condensed" panose="020B0502040204020203" pitchFamily="34" charset="0"/>
              </a:rPr>
              <a:t>vom Thron her</a:t>
            </a:r>
            <a:r>
              <a:rPr lang="de-DE" sz="2200" dirty="0">
                <a:latin typeface="Bahnschrift Light Condensed" panose="020B0502040204020203" pitchFamily="34" charset="0"/>
              </a:rPr>
              <a:t>, die sprach: </a:t>
            </a:r>
            <a:r>
              <a:rPr lang="de-DE" sz="2200" b="1" dirty="0">
                <a:solidFill>
                  <a:srgbClr val="0070C0"/>
                </a:solidFill>
                <a:latin typeface="Bahnschrift Light Condensed" panose="020B0502040204020203" pitchFamily="34" charset="0"/>
              </a:rPr>
              <a:t>Es ist geschehen!</a:t>
            </a:r>
            <a:r>
              <a:rPr lang="de-DE" sz="2200" dirty="0">
                <a:latin typeface="Bahnschrift Light Condensed" panose="020B0502040204020203" pitchFamily="34" charset="0"/>
              </a:rPr>
              <a:t> Und es geschahen </a:t>
            </a:r>
            <a:r>
              <a:rPr lang="de-DE" sz="2200" b="1" dirty="0">
                <a:solidFill>
                  <a:srgbClr val="FF0000"/>
                </a:solidFill>
                <a:latin typeface="Bahnschrift Light Condensed" panose="020B0502040204020203" pitchFamily="34" charset="0"/>
              </a:rPr>
              <a:t>Stimmen und Donner und Blitze, und ein großes Erdbeben</a:t>
            </a:r>
            <a:r>
              <a:rPr lang="de-DE" sz="2200" dirty="0">
                <a:latin typeface="Bahnschrift Light Condensed" panose="020B0502040204020203" pitchFamily="34" charset="0"/>
              </a:rPr>
              <a:t> geschah, wie es dergleichen noch nie gegeben hat, seit es Menschen gab auf Erden, ein solch gewaltiges und großes Erdbeben. (Offenbarung 16,17-18)</a:t>
            </a:r>
            <a:endParaRPr lang="de-DE" sz="2200" i="1" dirty="0">
              <a:latin typeface="Bahnschrift Light Condensed" panose="020B0502040204020203" pitchFamily="34" charset="0"/>
            </a:endParaRPr>
          </a:p>
        </p:txBody>
      </p:sp>
      <p:pic>
        <p:nvPicPr>
          <p:cNvPr id="7" name="Grafik 6">
            <a:extLst>
              <a:ext uri="{FF2B5EF4-FFF2-40B4-BE49-F238E27FC236}">
                <a16:creationId xmlns:a16="http://schemas.microsoft.com/office/drawing/2014/main" id="{066A4EE5-0BAF-4787-04BE-3D30C14E5BB4}"/>
              </a:ext>
            </a:extLst>
          </p:cNvPr>
          <p:cNvPicPr>
            <a:picLocks noChangeAspect="1"/>
          </p:cNvPicPr>
          <p:nvPr/>
        </p:nvPicPr>
        <p:blipFill>
          <a:blip r:embed="rId4"/>
          <a:stretch>
            <a:fillRect/>
          </a:stretch>
        </p:blipFill>
        <p:spPr>
          <a:xfrm>
            <a:off x="187995" y="154012"/>
            <a:ext cx="4552817" cy="3090903"/>
          </a:xfrm>
          <a:prstGeom prst="rect">
            <a:avLst/>
          </a:prstGeom>
          <a:ln w="50800">
            <a:solidFill>
              <a:srgbClr val="FFC000"/>
            </a:solidFill>
          </a:ln>
        </p:spPr>
      </p:pic>
      <p:sp>
        <p:nvSpPr>
          <p:cNvPr id="12" name="Textfeld 11">
            <a:extLst>
              <a:ext uri="{FF2B5EF4-FFF2-40B4-BE49-F238E27FC236}">
                <a16:creationId xmlns:a16="http://schemas.microsoft.com/office/drawing/2014/main" id="{ECE264BA-0F33-E2EB-267B-6CE0F93A38F0}"/>
              </a:ext>
            </a:extLst>
          </p:cNvPr>
          <p:cNvSpPr txBox="1"/>
          <p:nvPr/>
        </p:nvSpPr>
        <p:spPr>
          <a:xfrm>
            <a:off x="330590" y="1159643"/>
            <a:ext cx="2869809" cy="646331"/>
          </a:xfrm>
          <a:prstGeom prst="rect">
            <a:avLst/>
          </a:prstGeom>
          <a:noFill/>
        </p:spPr>
        <p:txBody>
          <a:bodyPr wrap="square">
            <a:spAutoFit/>
          </a:bodyPr>
          <a:lstStyle/>
          <a:p>
            <a:r>
              <a:rPr lang="en-US" dirty="0">
                <a:solidFill>
                  <a:schemeClr val="bg1"/>
                </a:solidFill>
              </a:rPr>
              <a:t>https://www.youtube.com/watch?v=gR9cVV1kwT8&amp;</a:t>
            </a:r>
          </a:p>
        </p:txBody>
      </p:sp>
      <p:pic>
        <p:nvPicPr>
          <p:cNvPr id="13" name="Grafik 12" descr="preview url image">
            <a:extLst>
              <a:ext uri="{FF2B5EF4-FFF2-40B4-BE49-F238E27FC236}">
                <a16:creationId xmlns:a16="http://schemas.microsoft.com/office/drawing/2014/main" id="{6A136D39-CF7D-7854-D679-98F2E629DBA8}"/>
              </a:ext>
            </a:extLst>
          </p:cNvPr>
          <p:cNvPicPr>
            <a:picLocks noChangeAspect="1"/>
          </p:cNvPicPr>
          <p:nvPr/>
        </p:nvPicPr>
        <p:blipFill>
          <a:blip r:embed="rId5"/>
          <a:stretch>
            <a:fillRect/>
          </a:stretch>
        </p:blipFill>
        <p:spPr>
          <a:xfrm>
            <a:off x="187995" y="3568573"/>
            <a:ext cx="4553675" cy="3090902"/>
          </a:xfrm>
          <a:prstGeom prst="rect">
            <a:avLst/>
          </a:prstGeom>
          <a:ln w="50800">
            <a:solidFill>
              <a:srgbClr val="FFC000"/>
            </a:solidFill>
          </a:ln>
        </p:spPr>
      </p:pic>
    </p:spTree>
    <p:extLst>
      <p:ext uri="{BB962C8B-B14F-4D97-AF65-F5344CB8AC3E}">
        <p14:creationId xmlns:p14="http://schemas.microsoft.com/office/powerpoint/2010/main" val="146818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1EB2-789F-5AC5-5F5F-8A4EC4379460}"/>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F42C40EE-F466-EB95-A419-7779EF8EAE84}"/>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D804B0E0-6531-982F-C032-73D09018E2C6}"/>
              </a:ext>
            </a:extLst>
          </p:cNvPr>
          <p:cNvPicPr>
            <a:picLocks noChangeAspect="1"/>
          </p:cNvPicPr>
          <p:nvPr/>
        </p:nvPicPr>
        <p:blipFill>
          <a:blip r:embed="rId4"/>
          <a:stretch>
            <a:fillRect/>
          </a:stretch>
        </p:blipFill>
        <p:spPr>
          <a:xfrm>
            <a:off x="75698" y="4152900"/>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99DE26C2-A98E-DEA0-BA8F-4F14F0F5CE7F}"/>
              </a:ext>
            </a:extLst>
          </p:cNvPr>
          <p:cNvSpPr txBox="1"/>
          <p:nvPr/>
        </p:nvSpPr>
        <p:spPr>
          <a:xfrm>
            <a:off x="8743950" y="104775"/>
            <a:ext cx="3362325" cy="3477875"/>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der </a:t>
            </a:r>
            <a:r>
              <a:rPr lang="de-DE" sz="2200" b="1" dirty="0">
                <a:latin typeface="Bahnschrift Light Condensed" panose="020B0502040204020203" pitchFamily="34" charset="0"/>
              </a:rPr>
              <a:t>siebte Engel </a:t>
            </a:r>
            <a:r>
              <a:rPr lang="de-DE" sz="2200" dirty="0" err="1">
                <a:latin typeface="Bahnschrift Light Condensed" panose="020B0502040204020203" pitchFamily="34" charset="0"/>
              </a:rPr>
              <a:t>goß</a:t>
            </a:r>
            <a:r>
              <a:rPr lang="de-DE" sz="2200" dirty="0">
                <a:latin typeface="Bahnschrift Light Condensed" panose="020B0502040204020203" pitchFamily="34" charset="0"/>
              </a:rPr>
              <a:t> seine Schale aus in die </a:t>
            </a:r>
            <a:r>
              <a:rPr lang="de-DE" sz="2200" b="1" dirty="0">
                <a:latin typeface="Bahnschrift Light Condensed" panose="020B0502040204020203" pitchFamily="34" charset="0"/>
              </a:rPr>
              <a:t>Luft</a:t>
            </a:r>
            <a:r>
              <a:rPr lang="de-DE" sz="2200" dirty="0">
                <a:latin typeface="Bahnschrift Light Condensed" panose="020B0502040204020203" pitchFamily="34" charset="0"/>
              </a:rPr>
              <a:t>; und es ging eine </a:t>
            </a:r>
            <a:r>
              <a:rPr lang="de-DE" sz="2200" b="1" dirty="0">
                <a:latin typeface="Bahnschrift Light Condensed" panose="020B0502040204020203" pitchFamily="34" charset="0"/>
              </a:rPr>
              <a:t>laute Stimme aus vom Tempel des Himmels</a:t>
            </a:r>
            <a:r>
              <a:rPr lang="de-DE" sz="2200" dirty="0">
                <a:latin typeface="Bahnschrift Light Condensed" panose="020B0502040204020203" pitchFamily="34" charset="0"/>
              </a:rPr>
              <a:t>, </a:t>
            </a:r>
            <a:r>
              <a:rPr lang="de-DE" sz="2200" b="1" dirty="0">
                <a:latin typeface="Bahnschrift Light Condensed" panose="020B0502040204020203" pitchFamily="34" charset="0"/>
              </a:rPr>
              <a:t>vom Thron her</a:t>
            </a:r>
            <a:r>
              <a:rPr lang="de-DE" sz="2200" dirty="0">
                <a:latin typeface="Bahnschrift Light Condensed" panose="020B0502040204020203" pitchFamily="34" charset="0"/>
              </a:rPr>
              <a:t>, die sprach: </a:t>
            </a:r>
            <a:r>
              <a:rPr lang="de-DE" sz="2200" b="1" dirty="0">
                <a:solidFill>
                  <a:srgbClr val="0070C0"/>
                </a:solidFill>
                <a:latin typeface="Bahnschrift Light Condensed" panose="020B0502040204020203" pitchFamily="34" charset="0"/>
              </a:rPr>
              <a:t>Es ist geschehen!</a:t>
            </a:r>
            <a:r>
              <a:rPr lang="de-DE" sz="2200" dirty="0">
                <a:latin typeface="Bahnschrift Light Condensed" panose="020B0502040204020203" pitchFamily="34" charset="0"/>
              </a:rPr>
              <a:t> Und es geschahen </a:t>
            </a:r>
            <a:r>
              <a:rPr lang="de-DE" sz="2200" b="1" dirty="0">
                <a:solidFill>
                  <a:srgbClr val="FF0000"/>
                </a:solidFill>
                <a:latin typeface="Bahnschrift Light Condensed" panose="020B0502040204020203" pitchFamily="34" charset="0"/>
              </a:rPr>
              <a:t>Stimmen und Donner und Blitze, und ein großes Erdbeben</a:t>
            </a:r>
            <a:r>
              <a:rPr lang="de-DE" sz="2200" dirty="0">
                <a:latin typeface="Bahnschrift Light Condensed" panose="020B0502040204020203" pitchFamily="34" charset="0"/>
              </a:rPr>
              <a:t> geschah, wie es dergleichen noch nie gegeben hat, seit es Menschen gab auf Erden, ein solch gewaltiges und großes Erdbeben. (Offenbarung 16,17-18)</a:t>
            </a:r>
            <a:endParaRPr lang="de-DE" sz="2200" i="1" dirty="0">
              <a:latin typeface="Bahnschrift Light Condensed" panose="020B0502040204020203" pitchFamily="34" charset="0"/>
            </a:endParaRPr>
          </a:p>
        </p:txBody>
      </p:sp>
      <p:cxnSp>
        <p:nvCxnSpPr>
          <p:cNvPr id="11" name="Gerade Verbindung mit Pfeil 10">
            <a:extLst>
              <a:ext uri="{FF2B5EF4-FFF2-40B4-BE49-F238E27FC236}">
                <a16:creationId xmlns:a16="http://schemas.microsoft.com/office/drawing/2014/main" id="{8D89158D-7AEC-B91A-0B01-5F82B08BAF54}"/>
              </a:ext>
            </a:extLst>
          </p:cNvPr>
          <p:cNvCxnSpPr>
            <a:cxnSpLocks/>
          </p:cNvCxnSpPr>
          <p:nvPr/>
        </p:nvCxnSpPr>
        <p:spPr>
          <a:xfrm flipH="1">
            <a:off x="1981200" y="3533775"/>
            <a:ext cx="5076825" cy="12954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5468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8EEA-7BC8-CBF5-BAC8-66216D6380A2}"/>
            </a:ext>
          </a:extLst>
        </p:cNvPr>
        <p:cNvGrpSpPr/>
        <p:nvPr/>
      </p:nvGrpSpPr>
      <p:grpSpPr>
        <a:xfrm>
          <a:off x="0" y="0"/>
          <a:ext cx="0" cy="0"/>
          <a:chOff x="0" y="0"/>
          <a:chExt cx="0" cy="0"/>
        </a:xfrm>
      </p:grpSpPr>
      <p:pic>
        <p:nvPicPr>
          <p:cNvPr id="18" name="Grafik 17">
            <a:extLst>
              <a:ext uri="{FF2B5EF4-FFF2-40B4-BE49-F238E27FC236}">
                <a16:creationId xmlns:a16="http://schemas.microsoft.com/office/drawing/2014/main" id="{00491453-6A1B-704D-FDC5-4D1785301869}"/>
              </a:ext>
            </a:extLst>
          </p:cNvPr>
          <p:cNvPicPr>
            <a:picLocks noChangeAspect="1"/>
          </p:cNvPicPr>
          <p:nvPr/>
        </p:nvPicPr>
        <p:blipFill>
          <a:blip r:embed="rId3"/>
          <a:srcRect l="8878"/>
          <a:stretch>
            <a:fillRect/>
          </a:stretch>
        </p:blipFill>
        <p:spPr>
          <a:xfrm>
            <a:off x="-1" y="1"/>
            <a:ext cx="12188761" cy="6857999"/>
          </a:xfrm>
          <a:prstGeom prst="rect">
            <a:avLst/>
          </a:prstGeom>
        </p:spPr>
      </p:pic>
      <p:pic>
        <p:nvPicPr>
          <p:cNvPr id="3" name="Grafik 2">
            <a:extLst>
              <a:ext uri="{FF2B5EF4-FFF2-40B4-BE49-F238E27FC236}">
                <a16:creationId xmlns:a16="http://schemas.microsoft.com/office/drawing/2014/main" id="{F0035F00-769E-3EC4-49F4-C61F668BF821}"/>
              </a:ext>
            </a:extLst>
          </p:cNvPr>
          <p:cNvPicPr>
            <a:picLocks noChangeAspect="1"/>
          </p:cNvPicPr>
          <p:nvPr/>
        </p:nvPicPr>
        <p:blipFill>
          <a:blip r:embed="rId4"/>
          <a:srcRect t="2100" b="7900"/>
          <a:stretch>
            <a:fillRect/>
          </a:stretch>
        </p:blipFill>
        <p:spPr>
          <a:xfrm>
            <a:off x="7530041" y="116911"/>
            <a:ext cx="4540186" cy="4086167"/>
          </a:xfrm>
          <a:prstGeom prst="rect">
            <a:avLst/>
          </a:prstGeom>
          <a:noFill/>
          <a:ln w="38100">
            <a:solidFill>
              <a:srgbClr val="FFC000"/>
            </a:solidFill>
          </a:ln>
        </p:spPr>
      </p:pic>
      <p:sp>
        <p:nvSpPr>
          <p:cNvPr id="13" name="Textfeld 12">
            <a:extLst>
              <a:ext uri="{FF2B5EF4-FFF2-40B4-BE49-F238E27FC236}">
                <a16:creationId xmlns:a16="http://schemas.microsoft.com/office/drawing/2014/main" id="{DEF50803-258B-6CBE-9B76-145A3966385B}"/>
              </a:ext>
            </a:extLst>
          </p:cNvPr>
          <p:cNvSpPr txBox="1">
            <a:spLocks/>
          </p:cNvSpPr>
          <p:nvPr/>
        </p:nvSpPr>
        <p:spPr>
          <a:xfrm rot="1731241">
            <a:off x="2536812" y="4809009"/>
            <a:ext cx="901732" cy="230832"/>
          </a:xfrm>
          <a:prstGeom prst="rect">
            <a:avLst/>
          </a:prstGeom>
          <a:solidFill>
            <a:srgbClr val="FFFF00"/>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C/2022 </a:t>
            </a:r>
            <a:r>
              <a:rPr lang="de-DE" sz="900" b="1" dirty="0">
                <a:latin typeface="Bahnschrift Light" panose="020B0502040204020203" pitchFamily="34" charset="0"/>
              </a:rPr>
              <a:t>E3</a:t>
            </a:r>
            <a:endParaRPr lang="de-DE" sz="900" b="1" noProof="0" dirty="0">
              <a:latin typeface="Bahnschrift Light" panose="020B0502040204020203" pitchFamily="34" charset="0"/>
            </a:endParaRPr>
          </a:p>
        </p:txBody>
      </p:sp>
      <p:sp>
        <p:nvSpPr>
          <p:cNvPr id="14" name="Textfeld 13">
            <a:extLst>
              <a:ext uri="{FF2B5EF4-FFF2-40B4-BE49-F238E27FC236}">
                <a16:creationId xmlns:a16="http://schemas.microsoft.com/office/drawing/2014/main" id="{914B40D5-7D25-FDD8-2F0E-84F1CEFD7C34}"/>
              </a:ext>
            </a:extLst>
          </p:cNvPr>
          <p:cNvSpPr txBox="1">
            <a:spLocks/>
          </p:cNvSpPr>
          <p:nvPr/>
        </p:nvSpPr>
        <p:spPr>
          <a:xfrm rot="20323639">
            <a:off x="3565792" y="2315709"/>
            <a:ext cx="901732" cy="230832"/>
          </a:xfrm>
          <a:prstGeom prst="rect">
            <a:avLst/>
          </a:prstGeom>
          <a:solidFill>
            <a:schemeClr val="tx2">
              <a:lumMod val="50000"/>
              <a:lumOff val="50000"/>
            </a:schemeClr>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C/2025 R3</a:t>
            </a:r>
          </a:p>
        </p:txBody>
      </p:sp>
      <p:sp>
        <p:nvSpPr>
          <p:cNvPr id="16" name="TextBox 5">
            <a:extLst>
              <a:ext uri="{FF2B5EF4-FFF2-40B4-BE49-F238E27FC236}">
                <a16:creationId xmlns:a16="http://schemas.microsoft.com/office/drawing/2014/main" id="{A417A6AC-1719-40C4-BD4D-D2CC49E8F2F0}"/>
              </a:ext>
            </a:extLst>
          </p:cNvPr>
          <p:cNvSpPr txBox="1"/>
          <p:nvPr/>
        </p:nvSpPr>
        <p:spPr>
          <a:xfrm>
            <a:off x="5099734" y="5018919"/>
            <a:ext cx="3362325" cy="1785104"/>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Seine Augen sind wie eine Feuerflamme, und auf seinem Haupt viele Kronen; </a:t>
            </a:r>
            <a:r>
              <a:rPr lang="de-DE" sz="2200" b="1" dirty="0">
                <a:latin typeface="Bahnschrift Light Condensed" panose="020B0502040204020203" pitchFamily="34" charset="0"/>
              </a:rPr>
              <a:t>und er hatte einen Namen geschrieben, </a:t>
            </a:r>
            <a:r>
              <a:rPr lang="de-DE" sz="2200" b="1" dirty="0">
                <a:solidFill>
                  <a:srgbClr val="0070C0"/>
                </a:solidFill>
                <a:latin typeface="Bahnschrift Light Condensed" panose="020B0502040204020203" pitchFamily="34" charset="0"/>
              </a:rPr>
              <a:t>den niemand wusste denn er selbst</a:t>
            </a:r>
            <a:r>
              <a:rPr lang="de-DE" sz="2200" b="1" dirty="0">
                <a:latin typeface="Bahnschrift Light Condensed" panose="020B0502040204020203" pitchFamily="34" charset="0"/>
              </a:rPr>
              <a:t>. </a:t>
            </a:r>
            <a:r>
              <a:rPr lang="de-DE" sz="2200" dirty="0">
                <a:latin typeface="Bahnschrift Light Condensed" panose="020B0502040204020203" pitchFamily="34" charset="0"/>
              </a:rPr>
              <a:t>(Offenbarung 19,12)</a:t>
            </a:r>
            <a:endParaRPr lang="de-DE" sz="2200" i="1" dirty="0">
              <a:latin typeface="Bahnschrift Light Condensed" panose="020B0502040204020203" pitchFamily="34" charset="0"/>
            </a:endParaRPr>
          </a:p>
        </p:txBody>
      </p:sp>
      <p:sp>
        <p:nvSpPr>
          <p:cNvPr id="19" name="Textfeld 18">
            <a:extLst>
              <a:ext uri="{FF2B5EF4-FFF2-40B4-BE49-F238E27FC236}">
                <a16:creationId xmlns:a16="http://schemas.microsoft.com/office/drawing/2014/main" id="{542ED80A-691A-40AB-9E97-17377A423D55}"/>
              </a:ext>
            </a:extLst>
          </p:cNvPr>
          <p:cNvSpPr txBox="1">
            <a:spLocks/>
          </p:cNvSpPr>
          <p:nvPr/>
        </p:nvSpPr>
        <p:spPr>
          <a:xfrm rot="18988695">
            <a:off x="4092558" y="3057465"/>
            <a:ext cx="901732" cy="230832"/>
          </a:xfrm>
          <a:prstGeom prst="rect">
            <a:avLst/>
          </a:prstGeom>
          <a:solidFill>
            <a:schemeClr val="accent1">
              <a:lumMod val="20000"/>
              <a:lumOff val="80000"/>
            </a:schemeClr>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C/2026 A1</a:t>
            </a:r>
          </a:p>
        </p:txBody>
      </p:sp>
      <p:sp>
        <p:nvSpPr>
          <p:cNvPr id="20" name="Textfeld 19">
            <a:extLst>
              <a:ext uri="{FF2B5EF4-FFF2-40B4-BE49-F238E27FC236}">
                <a16:creationId xmlns:a16="http://schemas.microsoft.com/office/drawing/2014/main" id="{6594C447-70FB-1643-2E7D-0577FD086B4D}"/>
              </a:ext>
            </a:extLst>
          </p:cNvPr>
          <p:cNvSpPr txBox="1">
            <a:spLocks/>
          </p:cNvSpPr>
          <p:nvPr/>
        </p:nvSpPr>
        <p:spPr>
          <a:xfrm rot="20256241">
            <a:off x="1448240" y="2513031"/>
            <a:ext cx="901732" cy="230832"/>
          </a:xfrm>
          <a:prstGeom prst="rect">
            <a:avLst/>
          </a:prstGeom>
          <a:gradFill flip="none" rotWithShape="1">
            <a:gsLst>
              <a:gs pos="0">
                <a:srgbClr val="FFC000"/>
              </a:gs>
              <a:gs pos="100000">
                <a:srgbClr val="FF0000"/>
              </a:gs>
            </a:gsLst>
            <a:lin ang="16200000" scaled="1"/>
            <a:tileRect/>
          </a:gradFill>
          <a:ln w="22225">
            <a:solidFill>
              <a:schemeClr val="bg1"/>
            </a:solidFill>
          </a:ln>
        </p:spPr>
        <p:txBody>
          <a:bodyPr wrap="square" rtlCol="0">
            <a:spAutoFit/>
          </a:bodyPr>
          <a:lstStyle/>
          <a:p>
            <a:pPr algn="ctr"/>
            <a:r>
              <a:rPr lang="de-DE" sz="900" b="1" noProof="0" dirty="0">
                <a:solidFill>
                  <a:schemeClr val="bg1"/>
                </a:solidFill>
                <a:latin typeface="Bahnschrift Light" panose="020B0502040204020203" pitchFamily="34" charset="0"/>
              </a:rPr>
              <a:t>C/2017 K2</a:t>
            </a:r>
          </a:p>
        </p:txBody>
      </p:sp>
      <p:sp>
        <p:nvSpPr>
          <p:cNvPr id="22" name="TextBox 5">
            <a:extLst>
              <a:ext uri="{FF2B5EF4-FFF2-40B4-BE49-F238E27FC236}">
                <a16:creationId xmlns:a16="http://schemas.microsoft.com/office/drawing/2014/main" id="{5BB38555-5E16-D1AE-5043-126F5A0242A1}"/>
              </a:ext>
            </a:extLst>
          </p:cNvPr>
          <p:cNvSpPr txBox="1"/>
          <p:nvPr/>
        </p:nvSpPr>
        <p:spPr>
          <a:xfrm>
            <a:off x="55929" y="5299058"/>
            <a:ext cx="4857731" cy="1502976"/>
          </a:xfrm>
          <a:prstGeom prst="rect">
            <a:avLst/>
          </a:prstGeom>
          <a:solidFill>
            <a:schemeClr val="bg1">
              <a:alpha val="70000"/>
            </a:schemeClr>
          </a:solidFill>
        </p:spPr>
        <p:txBody>
          <a:bodyPr wrap="square">
            <a:spAutoFit/>
          </a:bodyPr>
          <a:lstStyle/>
          <a:p>
            <a:pPr>
              <a:lnSpc>
                <a:spcPts val="2200"/>
              </a:lnSpc>
            </a:pPr>
            <a:r>
              <a:rPr lang="de-DE" sz="2200" b="1" dirty="0">
                <a:latin typeface="Bahnschrift Light Condensed" panose="020B0502040204020203" pitchFamily="34" charset="0"/>
              </a:rPr>
              <a:t>Und der Tempel Gottes ward aufgetan im Himmel, </a:t>
            </a:r>
            <a:r>
              <a:rPr lang="de-DE" sz="2200" b="1" dirty="0">
                <a:solidFill>
                  <a:srgbClr val="0070C0"/>
                </a:solidFill>
                <a:latin typeface="Bahnschrift Light Condensed" panose="020B0502040204020203" pitchFamily="34" charset="0"/>
              </a:rPr>
              <a:t>und die Lade seines Bundes ward in seinem Tempel gesehen</a:t>
            </a:r>
            <a:r>
              <a:rPr lang="de-DE" sz="2200" dirty="0">
                <a:latin typeface="Bahnschrift Light Condensed" panose="020B0502040204020203" pitchFamily="34" charset="0"/>
              </a:rPr>
              <a:t>; und es geschahen Blitze und Stimmen und Donner und Erdbeben und ein großer Hagel. (Offenbarung 11,19)</a:t>
            </a:r>
            <a:endParaRPr lang="de-DE" sz="2200" i="1" dirty="0">
              <a:latin typeface="Bahnschrift Light Condensed" panose="020B0502040204020203" pitchFamily="34" charset="0"/>
            </a:endParaRPr>
          </a:p>
        </p:txBody>
      </p:sp>
      <p:sp>
        <p:nvSpPr>
          <p:cNvPr id="23" name="Pfeil: nach rechts 22">
            <a:extLst>
              <a:ext uri="{FF2B5EF4-FFF2-40B4-BE49-F238E27FC236}">
                <a16:creationId xmlns:a16="http://schemas.microsoft.com/office/drawing/2014/main" id="{014DA8CA-0B2D-137F-5961-8B8E78E3AF3B}"/>
              </a:ext>
            </a:extLst>
          </p:cNvPr>
          <p:cNvSpPr/>
          <p:nvPr/>
        </p:nvSpPr>
        <p:spPr>
          <a:xfrm rot="6775179">
            <a:off x="3417395" y="742788"/>
            <a:ext cx="760888" cy="5429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010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3FE2-36F4-D058-12DA-A5AB611E55BC}"/>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C873F8D-B70C-92F2-9F04-AB8680290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4" name="TextBox 5">
            <a:extLst>
              <a:ext uri="{FF2B5EF4-FFF2-40B4-BE49-F238E27FC236}">
                <a16:creationId xmlns:a16="http://schemas.microsoft.com/office/drawing/2014/main" id="{5F339B3A-F5B6-A432-8305-C709FA799012}"/>
              </a:ext>
            </a:extLst>
          </p:cNvPr>
          <p:cNvSpPr txBox="1"/>
          <p:nvPr/>
        </p:nvSpPr>
        <p:spPr>
          <a:xfrm>
            <a:off x="71549" y="2279850"/>
            <a:ext cx="4267538" cy="2862322"/>
          </a:xfrm>
          <a:prstGeom prst="rect">
            <a:avLst/>
          </a:prstGeom>
          <a:solidFill>
            <a:schemeClr val="bg1">
              <a:alpha val="70000"/>
            </a:schemeClr>
          </a:solidFill>
        </p:spPr>
        <p:txBody>
          <a:bodyPr wrap="square">
            <a:spAutoFit/>
          </a:bodyPr>
          <a:lstStyle/>
          <a:p>
            <a:pPr>
              <a:lnSpc>
                <a:spcPts val="1800"/>
              </a:lnSpc>
            </a:pPr>
            <a:r>
              <a:rPr lang="de-DE" sz="1600" dirty="0">
                <a:latin typeface="Bahnschrift Light Condensed" panose="020B0502040204020203" pitchFamily="34" charset="0"/>
              </a:rPr>
              <a:t>Und ich sah einen anderen starken Engel aus dem Himmel herniederkommen, bekleidet mit einer Wolke, und der Regenbogen war auf seinem Haupte, und sein Angesicht war wie die Sonne, und seine Füße wie Feuersäulen; und er hatte in seiner Hand ein geöffnetes Büchlein. </a:t>
            </a:r>
            <a:r>
              <a:rPr lang="de-DE" sz="1600" b="1" dirty="0">
                <a:latin typeface="Bahnschrift Light Condensed" panose="020B0502040204020203" pitchFamily="34" charset="0"/>
              </a:rPr>
              <a:t>Und er stellte seinen rechten Fuß auf das Meer, den linken aber auf die Erde; und er rief mit lauter Stimme, wie ein Löwe brüllt.</a:t>
            </a:r>
            <a:r>
              <a:rPr lang="de-DE" sz="1600" dirty="0">
                <a:latin typeface="Bahnschrift Light Condensed" panose="020B0502040204020203" pitchFamily="34" charset="0"/>
              </a:rPr>
              <a:t> Und als er rief, redeten die sieben Donner ihre Stimmen. Und als die sieben Donner redeten, wollte ich schreiben; und ich hörte eine Stimme aus dem Himmel sagen: Versiegle, was die sieben Donner geredet haben, </a:t>
            </a:r>
            <a:r>
              <a:rPr lang="de-DE" sz="1600" b="1" dirty="0">
                <a:latin typeface="Bahnschrift Light Condensed" panose="020B0502040204020203" pitchFamily="34" charset="0"/>
              </a:rPr>
              <a:t>und schreibe dieses nicht</a:t>
            </a:r>
            <a:r>
              <a:rPr lang="de-DE" sz="1600" dirty="0">
                <a:latin typeface="Bahnschrift Light Condensed" panose="020B0502040204020203" pitchFamily="34" charset="0"/>
              </a:rPr>
              <a:t>. (Offenbarung 10,1-4)</a:t>
            </a:r>
            <a:endParaRPr lang="de-DE" sz="1600" i="1" dirty="0">
              <a:latin typeface="Bahnschrift Light Condensed" panose="020B0502040204020203" pitchFamily="34" charset="0"/>
            </a:endParaRPr>
          </a:p>
        </p:txBody>
      </p:sp>
      <p:pic>
        <p:nvPicPr>
          <p:cNvPr id="7" name="Grafik 6">
            <a:extLst>
              <a:ext uri="{FF2B5EF4-FFF2-40B4-BE49-F238E27FC236}">
                <a16:creationId xmlns:a16="http://schemas.microsoft.com/office/drawing/2014/main" id="{28E58BE5-48F1-8A8C-4F38-7E1EC9341663}"/>
              </a:ext>
            </a:extLst>
          </p:cNvPr>
          <p:cNvPicPr>
            <a:picLocks noChangeAspect="1"/>
          </p:cNvPicPr>
          <p:nvPr/>
        </p:nvPicPr>
        <p:blipFill>
          <a:blip r:embed="rId4"/>
          <a:stretch>
            <a:fillRect/>
          </a:stretch>
        </p:blipFill>
        <p:spPr>
          <a:xfrm>
            <a:off x="7694565" y="2142226"/>
            <a:ext cx="4425886" cy="3137571"/>
          </a:xfrm>
          <a:prstGeom prst="rect">
            <a:avLst/>
          </a:prstGeom>
        </p:spPr>
      </p:pic>
      <p:pic>
        <p:nvPicPr>
          <p:cNvPr id="6" name="Grafik 5">
            <a:extLst>
              <a:ext uri="{FF2B5EF4-FFF2-40B4-BE49-F238E27FC236}">
                <a16:creationId xmlns:a16="http://schemas.microsoft.com/office/drawing/2014/main" id="{075A5738-E172-5F91-A045-15C55FEC2FF7}"/>
              </a:ext>
            </a:extLst>
          </p:cNvPr>
          <p:cNvPicPr>
            <a:picLocks noChangeAspect="1"/>
          </p:cNvPicPr>
          <p:nvPr/>
        </p:nvPicPr>
        <p:blipFill>
          <a:blip r:embed="rId5"/>
          <a:stretch>
            <a:fillRect/>
          </a:stretch>
        </p:blipFill>
        <p:spPr>
          <a:xfrm>
            <a:off x="7800256" y="2833776"/>
            <a:ext cx="1440000" cy="1440000"/>
          </a:xfrm>
          <a:prstGeom prst="rect">
            <a:avLst/>
          </a:prstGeom>
        </p:spPr>
      </p:pic>
    </p:spTree>
    <p:extLst>
      <p:ext uri="{BB962C8B-B14F-4D97-AF65-F5344CB8AC3E}">
        <p14:creationId xmlns:p14="http://schemas.microsoft.com/office/powerpoint/2010/main" val="3549054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A31A-CE6E-30B4-8457-85BA79432855}"/>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63681F2D-7326-9FC9-E862-9C2D16B36C6F}"/>
              </a:ext>
            </a:extLst>
          </p:cNvPr>
          <p:cNvPicPr>
            <a:picLocks noChangeAspect="1"/>
          </p:cNvPicPr>
          <p:nvPr/>
        </p:nvPicPr>
        <p:blipFill>
          <a:blip r:embed="rId3"/>
          <a:stretch>
            <a:fillRect/>
          </a:stretch>
        </p:blipFill>
        <p:spPr>
          <a:xfrm>
            <a:off x="20847" y="0"/>
            <a:ext cx="6075153" cy="6858000"/>
          </a:xfrm>
          <a:prstGeom prst="rect">
            <a:avLst/>
          </a:prstGeom>
        </p:spPr>
      </p:pic>
      <p:pic>
        <p:nvPicPr>
          <p:cNvPr id="18" name="Grafik 17">
            <a:extLst>
              <a:ext uri="{FF2B5EF4-FFF2-40B4-BE49-F238E27FC236}">
                <a16:creationId xmlns:a16="http://schemas.microsoft.com/office/drawing/2014/main" id="{3009FFC3-0CA8-5206-8852-70E0BF51AE4E}"/>
              </a:ext>
            </a:extLst>
          </p:cNvPr>
          <p:cNvPicPr>
            <a:picLocks noChangeAspect="1"/>
          </p:cNvPicPr>
          <p:nvPr/>
        </p:nvPicPr>
        <p:blipFill>
          <a:blip r:embed="rId4"/>
          <a:stretch>
            <a:fillRect/>
          </a:stretch>
        </p:blipFill>
        <p:spPr>
          <a:xfrm>
            <a:off x="4485269" y="1989000"/>
            <a:ext cx="1440000" cy="1440000"/>
          </a:xfrm>
          <a:prstGeom prst="rect">
            <a:avLst/>
          </a:prstGeom>
        </p:spPr>
      </p:pic>
      <p:pic>
        <p:nvPicPr>
          <p:cNvPr id="6" name="Grafik 5">
            <a:extLst>
              <a:ext uri="{FF2B5EF4-FFF2-40B4-BE49-F238E27FC236}">
                <a16:creationId xmlns:a16="http://schemas.microsoft.com/office/drawing/2014/main" id="{6AA1E6F0-8CD2-29B1-C73F-58BACD4B45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5781">
            <a:off x="6489676" y="259648"/>
            <a:ext cx="5369196" cy="3020173"/>
          </a:xfrm>
          <a:prstGeom prst="rect">
            <a:avLst/>
          </a:prstGeom>
        </p:spPr>
      </p:pic>
    </p:spTree>
    <p:extLst>
      <p:ext uri="{BB962C8B-B14F-4D97-AF65-F5344CB8AC3E}">
        <p14:creationId xmlns:p14="http://schemas.microsoft.com/office/powerpoint/2010/main" val="217138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DAB8-7DED-E65E-7E78-C574A1978F7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40C3208-64F3-4682-3587-2DF95127C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CA39EEFC-94ED-BCC1-1D4C-9E53E68C3624}"/>
              </a:ext>
            </a:extLst>
          </p:cNvPr>
          <p:cNvSpPr txBox="1"/>
          <p:nvPr/>
        </p:nvSpPr>
        <p:spPr>
          <a:xfrm>
            <a:off x="7183088" y="179211"/>
            <a:ext cx="4857731" cy="2067233"/>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der Engel, den ich auf dem </a:t>
            </a:r>
            <a:r>
              <a:rPr lang="de-DE" sz="2200" dirty="0">
                <a:highlight>
                  <a:srgbClr val="00FFFF"/>
                </a:highlight>
                <a:latin typeface="Bahnschrift Light Condensed" panose="020B0502040204020203" pitchFamily="34" charset="0"/>
              </a:rPr>
              <a:t>Meere</a:t>
            </a:r>
            <a:r>
              <a:rPr lang="de-DE" sz="2200" dirty="0">
                <a:latin typeface="Bahnschrift Light Condensed" panose="020B0502040204020203" pitchFamily="34" charset="0"/>
              </a:rPr>
              <a:t> und auf der </a:t>
            </a:r>
            <a:r>
              <a:rPr lang="de-DE" sz="2200" dirty="0">
                <a:highlight>
                  <a:srgbClr val="00FF00"/>
                </a:highlight>
                <a:latin typeface="Bahnschrift Light Condensed" panose="020B0502040204020203" pitchFamily="34" charset="0"/>
              </a:rPr>
              <a:t>Erde</a:t>
            </a:r>
            <a:r>
              <a:rPr lang="de-DE" sz="2200" dirty="0">
                <a:latin typeface="Bahnschrift Light Condensed" panose="020B0502040204020203" pitchFamily="34" charset="0"/>
              </a:rPr>
              <a:t> stehen sah, erhob seine rechte Hand zum Himmel </a:t>
            </a:r>
            <a:r>
              <a:rPr lang="de-DE" sz="2200" b="1" dirty="0">
                <a:latin typeface="Bahnschrift Light Condensed" panose="020B0502040204020203" pitchFamily="34" charset="0"/>
              </a:rPr>
              <a:t>und </a:t>
            </a:r>
            <a:r>
              <a:rPr lang="de-DE" sz="2200" b="1" dirty="0">
                <a:highlight>
                  <a:srgbClr val="FFFF00"/>
                </a:highlight>
                <a:latin typeface="Bahnschrift Light Condensed" panose="020B0502040204020203" pitchFamily="34" charset="0"/>
              </a:rPr>
              <a:t>schwur</a:t>
            </a:r>
            <a:r>
              <a:rPr lang="de-DE" sz="2200" b="1" dirty="0">
                <a:latin typeface="Bahnschrift Light Condensed" panose="020B0502040204020203" pitchFamily="34" charset="0"/>
              </a:rPr>
              <a:t> bei dem, der da lebt in die Zeitalter der Zeitalter, welcher den Himmel erschuf und was in ihm ist, und die Erde und was auf ihr ist, und das Meer und was in ihm ist</a:t>
            </a:r>
            <a:r>
              <a:rPr lang="de-DE" sz="2200" dirty="0">
                <a:latin typeface="Bahnschrift Light Condensed" panose="020B0502040204020203" pitchFamily="34" charset="0"/>
              </a:rPr>
              <a:t>, </a:t>
            </a:r>
            <a:r>
              <a:rPr lang="de-DE" sz="2200" b="1" dirty="0" err="1">
                <a:solidFill>
                  <a:srgbClr val="0070C0"/>
                </a:solidFill>
                <a:latin typeface="Bahnschrift Light Condensed" panose="020B0502040204020203" pitchFamily="34" charset="0"/>
              </a:rPr>
              <a:t>daß</a:t>
            </a:r>
            <a:r>
              <a:rPr lang="de-DE" sz="2200" b="1" dirty="0">
                <a:solidFill>
                  <a:srgbClr val="0070C0"/>
                </a:solidFill>
                <a:latin typeface="Bahnschrift Light Condensed" panose="020B0502040204020203" pitchFamily="34" charset="0"/>
              </a:rPr>
              <a:t> keine Frist mehr sein wird</a:t>
            </a:r>
            <a:r>
              <a:rPr lang="de-DE" sz="2200" dirty="0">
                <a:latin typeface="Bahnschrift Light Condensed" panose="020B0502040204020203" pitchFamily="34" charset="0"/>
              </a:rPr>
              <a:t>, (Offenbarung 10,5-6)</a:t>
            </a:r>
            <a:endParaRPr lang="de-DE" sz="2200" i="1" dirty="0">
              <a:latin typeface="Bahnschrift Light Condensed" panose="020B0502040204020203" pitchFamily="34" charset="0"/>
            </a:endParaRPr>
          </a:p>
        </p:txBody>
      </p:sp>
      <p:sp>
        <p:nvSpPr>
          <p:cNvPr id="9" name="Ellipse 8">
            <a:extLst>
              <a:ext uri="{FF2B5EF4-FFF2-40B4-BE49-F238E27FC236}">
                <a16:creationId xmlns:a16="http://schemas.microsoft.com/office/drawing/2014/main" id="{B0B54603-9AD5-F996-4F85-3AFA9A6134E4}"/>
              </a:ext>
            </a:extLst>
          </p:cNvPr>
          <p:cNvSpPr/>
          <p:nvPr/>
        </p:nvSpPr>
        <p:spPr>
          <a:xfrm>
            <a:off x="151181" y="1557928"/>
            <a:ext cx="4524375" cy="4504144"/>
          </a:xfrm>
          <a:prstGeom prst="ellipse">
            <a:avLst/>
          </a:prstGeom>
          <a:blipFill dpi="0" rotWithShape="1">
            <a:blip r:embed="rId4"/>
            <a:srcRect/>
            <a:stretch>
              <a:fillRect l="-20000" t="-10000" b="-10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B8A3A27D-1FF2-983C-9129-EDBC216BEAF9}"/>
              </a:ext>
            </a:extLst>
          </p:cNvPr>
          <p:cNvSpPr txBox="1">
            <a:spLocks/>
          </p:cNvSpPr>
          <p:nvPr/>
        </p:nvSpPr>
        <p:spPr>
          <a:xfrm>
            <a:off x="1727466" y="4752975"/>
            <a:ext cx="1244333" cy="369332"/>
          </a:xfrm>
          <a:prstGeom prst="rect">
            <a:avLst/>
          </a:prstGeom>
          <a:solidFill>
            <a:srgbClr val="00FFFF"/>
          </a:solidFill>
          <a:ln w="22225">
            <a:solidFill>
              <a:schemeClr val="bg1"/>
            </a:solidFill>
          </a:ln>
        </p:spPr>
        <p:txBody>
          <a:bodyPr wrap="square" rtlCol="0">
            <a:spAutoFit/>
          </a:bodyPr>
          <a:lstStyle/>
          <a:p>
            <a:pPr algn="ctr"/>
            <a:r>
              <a:rPr lang="de-DE" b="1" noProof="0" dirty="0">
                <a:latin typeface="Bahnschrift Light" panose="020B0502040204020203" pitchFamily="34" charset="0"/>
              </a:rPr>
              <a:t>Das Meer</a:t>
            </a:r>
          </a:p>
        </p:txBody>
      </p:sp>
      <p:sp>
        <p:nvSpPr>
          <p:cNvPr id="11" name="Textfeld 10">
            <a:extLst>
              <a:ext uri="{FF2B5EF4-FFF2-40B4-BE49-F238E27FC236}">
                <a16:creationId xmlns:a16="http://schemas.microsoft.com/office/drawing/2014/main" id="{CA81B94D-9660-E585-28AF-C20B2F312713}"/>
              </a:ext>
            </a:extLst>
          </p:cNvPr>
          <p:cNvSpPr txBox="1">
            <a:spLocks/>
          </p:cNvSpPr>
          <p:nvPr/>
        </p:nvSpPr>
        <p:spPr>
          <a:xfrm>
            <a:off x="3361106" y="2061256"/>
            <a:ext cx="2058619" cy="646331"/>
          </a:xfrm>
          <a:prstGeom prst="rect">
            <a:avLst/>
          </a:prstGeom>
          <a:solidFill>
            <a:srgbClr val="00FF00"/>
          </a:solidFill>
          <a:ln w="22225">
            <a:solidFill>
              <a:schemeClr val="bg1"/>
            </a:solidFill>
          </a:ln>
        </p:spPr>
        <p:txBody>
          <a:bodyPr wrap="square" rtlCol="0">
            <a:spAutoFit/>
          </a:bodyPr>
          <a:lstStyle/>
          <a:p>
            <a:pPr algn="ctr"/>
            <a:r>
              <a:rPr lang="de-DE" b="1" noProof="0" dirty="0">
                <a:latin typeface="Bahnschrift Light" panose="020B0502040204020203" pitchFamily="34" charset="0"/>
              </a:rPr>
              <a:t>Der Brandopfer-</a:t>
            </a:r>
          </a:p>
          <a:p>
            <a:pPr algn="ctr"/>
            <a:r>
              <a:rPr lang="de-DE" b="1" noProof="0" dirty="0">
                <a:latin typeface="Bahnschrift Light" panose="020B0502040204020203" pitchFamily="34" charset="0"/>
              </a:rPr>
              <a:t>Altar</a:t>
            </a:r>
          </a:p>
        </p:txBody>
      </p:sp>
      <p:sp>
        <p:nvSpPr>
          <p:cNvPr id="12" name="TextBox 5">
            <a:extLst>
              <a:ext uri="{FF2B5EF4-FFF2-40B4-BE49-F238E27FC236}">
                <a16:creationId xmlns:a16="http://schemas.microsoft.com/office/drawing/2014/main" id="{9537C792-45B2-3229-1E7C-BA23FD37E7A1}"/>
              </a:ext>
            </a:extLst>
          </p:cNvPr>
          <p:cNvSpPr txBox="1"/>
          <p:nvPr/>
        </p:nvSpPr>
        <p:spPr>
          <a:xfrm>
            <a:off x="4675556" y="2780626"/>
            <a:ext cx="2840890" cy="656590"/>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Die Erde war der Opfer-Altar für Jesus!</a:t>
            </a:r>
            <a:endParaRPr lang="de-DE" sz="2200" i="1" dirty="0">
              <a:latin typeface="Bahnschrift Light Condensed" panose="020B0502040204020203" pitchFamily="34" charset="0"/>
            </a:endParaRPr>
          </a:p>
        </p:txBody>
      </p:sp>
      <p:sp>
        <p:nvSpPr>
          <p:cNvPr id="13" name="TextBox 5">
            <a:extLst>
              <a:ext uri="{FF2B5EF4-FFF2-40B4-BE49-F238E27FC236}">
                <a16:creationId xmlns:a16="http://schemas.microsoft.com/office/drawing/2014/main" id="{20CC59B8-3353-3F9E-9DCD-5835AF4F3689}"/>
              </a:ext>
            </a:extLst>
          </p:cNvPr>
          <p:cNvSpPr txBox="1"/>
          <p:nvPr/>
        </p:nvSpPr>
        <p:spPr>
          <a:xfrm>
            <a:off x="3056925" y="4313532"/>
            <a:ext cx="3237262" cy="2349361"/>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er machte zehn Becken, und er setzte fünf zur Rechten und fünf zur Linken, um darin zu waschen; was zum Brandopfer gehört, spülte man darin ab. </a:t>
            </a:r>
            <a:r>
              <a:rPr lang="de-DE" sz="2200" b="1" dirty="0">
                <a:solidFill>
                  <a:srgbClr val="0070C0"/>
                </a:solidFill>
                <a:latin typeface="Bahnschrift Light Condensed" panose="020B0502040204020203" pitchFamily="34" charset="0"/>
              </a:rPr>
              <a:t>Und das Meer war für die Priester, um sich darin zu waschen. </a:t>
            </a:r>
            <a:r>
              <a:rPr lang="de-DE" sz="2200" dirty="0">
                <a:latin typeface="Bahnschrift Light Condensed" panose="020B0502040204020203" pitchFamily="34" charset="0"/>
              </a:rPr>
              <a:t>(2.Chronik 4,6)</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218021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E4AD-7633-A6A3-EFB6-64DA163BE072}"/>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FABCADB-7413-3488-6C64-626D51A87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F7AC1359-C11C-CC17-599A-A75E04ED1972}"/>
              </a:ext>
            </a:extLst>
          </p:cNvPr>
          <p:cNvSpPr txBox="1"/>
          <p:nvPr/>
        </p:nvSpPr>
        <p:spPr>
          <a:xfrm>
            <a:off x="115540" y="3432466"/>
            <a:ext cx="4857731" cy="1785104"/>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sondern </a:t>
            </a:r>
            <a:r>
              <a:rPr lang="de-DE" sz="2200" b="1" dirty="0">
                <a:latin typeface="Bahnschrift Light Condensed" panose="020B0502040204020203" pitchFamily="34" charset="0"/>
              </a:rPr>
              <a:t>in den Tagen der Stimme des siebten Engels</a:t>
            </a:r>
            <a:r>
              <a:rPr lang="de-DE" sz="2200" dirty="0">
                <a:latin typeface="Bahnschrift Light Condensed" panose="020B0502040204020203" pitchFamily="34" charset="0"/>
              </a:rPr>
              <a:t>, wenn er [sich bereit macht und] posaunen wird, wird auch </a:t>
            </a:r>
            <a:r>
              <a:rPr lang="de-DE" sz="2200" b="1" dirty="0">
                <a:solidFill>
                  <a:srgbClr val="0070C0"/>
                </a:solidFill>
                <a:latin typeface="Bahnschrift Light Condensed" panose="020B0502040204020203" pitchFamily="34" charset="0"/>
              </a:rPr>
              <a:t>das Geheimnis Gottes vollendet sein</a:t>
            </a:r>
            <a:r>
              <a:rPr lang="de-DE" sz="2200" dirty="0">
                <a:latin typeface="Bahnschrift Light Condensed" panose="020B0502040204020203" pitchFamily="34" charset="0"/>
              </a:rPr>
              <a:t>, wie er seinen eigenen Knechten, den Propheten, die frohe Botschaft verkündigt hat. (Offenbarung 10,7)</a:t>
            </a:r>
            <a:endParaRPr lang="de-DE" sz="2200"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C70EF2F5-B15C-F78D-CDB4-2540DFA0CED2}"/>
              </a:ext>
            </a:extLst>
          </p:cNvPr>
          <p:cNvSpPr txBox="1"/>
          <p:nvPr/>
        </p:nvSpPr>
        <p:spPr>
          <a:xfrm>
            <a:off x="7218729" y="3429000"/>
            <a:ext cx="4857731" cy="2067233"/>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Johannes kam im Geist und in der Kraft des Elia, um den ersten Advent Christi zu verkündigen. Ich wurde auf die letzten Tage verwiesen und sah, </a:t>
            </a:r>
            <a:r>
              <a:rPr lang="de-DE" sz="2200" b="1" dirty="0" err="1">
                <a:latin typeface="Bahnschrift Light Condensed" panose="020B0502040204020203" pitchFamily="34" charset="0"/>
              </a:rPr>
              <a:t>daß</a:t>
            </a:r>
            <a:r>
              <a:rPr lang="de-DE" sz="2200" b="1" dirty="0">
                <a:latin typeface="Bahnschrift Light Condensed" panose="020B0502040204020203" pitchFamily="34" charset="0"/>
              </a:rPr>
              <a:t> Johannes die Gläubigen darstellte, die im Geist und in der Kraft des Elia vorwärtsgehen, um </a:t>
            </a:r>
            <a:r>
              <a:rPr lang="de-DE" sz="2200" b="1" dirty="0">
                <a:solidFill>
                  <a:srgbClr val="FF0000"/>
                </a:solidFill>
                <a:latin typeface="Bahnschrift Light Condensed" panose="020B0502040204020203" pitchFamily="34" charset="0"/>
              </a:rPr>
              <a:t>den Tag des Zornes Gottes</a:t>
            </a:r>
            <a:r>
              <a:rPr lang="de-DE" sz="2200" b="1" dirty="0">
                <a:latin typeface="Bahnschrift Light Condensed" panose="020B0502040204020203" pitchFamily="34" charset="0"/>
              </a:rPr>
              <a:t> und </a:t>
            </a:r>
            <a:r>
              <a:rPr lang="de-DE" sz="2200" b="1" dirty="0">
                <a:solidFill>
                  <a:srgbClr val="0070C0"/>
                </a:solidFill>
                <a:latin typeface="Bahnschrift Light Condensed" panose="020B0502040204020203" pitchFamily="34" charset="0"/>
              </a:rPr>
              <a:t>den zweiten Advent Christi</a:t>
            </a:r>
            <a:r>
              <a:rPr lang="de-DE" sz="2200" b="1" dirty="0">
                <a:latin typeface="Bahnschrift Light Condensed" panose="020B0502040204020203" pitchFamily="34" charset="0"/>
              </a:rPr>
              <a:t> zu verkündigen. </a:t>
            </a:r>
            <a:r>
              <a:rPr lang="de-DE" sz="2200" dirty="0">
                <a:latin typeface="Bahnschrift Light Condensed" panose="020B0502040204020203" pitchFamily="34" charset="0"/>
              </a:rPr>
              <a:t>FS 141.1</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4168404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5AFD7-9353-3C13-B086-EE68C112B3B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44FBF8E-8DD6-7B99-EEE8-25BC430D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3EE19D3A-AFDA-5815-610C-7BA36DC027C1}"/>
              </a:ext>
            </a:extLst>
          </p:cNvPr>
          <p:cNvSpPr txBox="1"/>
          <p:nvPr/>
        </p:nvSpPr>
        <p:spPr>
          <a:xfrm>
            <a:off x="90140" y="1840733"/>
            <a:ext cx="4857731" cy="1502976"/>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die Stimme, die ich aus dem Himmel hörte, redete wiederum mit mir und sprach: </a:t>
            </a:r>
            <a:r>
              <a:rPr lang="de-DE" sz="2200" b="1" dirty="0">
                <a:solidFill>
                  <a:srgbClr val="0070C0"/>
                </a:solidFill>
                <a:latin typeface="Bahnschrift Light Condensed" panose="020B0502040204020203" pitchFamily="34" charset="0"/>
              </a:rPr>
              <a:t>Gehe hin, nimm das geöffnete Büchlein in der Hand des Engels, der auf dem Meere und auf der Erde steht. </a:t>
            </a:r>
            <a:r>
              <a:rPr lang="de-DE" sz="2200" dirty="0">
                <a:latin typeface="Bahnschrift Light Condensed" panose="020B0502040204020203" pitchFamily="34" charset="0"/>
              </a:rPr>
              <a:t>(Offenbarung 10,8)</a:t>
            </a:r>
            <a:endParaRPr lang="de-DE" sz="2200"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038BAE8C-E62F-E8C9-342D-BC8158D122CA}"/>
              </a:ext>
            </a:extLst>
          </p:cNvPr>
          <p:cNvSpPr txBox="1"/>
          <p:nvPr/>
        </p:nvSpPr>
        <p:spPr>
          <a:xfrm>
            <a:off x="90139" y="3429000"/>
            <a:ext cx="4857731" cy="2086725"/>
          </a:xfrm>
          <a:prstGeom prst="rect">
            <a:avLst/>
          </a:prstGeom>
          <a:solidFill>
            <a:schemeClr val="bg1">
              <a:alpha val="70000"/>
            </a:schemeClr>
          </a:solidFill>
        </p:spPr>
        <p:txBody>
          <a:bodyPr wrap="square">
            <a:spAutoFit/>
          </a:bodyPr>
          <a:lstStyle/>
          <a:p>
            <a:pPr>
              <a:lnSpc>
                <a:spcPct val="80000"/>
              </a:lnSpc>
            </a:pPr>
            <a:r>
              <a:rPr lang="de-DE" dirty="0">
                <a:latin typeface="Bahnschrift Light Condensed" panose="020B0502040204020203" pitchFamily="34" charset="0"/>
              </a:rPr>
              <a:t>Und ich ging zu dem Engel und sagte ihm, er möge mir das Büchlein geben. Und er spricht zu mir: Nimm es und </a:t>
            </a:r>
            <a:r>
              <a:rPr lang="de-DE" dirty="0" err="1">
                <a:latin typeface="Bahnschrift Light Condensed" panose="020B0502040204020203" pitchFamily="34" charset="0"/>
              </a:rPr>
              <a:t>iß</a:t>
            </a:r>
            <a:r>
              <a:rPr lang="de-DE" dirty="0">
                <a:latin typeface="Bahnschrift Light Condensed" panose="020B0502040204020203" pitchFamily="34" charset="0"/>
              </a:rPr>
              <a:t> es auf; und es wird deinen Bauch bitter machen, aber in deinem Munde wird es süß sein wie Honig. </a:t>
            </a:r>
            <a:r>
              <a:rPr lang="de-DE" b="1" dirty="0">
                <a:latin typeface="Bahnschrift Light Condensed" panose="020B0502040204020203" pitchFamily="34" charset="0"/>
              </a:rPr>
              <a:t>Und ich nahm das Büchlein aus der Hand des Engels und aß es auf; und es war in meinem Munde süß, wie Honig, und als ich es gegessen hatte, wurde mein Bauch bitter gemacht. </a:t>
            </a:r>
            <a:r>
              <a:rPr lang="de-DE" dirty="0">
                <a:latin typeface="Bahnschrift Light Condensed" panose="020B0502040204020203" pitchFamily="34" charset="0"/>
              </a:rPr>
              <a:t>Und es wurde mir gesagt: Du </a:t>
            </a:r>
            <a:r>
              <a:rPr lang="de-DE" dirty="0" err="1">
                <a:latin typeface="Bahnschrift Light Condensed" panose="020B0502040204020203" pitchFamily="34" charset="0"/>
              </a:rPr>
              <a:t>mußt</a:t>
            </a:r>
            <a:r>
              <a:rPr lang="de-DE" dirty="0">
                <a:latin typeface="Bahnschrift Light Condensed" panose="020B0502040204020203" pitchFamily="34" charset="0"/>
              </a:rPr>
              <a:t> wiederum weissagen über Völker und Nationen und Sprachen und viele Könige. (Offenbarung 10,9-11)</a:t>
            </a:r>
            <a:endParaRPr lang="de-DE" i="1" dirty="0">
              <a:latin typeface="Bahnschrift Light Condensed" panose="020B0502040204020203" pitchFamily="34" charset="0"/>
            </a:endParaRPr>
          </a:p>
        </p:txBody>
      </p:sp>
      <p:pic>
        <p:nvPicPr>
          <p:cNvPr id="4" name="Grafik 3" descr="Hiram Edson's Vision of Heavenly Sanctuary | The vision of ezekiel, Daniels  vision, Ezekiel vision of">
            <a:extLst>
              <a:ext uri="{FF2B5EF4-FFF2-40B4-BE49-F238E27FC236}">
                <a16:creationId xmlns:a16="http://schemas.microsoft.com/office/drawing/2014/main" id="{D2EE7309-4DFC-74FA-14A5-C83E5B5FA49F}"/>
              </a:ext>
            </a:extLst>
          </p:cNvPr>
          <p:cNvPicPr>
            <a:picLocks noChangeAspect="1"/>
          </p:cNvPicPr>
          <p:nvPr/>
        </p:nvPicPr>
        <p:blipFill>
          <a:blip r:embed="rId4"/>
          <a:stretch>
            <a:fillRect/>
          </a:stretch>
        </p:blipFill>
        <p:spPr>
          <a:xfrm>
            <a:off x="8771468" y="204146"/>
            <a:ext cx="3225668" cy="4303041"/>
          </a:xfrm>
          <a:prstGeom prst="rect">
            <a:avLst/>
          </a:prstGeom>
          <a:ln w="44450">
            <a:solidFill>
              <a:srgbClr val="FFC000"/>
            </a:solidFill>
          </a:ln>
        </p:spPr>
      </p:pic>
    </p:spTree>
    <p:extLst>
      <p:ext uri="{BB962C8B-B14F-4D97-AF65-F5344CB8AC3E}">
        <p14:creationId xmlns:p14="http://schemas.microsoft.com/office/powerpoint/2010/main" val="63032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B25D-C6CB-5D29-04A5-F01F9B70B9B5}"/>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F7AA133-1F55-9F5B-911A-F05C630E2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2" name="TextBox 5">
            <a:extLst>
              <a:ext uri="{FF2B5EF4-FFF2-40B4-BE49-F238E27FC236}">
                <a16:creationId xmlns:a16="http://schemas.microsoft.com/office/drawing/2014/main" id="{5A06F9E5-E8A4-7DC4-6AEB-6E915602E3BA}"/>
              </a:ext>
            </a:extLst>
          </p:cNvPr>
          <p:cNvSpPr txBox="1"/>
          <p:nvPr/>
        </p:nvSpPr>
        <p:spPr>
          <a:xfrm>
            <a:off x="237947" y="5512639"/>
            <a:ext cx="7819126" cy="1221916"/>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ich hörte eine andere Stimme aus dem Himmel sagen: </a:t>
            </a:r>
            <a:r>
              <a:rPr lang="de-DE" sz="2200" b="1" dirty="0">
                <a:solidFill>
                  <a:srgbClr val="FF0000"/>
                </a:solidFill>
                <a:latin typeface="Bahnschrift Light Condensed" panose="020B0502040204020203" pitchFamily="34" charset="0"/>
              </a:rPr>
              <a:t>Gehet aus ihr hinaus</a:t>
            </a:r>
            <a:r>
              <a:rPr lang="de-DE" sz="2200" dirty="0">
                <a:latin typeface="Bahnschrift Light Condensed" panose="020B0502040204020203" pitchFamily="34" charset="0"/>
              </a:rPr>
              <a:t>, mein Volk, auf </a:t>
            </a:r>
            <a:r>
              <a:rPr lang="de-DE" sz="2200" dirty="0" err="1">
                <a:latin typeface="Bahnschrift Light Condensed" panose="020B0502040204020203" pitchFamily="34" charset="0"/>
              </a:rPr>
              <a:t>daß</a:t>
            </a:r>
            <a:r>
              <a:rPr lang="de-DE" sz="2200" dirty="0">
                <a:latin typeface="Bahnschrift Light Condensed" panose="020B0502040204020203" pitchFamily="34" charset="0"/>
              </a:rPr>
              <a:t> ihr nicht ihrer Sünden mitteilhaftig werdet, und auf </a:t>
            </a:r>
            <a:r>
              <a:rPr lang="de-DE" sz="2200" dirty="0" err="1">
                <a:latin typeface="Bahnschrift Light Condensed" panose="020B0502040204020203" pitchFamily="34" charset="0"/>
              </a:rPr>
              <a:t>daß</a:t>
            </a:r>
            <a:r>
              <a:rPr lang="de-DE" sz="2200" dirty="0">
                <a:latin typeface="Bahnschrift Light Condensed" panose="020B0502040204020203" pitchFamily="34" charset="0"/>
              </a:rPr>
              <a:t> ihr nicht empfanget von ihren Plagen; denn ihre Sünden sind aufgehäuft bis zum Himmel, und Gott hat ihrer Ungerechtigkeiten gedacht. (Offenbarung 18,4-5)</a:t>
            </a:r>
            <a:endParaRPr lang="de-DE" sz="2200" i="1" dirty="0">
              <a:latin typeface="Bahnschrift Light Condensed" panose="020B0502040204020203" pitchFamily="34" charset="0"/>
            </a:endParaRPr>
          </a:p>
        </p:txBody>
      </p:sp>
      <p:sp>
        <p:nvSpPr>
          <p:cNvPr id="9" name="TextBox 5">
            <a:extLst>
              <a:ext uri="{FF2B5EF4-FFF2-40B4-BE49-F238E27FC236}">
                <a16:creationId xmlns:a16="http://schemas.microsoft.com/office/drawing/2014/main" id="{887D8DC7-2733-C142-E9CF-598B1B80904A}"/>
              </a:ext>
            </a:extLst>
          </p:cNvPr>
          <p:cNvSpPr txBox="1"/>
          <p:nvPr/>
        </p:nvSpPr>
        <p:spPr>
          <a:xfrm>
            <a:off x="5196827" y="102059"/>
            <a:ext cx="4885666" cy="3477875"/>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Die siebente Plage</a:t>
            </a:r>
          </a:p>
          <a:p>
            <a:pPr>
              <a:lnSpc>
                <a:spcPts val="2200"/>
              </a:lnSpc>
            </a:pPr>
            <a:r>
              <a:rPr lang="de-DE" sz="2200" dirty="0">
                <a:latin typeface="Bahnschrift Light Condensed" panose="020B0502040204020203" pitchFamily="34" charset="0"/>
              </a:rPr>
              <a:t>Wir müssen uns intensiv mit der Ausgießung der siebenten Zornesschale beschäftigen. Die Mächte des Bösen werden nicht kampflos aufgeben. Doch Gott wird in seiner Vorsehung in der Schlacht von Harmagedon eingreifen. </a:t>
            </a:r>
            <a:r>
              <a:rPr lang="de-DE" sz="2200" b="1" dirty="0">
                <a:latin typeface="Bahnschrift Light Condensed" panose="020B0502040204020203" pitchFamily="34" charset="0"/>
              </a:rPr>
              <a:t>Wenn die Erde erleuchtet ist von der Herrlichkeit des Engels, von dem in Offenbarung 18 die Rede ist,</a:t>
            </a:r>
            <a:r>
              <a:rPr lang="de-DE" sz="2200" dirty="0">
                <a:latin typeface="Bahnschrift Light Condensed" panose="020B0502040204020203" pitchFamily="34" charset="0"/>
              </a:rPr>
              <a:t> dann werden die Mächte des Guten und des Bösen aus ihrem Schlummer erwachen, </a:t>
            </a:r>
            <a:r>
              <a:rPr lang="de-DE" sz="2200" b="1" dirty="0">
                <a:solidFill>
                  <a:srgbClr val="0070C0"/>
                </a:solidFill>
                <a:latin typeface="Bahnschrift Light Condensed" panose="020B0502040204020203" pitchFamily="34" charset="0"/>
              </a:rPr>
              <a:t>und die Heerscharen des lebendigen Gottes werden in diesem Kampf das Feld behalten.</a:t>
            </a:r>
            <a:r>
              <a:rPr lang="de-DE" sz="2200" dirty="0">
                <a:latin typeface="Bahnschrift Light Condensed" panose="020B0502040204020203" pitchFamily="34" charset="0"/>
              </a:rPr>
              <a:t> CKB 178.2 </a:t>
            </a:r>
          </a:p>
        </p:txBody>
      </p:sp>
    </p:spTree>
    <p:extLst>
      <p:ext uri="{BB962C8B-B14F-4D97-AF65-F5344CB8AC3E}">
        <p14:creationId xmlns:p14="http://schemas.microsoft.com/office/powerpoint/2010/main" val="3535496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B1F8-2075-41B9-4C0D-AD8997051D1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52F8E72-FA23-D4D5-7F11-26D70CDF8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6" name="TextBox 5">
            <a:extLst>
              <a:ext uri="{FF2B5EF4-FFF2-40B4-BE49-F238E27FC236}">
                <a16:creationId xmlns:a16="http://schemas.microsoft.com/office/drawing/2014/main" id="{59EBA225-90AF-7DBD-A411-DDCB46946120}"/>
              </a:ext>
            </a:extLst>
          </p:cNvPr>
          <p:cNvSpPr txBox="1"/>
          <p:nvPr/>
        </p:nvSpPr>
        <p:spPr>
          <a:xfrm>
            <a:off x="8656320" y="114518"/>
            <a:ext cx="3394988" cy="2913618"/>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in jener Zeit wird </a:t>
            </a:r>
            <a:r>
              <a:rPr lang="de-DE" sz="2200" b="1" dirty="0">
                <a:solidFill>
                  <a:srgbClr val="0070C0"/>
                </a:solidFill>
                <a:latin typeface="Bahnschrift Light Condensed" panose="020B0502040204020203" pitchFamily="34" charset="0"/>
              </a:rPr>
              <a:t>Michael aufstehen</a:t>
            </a:r>
            <a:r>
              <a:rPr lang="de-DE" sz="2200" dirty="0">
                <a:latin typeface="Bahnschrift Light Condensed" panose="020B0502040204020203" pitchFamily="34" charset="0"/>
              </a:rPr>
              <a:t>, der große Fürst, der für die Kinder deines Volkes steht; und es wird </a:t>
            </a:r>
            <a:r>
              <a:rPr lang="de-DE" sz="2200" b="1" dirty="0">
                <a:solidFill>
                  <a:srgbClr val="FF0000"/>
                </a:solidFill>
                <a:latin typeface="Bahnschrift Light Condensed" panose="020B0502040204020203" pitchFamily="34" charset="0"/>
              </a:rPr>
              <a:t>eine Zeit der Drangsal sein, dergleichen nicht gewesen ist, seitdem eine Nation besteht bis zu jener Zeit. </a:t>
            </a:r>
            <a:r>
              <a:rPr lang="de-DE" sz="2200" dirty="0">
                <a:latin typeface="Bahnschrift Light Condensed" panose="020B0502040204020203" pitchFamily="34" charset="0"/>
              </a:rPr>
              <a:t>Und in </a:t>
            </a:r>
            <a:r>
              <a:rPr lang="de-DE" sz="2200" b="1" dirty="0">
                <a:highlight>
                  <a:srgbClr val="FFFF00"/>
                </a:highlight>
                <a:latin typeface="Bahnschrift Light Condensed" panose="020B0502040204020203" pitchFamily="34" charset="0"/>
              </a:rPr>
              <a:t>jener Zeit wird dein Volk errettet werden</a:t>
            </a:r>
            <a:r>
              <a:rPr lang="de-DE" sz="2200" dirty="0">
                <a:latin typeface="Bahnschrift Light Condensed" panose="020B0502040204020203" pitchFamily="34" charset="0"/>
              </a:rPr>
              <a:t>, ein jeder, der im Buche geschrieben gefunden wird. (Daniel 12,1)</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2045877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1FD6-B313-4A16-0ABB-61829C8CEF7C}"/>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52861309-14C8-E0D3-9409-AD7346C9C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9" name="TextBox 5">
            <a:extLst>
              <a:ext uri="{FF2B5EF4-FFF2-40B4-BE49-F238E27FC236}">
                <a16:creationId xmlns:a16="http://schemas.microsoft.com/office/drawing/2014/main" id="{E1E0DC3B-72C7-B0CC-6584-860A7CA010D3}"/>
              </a:ext>
            </a:extLst>
          </p:cNvPr>
          <p:cNvSpPr txBox="1"/>
          <p:nvPr/>
        </p:nvSpPr>
        <p:spPr>
          <a:xfrm>
            <a:off x="7129259" y="169115"/>
            <a:ext cx="4885666" cy="1220847"/>
          </a:xfrm>
          <a:prstGeom prst="rect">
            <a:avLst/>
          </a:prstGeom>
          <a:solidFill>
            <a:schemeClr val="bg1">
              <a:alpha val="70000"/>
            </a:schemeClr>
          </a:solidFill>
        </p:spPr>
        <p:txBody>
          <a:bodyPr wrap="square">
            <a:spAutoFit/>
          </a:bodyPr>
          <a:lstStyle/>
          <a:p>
            <a:pPr>
              <a:lnSpc>
                <a:spcPts val="2200"/>
              </a:lnSpc>
            </a:pPr>
            <a:r>
              <a:rPr lang="de-DE" sz="2200" b="1" dirty="0">
                <a:solidFill>
                  <a:srgbClr val="7030A0"/>
                </a:solidFill>
                <a:latin typeface="Bahnschrift Light Condensed" panose="020B0502040204020203" pitchFamily="34" charset="0"/>
              </a:rPr>
              <a:t>Und die Verständigen werden leuchten wie der Glanz der Himmelsfeste</a:t>
            </a:r>
            <a:r>
              <a:rPr lang="de-DE" sz="2200" dirty="0">
                <a:latin typeface="Bahnschrift Light Condensed" panose="020B0502040204020203" pitchFamily="34" charset="0"/>
              </a:rPr>
              <a:t>, </a:t>
            </a:r>
            <a:r>
              <a:rPr lang="de-DE" sz="2200" b="1" dirty="0">
                <a:solidFill>
                  <a:srgbClr val="00B050"/>
                </a:solidFill>
                <a:latin typeface="Bahnschrift Light Condensed" panose="020B0502040204020203" pitchFamily="34" charset="0"/>
              </a:rPr>
              <a:t>und die, welche </a:t>
            </a:r>
            <a:r>
              <a:rPr lang="de-DE" sz="2200" b="1" dirty="0">
                <a:solidFill>
                  <a:srgbClr val="C00000"/>
                </a:solidFill>
                <a:latin typeface="Bahnschrift Light Condensed" panose="020B0502040204020203" pitchFamily="34" charset="0"/>
              </a:rPr>
              <a:t>die Vielen </a:t>
            </a:r>
            <a:r>
              <a:rPr lang="de-DE" sz="2200" b="1" dirty="0">
                <a:solidFill>
                  <a:srgbClr val="00B050"/>
                </a:solidFill>
                <a:latin typeface="Bahnschrift Light Condensed" panose="020B0502040204020203" pitchFamily="34" charset="0"/>
              </a:rPr>
              <a:t>zur Gerechtigkeit weisen, wie die Sterne</a:t>
            </a:r>
            <a:r>
              <a:rPr lang="de-DE" sz="2200" dirty="0">
                <a:latin typeface="Bahnschrift Light Condensed" panose="020B0502040204020203" pitchFamily="34" charset="0"/>
              </a:rPr>
              <a:t>, immer und ewiglich. (</a:t>
            </a:r>
            <a:r>
              <a:rPr lang="de-DE" sz="2200">
                <a:latin typeface="Bahnschrift Light Condensed" panose="020B0502040204020203" pitchFamily="34" charset="0"/>
              </a:rPr>
              <a:t>Daniel 12,3</a:t>
            </a:r>
            <a:r>
              <a:rPr lang="de-DE" sz="2200" dirty="0">
                <a:latin typeface="Bahnschrift Light Condensed" panose="020B0502040204020203" pitchFamily="34" charset="0"/>
              </a:rPr>
              <a:t>)</a:t>
            </a:r>
          </a:p>
        </p:txBody>
      </p:sp>
      <p:sp>
        <p:nvSpPr>
          <p:cNvPr id="3" name="TextBox 5">
            <a:extLst>
              <a:ext uri="{FF2B5EF4-FFF2-40B4-BE49-F238E27FC236}">
                <a16:creationId xmlns:a16="http://schemas.microsoft.com/office/drawing/2014/main" id="{3E36633E-B1FD-AB6A-8286-6E0D4ED612CC}"/>
              </a:ext>
            </a:extLst>
          </p:cNvPr>
          <p:cNvSpPr txBox="1"/>
          <p:nvPr/>
        </p:nvSpPr>
        <p:spPr>
          <a:xfrm>
            <a:off x="8619937" y="1620230"/>
            <a:ext cx="3394988" cy="4042132"/>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ich hörte eine Stimme aus dem Himmel wie das Rauschen </a:t>
            </a:r>
            <a:r>
              <a:rPr lang="de-DE" sz="2200" b="1" dirty="0">
                <a:latin typeface="Bahnschrift Light Condensed" panose="020B0502040204020203" pitchFamily="34" charset="0"/>
              </a:rPr>
              <a:t>vieler Wasser und wie das Rollen eines lauten Donners</a:t>
            </a:r>
            <a:r>
              <a:rPr lang="de-DE" sz="2200" dirty="0">
                <a:latin typeface="Bahnschrift Light Condensed" panose="020B0502040204020203" pitchFamily="34" charset="0"/>
              </a:rPr>
              <a:t>; und die Stimme, welche ich hörte, war wie von </a:t>
            </a:r>
            <a:r>
              <a:rPr lang="de-DE" sz="2200" b="1" dirty="0">
                <a:latin typeface="Bahnschrift Light Condensed" panose="020B0502040204020203" pitchFamily="34" charset="0"/>
              </a:rPr>
              <a:t>Harfensängern, die auf ihren Harfen</a:t>
            </a:r>
            <a:r>
              <a:rPr lang="de-DE" sz="2200" dirty="0">
                <a:latin typeface="Bahnschrift Light Condensed" panose="020B0502040204020203" pitchFamily="34" charset="0"/>
              </a:rPr>
              <a:t> spielen. </a:t>
            </a:r>
            <a:r>
              <a:rPr lang="de-DE" sz="2200" b="1" dirty="0">
                <a:solidFill>
                  <a:srgbClr val="00B050"/>
                </a:solidFill>
                <a:latin typeface="Bahnschrift Light Condensed" panose="020B0502040204020203" pitchFamily="34" charset="0"/>
              </a:rPr>
              <a:t>Und sie </a:t>
            </a:r>
            <a:r>
              <a:rPr lang="de-DE" sz="2200" b="1" i="1" dirty="0">
                <a:solidFill>
                  <a:srgbClr val="00B050"/>
                </a:solidFill>
                <a:latin typeface="Bahnschrift Light Condensed" panose="020B0502040204020203" pitchFamily="34" charset="0"/>
              </a:rPr>
              <a:t>[144.000]</a:t>
            </a:r>
            <a:r>
              <a:rPr lang="de-DE" sz="2200" b="1" dirty="0">
                <a:solidFill>
                  <a:srgbClr val="00B050"/>
                </a:solidFill>
                <a:latin typeface="Bahnschrift Light Condensed" panose="020B0502040204020203" pitchFamily="34" charset="0"/>
              </a:rPr>
              <a:t> singen ein neues Lied </a:t>
            </a:r>
            <a:r>
              <a:rPr lang="de-DE" sz="2200" dirty="0">
                <a:latin typeface="Bahnschrift Light Condensed" panose="020B0502040204020203" pitchFamily="34" charset="0"/>
              </a:rPr>
              <a:t>vor dem Throne und vor den vier lebendigen Wesen und den Ältesten; </a:t>
            </a:r>
            <a:r>
              <a:rPr lang="de-DE" sz="2200" b="1" dirty="0">
                <a:solidFill>
                  <a:srgbClr val="00B050"/>
                </a:solidFill>
                <a:latin typeface="Bahnschrift Light Condensed" panose="020B0502040204020203" pitchFamily="34" charset="0"/>
              </a:rPr>
              <a:t>und niemand konnte das Lied lernen, als nur die 144000, die von der Erde erkauft waren. </a:t>
            </a:r>
            <a:r>
              <a:rPr lang="de-DE" sz="2200" dirty="0">
                <a:latin typeface="Bahnschrift Light Condensed" panose="020B0502040204020203" pitchFamily="34" charset="0"/>
              </a:rPr>
              <a:t>(Offenbarung 14,2-3)</a:t>
            </a:r>
            <a:endParaRPr lang="de-DE" sz="2200" i="1" dirty="0">
              <a:latin typeface="Bahnschrift Light Condensed" panose="020B0502040204020203" pitchFamily="34" charset="0"/>
            </a:endParaRPr>
          </a:p>
        </p:txBody>
      </p:sp>
      <p:pic>
        <p:nvPicPr>
          <p:cNvPr id="5" name="Grafik 4">
            <a:extLst>
              <a:ext uri="{FF2B5EF4-FFF2-40B4-BE49-F238E27FC236}">
                <a16:creationId xmlns:a16="http://schemas.microsoft.com/office/drawing/2014/main" id="{D8DF2F6F-32A6-9355-A764-D4AA8F949424}"/>
              </a:ext>
            </a:extLst>
          </p:cNvPr>
          <p:cNvPicPr>
            <a:picLocks noChangeAspect="1"/>
          </p:cNvPicPr>
          <p:nvPr/>
        </p:nvPicPr>
        <p:blipFill>
          <a:blip r:embed="rId4"/>
          <a:stretch>
            <a:fillRect/>
          </a:stretch>
        </p:blipFill>
        <p:spPr>
          <a:xfrm>
            <a:off x="5224950" y="1620229"/>
            <a:ext cx="3394987" cy="4045091"/>
          </a:xfrm>
          <a:prstGeom prst="rect">
            <a:avLst/>
          </a:prstGeom>
        </p:spPr>
      </p:pic>
      <p:pic>
        <p:nvPicPr>
          <p:cNvPr id="7" name="Grafik 6">
            <a:extLst>
              <a:ext uri="{FF2B5EF4-FFF2-40B4-BE49-F238E27FC236}">
                <a16:creationId xmlns:a16="http://schemas.microsoft.com/office/drawing/2014/main" id="{0669E08C-D130-0AF5-7A6A-9232A634BE91}"/>
              </a:ext>
            </a:extLst>
          </p:cNvPr>
          <p:cNvPicPr>
            <a:picLocks noChangeAspect="1"/>
          </p:cNvPicPr>
          <p:nvPr/>
        </p:nvPicPr>
        <p:blipFill>
          <a:blip r:embed="rId5"/>
          <a:stretch>
            <a:fillRect/>
          </a:stretch>
        </p:blipFill>
        <p:spPr>
          <a:xfrm>
            <a:off x="7472680" y="2817151"/>
            <a:ext cx="1080000" cy="1080000"/>
          </a:xfrm>
          <a:prstGeom prst="rect">
            <a:avLst/>
          </a:prstGeom>
        </p:spPr>
      </p:pic>
    </p:spTree>
    <p:extLst>
      <p:ext uri="{BB962C8B-B14F-4D97-AF65-F5344CB8AC3E}">
        <p14:creationId xmlns:p14="http://schemas.microsoft.com/office/powerpoint/2010/main" val="2681634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5D1F-9BDD-DEB2-80B9-CB848514275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72649EBE-4762-2B04-F505-C30C1130D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pic>
        <p:nvPicPr>
          <p:cNvPr id="9" name="Grafik 8">
            <a:extLst>
              <a:ext uri="{FF2B5EF4-FFF2-40B4-BE49-F238E27FC236}">
                <a16:creationId xmlns:a16="http://schemas.microsoft.com/office/drawing/2014/main" id="{4E202E2F-11DF-7BCC-FAD2-C276579D4E3F}"/>
              </a:ext>
            </a:extLst>
          </p:cNvPr>
          <p:cNvPicPr>
            <a:picLocks noChangeAspect="1"/>
          </p:cNvPicPr>
          <p:nvPr/>
        </p:nvPicPr>
        <p:blipFill>
          <a:blip r:embed="rId4"/>
          <a:stretch>
            <a:fillRect/>
          </a:stretch>
        </p:blipFill>
        <p:spPr>
          <a:xfrm>
            <a:off x="7696200" y="101599"/>
            <a:ext cx="4340123" cy="3932559"/>
          </a:xfrm>
          <a:prstGeom prst="rect">
            <a:avLst/>
          </a:prstGeom>
        </p:spPr>
      </p:pic>
      <p:sp>
        <p:nvSpPr>
          <p:cNvPr id="11" name="Textfeld 10">
            <a:extLst>
              <a:ext uri="{FF2B5EF4-FFF2-40B4-BE49-F238E27FC236}">
                <a16:creationId xmlns:a16="http://schemas.microsoft.com/office/drawing/2014/main" id="{C4B10FA5-F40B-FE68-0E85-5B110E70A3DF}"/>
              </a:ext>
            </a:extLst>
          </p:cNvPr>
          <p:cNvSpPr txBox="1"/>
          <p:nvPr/>
        </p:nvSpPr>
        <p:spPr>
          <a:xfrm>
            <a:off x="9493839" y="101599"/>
            <a:ext cx="2438400" cy="523220"/>
          </a:xfrm>
          <a:prstGeom prst="rect">
            <a:avLst/>
          </a:prstGeom>
          <a:noFill/>
        </p:spPr>
        <p:txBody>
          <a:bodyPr wrap="square">
            <a:spAutoFit/>
          </a:bodyPr>
          <a:lstStyle/>
          <a:p>
            <a:r>
              <a:rPr lang="en-US" sz="1400" dirty="0"/>
              <a:t>https://en.wikipedia.org/wiki/Pentecost</a:t>
            </a:r>
          </a:p>
        </p:txBody>
      </p:sp>
      <mc:AlternateContent xmlns:mc="http://schemas.openxmlformats.org/markup-compatibility/2006" xmlns:p14="http://schemas.microsoft.com/office/powerpoint/2010/main">
        <mc:Choice Requires="p14">
          <p:contentPart p14:bwMode="auto" r:id="rId5">
            <p14:nvContentPartPr>
              <p14:cNvPr id="12" name="Freihand 11">
                <a:extLst>
                  <a:ext uri="{FF2B5EF4-FFF2-40B4-BE49-F238E27FC236}">
                    <a16:creationId xmlns:a16="http://schemas.microsoft.com/office/drawing/2014/main" id="{B45761B3-1D25-26E8-3872-A69F056317CD}"/>
                  </a:ext>
                </a:extLst>
              </p14:cNvPr>
              <p14:cNvContentPartPr/>
              <p14:nvPr/>
            </p14:nvContentPartPr>
            <p14:xfrm>
              <a:off x="8551267" y="491453"/>
              <a:ext cx="550080" cy="25560"/>
            </p14:xfrm>
          </p:contentPart>
        </mc:Choice>
        <mc:Fallback xmlns="">
          <p:pic>
            <p:nvPicPr>
              <p:cNvPr id="12" name="Freihand 11">
                <a:extLst>
                  <a:ext uri="{FF2B5EF4-FFF2-40B4-BE49-F238E27FC236}">
                    <a16:creationId xmlns:a16="http://schemas.microsoft.com/office/drawing/2014/main" id="{B45761B3-1D25-26E8-3872-A69F056317CD}"/>
                  </a:ext>
                </a:extLst>
              </p:cNvPr>
              <p:cNvPicPr/>
              <p:nvPr/>
            </p:nvPicPr>
            <p:blipFill>
              <a:blip r:embed="rId6"/>
              <a:stretch>
                <a:fillRect/>
              </a:stretch>
            </p:blipFill>
            <p:spPr>
              <a:xfrm>
                <a:off x="8515267" y="419453"/>
                <a:ext cx="6217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Freihand 12">
                <a:extLst>
                  <a:ext uri="{FF2B5EF4-FFF2-40B4-BE49-F238E27FC236}">
                    <a16:creationId xmlns:a16="http://schemas.microsoft.com/office/drawing/2014/main" id="{7422D49C-9BBC-AF01-29A9-1A7C8006655C}"/>
                  </a:ext>
                </a:extLst>
              </p14:cNvPr>
              <p14:cNvContentPartPr/>
              <p14:nvPr/>
            </p14:nvContentPartPr>
            <p14:xfrm>
              <a:off x="9228787" y="708893"/>
              <a:ext cx="668880" cy="44640"/>
            </p14:xfrm>
          </p:contentPart>
        </mc:Choice>
        <mc:Fallback xmlns="">
          <p:pic>
            <p:nvPicPr>
              <p:cNvPr id="13" name="Freihand 12">
                <a:extLst>
                  <a:ext uri="{FF2B5EF4-FFF2-40B4-BE49-F238E27FC236}">
                    <a16:creationId xmlns:a16="http://schemas.microsoft.com/office/drawing/2014/main" id="{7422D49C-9BBC-AF01-29A9-1A7C8006655C}"/>
                  </a:ext>
                </a:extLst>
              </p:cNvPr>
              <p:cNvPicPr/>
              <p:nvPr/>
            </p:nvPicPr>
            <p:blipFill>
              <a:blip r:embed="rId8"/>
              <a:stretch>
                <a:fillRect/>
              </a:stretch>
            </p:blipFill>
            <p:spPr>
              <a:xfrm>
                <a:off x="9192787" y="637253"/>
                <a:ext cx="74052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Freihand 13">
                <a:extLst>
                  <a:ext uri="{FF2B5EF4-FFF2-40B4-BE49-F238E27FC236}">
                    <a16:creationId xmlns:a16="http://schemas.microsoft.com/office/drawing/2014/main" id="{21919C48-6AD2-27E0-5037-9E086688F424}"/>
                  </a:ext>
                </a:extLst>
              </p14:cNvPr>
              <p14:cNvContentPartPr/>
              <p14:nvPr/>
            </p14:nvContentPartPr>
            <p14:xfrm>
              <a:off x="7789147" y="1668653"/>
              <a:ext cx="2099160" cy="84240"/>
            </p14:xfrm>
          </p:contentPart>
        </mc:Choice>
        <mc:Fallback xmlns="">
          <p:pic>
            <p:nvPicPr>
              <p:cNvPr id="14" name="Freihand 13">
                <a:extLst>
                  <a:ext uri="{FF2B5EF4-FFF2-40B4-BE49-F238E27FC236}">
                    <a16:creationId xmlns:a16="http://schemas.microsoft.com/office/drawing/2014/main" id="{21919C48-6AD2-27E0-5037-9E086688F424}"/>
                  </a:ext>
                </a:extLst>
              </p:cNvPr>
              <p:cNvPicPr/>
              <p:nvPr/>
            </p:nvPicPr>
            <p:blipFill>
              <a:blip r:embed="rId10"/>
              <a:stretch>
                <a:fillRect/>
              </a:stretch>
            </p:blipFill>
            <p:spPr>
              <a:xfrm>
                <a:off x="7753507" y="1596653"/>
                <a:ext cx="217080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Freihand 14">
                <a:extLst>
                  <a:ext uri="{FF2B5EF4-FFF2-40B4-BE49-F238E27FC236}">
                    <a16:creationId xmlns:a16="http://schemas.microsoft.com/office/drawing/2014/main" id="{80103E62-92C4-EFF9-707A-D3DFF6972DFE}"/>
                  </a:ext>
                </a:extLst>
              </p14:cNvPr>
              <p14:cNvContentPartPr/>
              <p14:nvPr/>
            </p14:nvContentPartPr>
            <p14:xfrm>
              <a:off x="10871107" y="1709693"/>
              <a:ext cx="526320" cy="18360"/>
            </p14:xfrm>
          </p:contentPart>
        </mc:Choice>
        <mc:Fallback xmlns="">
          <p:pic>
            <p:nvPicPr>
              <p:cNvPr id="15" name="Freihand 14">
                <a:extLst>
                  <a:ext uri="{FF2B5EF4-FFF2-40B4-BE49-F238E27FC236}">
                    <a16:creationId xmlns:a16="http://schemas.microsoft.com/office/drawing/2014/main" id="{80103E62-92C4-EFF9-707A-D3DFF6972DFE}"/>
                  </a:ext>
                </a:extLst>
              </p:cNvPr>
              <p:cNvPicPr/>
              <p:nvPr/>
            </p:nvPicPr>
            <p:blipFill>
              <a:blip r:embed="rId12"/>
              <a:stretch>
                <a:fillRect/>
              </a:stretch>
            </p:blipFill>
            <p:spPr>
              <a:xfrm>
                <a:off x="10835467" y="1638053"/>
                <a:ext cx="5979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Freihand 15">
                <a:extLst>
                  <a:ext uri="{FF2B5EF4-FFF2-40B4-BE49-F238E27FC236}">
                    <a16:creationId xmlns:a16="http://schemas.microsoft.com/office/drawing/2014/main" id="{03729FFC-EDA3-0BFD-ED0B-00BFEE7F48D8}"/>
                  </a:ext>
                </a:extLst>
              </p14:cNvPr>
              <p14:cNvContentPartPr/>
              <p14:nvPr/>
            </p14:nvContentPartPr>
            <p14:xfrm>
              <a:off x="7797427" y="1930373"/>
              <a:ext cx="777960" cy="360"/>
            </p14:xfrm>
          </p:contentPart>
        </mc:Choice>
        <mc:Fallback xmlns="">
          <p:pic>
            <p:nvPicPr>
              <p:cNvPr id="16" name="Freihand 15">
                <a:extLst>
                  <a:ext uri="{FF2B5EF4-FFF2-40B4-BE49-F238E27FC236}">
                    <a16:creationId xmlns:a16="http://schemas.microsoft.com/office/drawing/2014/main" id="{03729FFC-EDA3-0BFD-ED0B-00BFEE7F48D8}"/>
                  </a:ext>
                </a:extLst>
              </p:cNvPr>
              <p:cNvPicPr/>
              <p:nvPr/>
            </p:nvPicPr>
            <p:blipFill>
              <a:blip r:embed="rId14"/>
              <a:stretch>
                <a:fillRect/>
              </a:stretch>
            </p:blipFill>
            <p:spPr>
              <a:xfrm>
                <a:off x="7761787" y="1858373"/>
                <a:ext cx="8496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Freihand 16">
                <a:extLst>
                  <a:ext uri="{FF2B5EF4-FFF2-40B4-BE49-F238E27FC236}">
                    <a16:creationId xmlns:a16="http://schemas.microsoft.com/office/drawing/2014/main" id="{4A585360-FA27-3997-3C4B-9BF8538A90FE}"/>
                  </a:ext>
                </a:extLst>
              </p14:cNvPr>
              <p14:cNvContentPartPr/>
              <p14:nvPr/>
            </p14:nvContentPartPr>
            <p14:xfrm>
              <a:off x="7763587" y="2115773"/>
              <a:ext cx="1643400" cy="18000"/>
            </p14:xfrm>
          </p:contentPart>
        </mc:Choice>
        <mc:Fallback xmlns="">
          <p:pic>
            <p:nvPicPr>
              <p:cNvPr id="17" name="Freihand 16">
                <a:extLst>
                  <a:ext uri="{FF2B5EF4-FFF2-40B4-BE49-F238E27FC236}">
                    <a16:creationId xmlns:a16="http://schemas.microsoft.com/office/drawing/2014/main" id="{4A585360-FA27-3997-3C4B-9BF8538A90FE}"/>
                  </a:ext>
                </a:extLst>
              </p:cNvPr>
              <p:cNvPicPr/>
              <p:nvPr/>
            </p:nvPicPr>
            <p:blipFill>
              <a:blip r:embed="rId16"/>
              <a:stretch>
                <a:fillRect/>
              </a:stretch>
            </p:blipFill>
            <p:spPr>
              <a:xfrm>
                <a:off x="7727947" y="2043773"/>
                <a:ext cx="17150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Freihand 17">
                <a:extLst>
                  <a:ext uri="{FF2B5EF4-FFF2-40B4-BE49-F238E27FC236}">
                    <a16:creationId xmlns:a16="http://schemas.microsoft.com/office/drawing/2014/main" id="{EC93C734-5633-0D4D-88D0-069C6D562F72}"/>
                  </a:ext>
                </a:extLst>
              </p14:cNvPr>
              <p14:cNvContentPartPr/>
              <p14:nvPr/>
            </p14:nvContentPartPr>
            <p14:xfrm>
              <a:off x="7755307" y="729773"/>
              <a:ext cx="1549080" cy="24120"/>
            </p14:xfrm>
          </p:contentPart>
        </mc:Choice>
        <mc:Fallback xmlns="">
          <p:pic>
            <p:nvPicPr>
              <p:cNvPr id="18" name="Freihand 17">
                <a:extLst>
                  <a:ext uri="{FF2B5EF4-FFF2-40B4-BE49-F238E27FC236}">
                    <a16:creationId xmlns:a16="http://schemas.microsoft.com/office/drawing/2014/main" id="{EC93C734-5633-0D4D-88D0-069C6D562F72}"/>
                  </a:ext>
                </a:extLst>
              </p:cNvPr>
              <p:cNvPicPr/>
              <p:nvPr/>
            </p:nvPicPr>
            <p:blipFill>
              <a:blip r:embed="rId18"/>
              <a:stretch>
                <a:fillRect/>
              </a:stretch>
            </p:blipFill>
            <p:spPr>
              <a:xfrm>
                <a:off x="7719667" y="657773"/>
                <a:ext cx="16207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Freihand 26">
                <a:extLst>
                  <a:ext uri="{FF2B5EF4-FFF2-40B4-BE49-F238E27FC236}">
                    <a16:creationId xmlns:a16="http://schemas.microsoft.com/office/drawing/2014/main" id="{9A88F130-7687-77D1-2E4F-40E35B0F57BD}"/>
                  </a:ext>
                </a:extLst>
              </p14:cNvPr>
              <p14:cNvContentPartPr/>
              <p14:nvPr/>
            </p14:nvContentPartPr>
            <p14:xfrm>
              <a:off x="10879387" y="863333"/>
              <a:ext cx="805680" cy="110880"/>
            </p14:xfrm>
          </p:contentPart>
        </mc:Choice>
        <mc:Fallback xmlns="">
          <p:pic>
            <p:nvPicPr>
              <p:cNvPr id="27" name="Freihand 26">
                <a:extLst>
                  <a:ext uri="{FF2B5EF4-FFF2-40B4-BE49-F238E27FC236}">
                    <a16:creationId xmlns:a16="http://schemas.microsoft.com/office/drawing/2014/main" id="{9A88F130-7687-77D1-2E4F-40E35B0F57BD}"/>
                  </a:ext>
                </a:extLst>
              </p:cNvPr>
              <p:cNvPicPr/>
              <p:nvPr/>
            </p:nvPicPr>
            <p:blipFill>
              <a:blip r:embed="rId21"/>
              <a:stretch>
                <a:fillRect/>
              </a:stretch>
            </p:blipFill>
            <p:spPr>
              <a:xfrm>
                <a:off x="10843747" y="791693"/>
                <a:ext cx="8773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Freihand 28">
                <a:extLst>
                  <a:ext uri="{FF2B5EF4-FFF2-40B4-BE49-F238E27FC236}">
                    <a16:creationId xmlns:a16="http://schemas.microsoft.com/office/drawing/2014/main" id="{AB3563F1-5B92-2CF9-B5FE-D3D6754DD984}"/>
                  </a:ext>
                </a:extLst>
              </p14:cNvPr>
              <p14:cNvContentPartPr/>
              <p14:nvPr/>
            </p14:nvContentPartPr>
            <p14:xfrm>
              <a:off x="7797427" y="1117493"/>
              <a:ext cx="2727000" cy="720"/>
            </p14:xfrm>
          </p:contentPart>
        </mc:Choice>
        <mc:Fallback xmlns="">
          <p:pic>
            <p:nvPicPr>
              <p:cNvPr id="29" name="Freihand 28">
                <a:extLst>
                  <a:ext uri="{FF2B5EF4-FFF2-40B4-BE49-F238E27FC236}">
                    <a16:creationId xmlns:a16="http://schemas.microsoft.com/office/drawing/2014/main" id="{AB3563F1-5B92-2CF9-B5FE-D3D6754DD984}"/>
                  </a:ext>
                </a:extLst>
              </p:cNvPr>
              <p:cNvPicPr/>
              <p:nvPr/>
            </p:nvPicPr>
            <p:blipFill>
              <a:blip r:embed="rId23"/>
              <a:stretch>
                <a:fillRect/>
              </a:stretch>
            </p:blipFill>
            <p:spPr>
              <a:xfrm>
                <a:off x="7761427" y="973493"/>
                <a:ext cx="2798640" cy="288000"/>
              </a:xfrm>
              <a:prstGeom prst="rect">
                <a:avLst/>
              </a:prstGeom>
            </p:spPr>
          </p:pic>
        </mc:Fallback>
      </mc:AlternateContent>
      <p:pic>
        <p:nvPicPr>
          <p:cNvPr id="3" name="Grafik 2">
            <a:extLst>
              <a:ext uri="{FF2B5EF4-FFF2-40B4-BE49-F238E27FC236}">
                <a16:creationId xmlns:a16="http://schemas.microsoft.com/office/drawing/2014/main" id="{BAB1F096-C471-B37C-7A67-B505CD1B1BFD}"/>
              </a:ext>
            </a:extLst>
          </p:cNvPr>
          <p:cNvPicPr>
            <a:picLocks noChangeAspect="1"/>
          </p:cNvPicPr>
          <p:nvPr/>
        </p:nvPicPr>
        <p:blipFill>
          <a:blip r:embed="rId24"/>
          <a:stretch>
            <a:fillRect/>
          </a:stretch>
        </p:blipFill>
        <p:spPr>
          <a:xfrm>
            <a:off x="208037" y="1584323"/>
            <a:ext cx="4487597" cy="3040576"/>
          </a:xfrm>
          <a:prstGeom prst="rect">
            <a:avLst/>
          </a:prstGeom>
        </p:spPr>
      </p:pic>
      <p:pic>
        <p:nvPicPr>
          <p:cNvPr id="8" name="Grafik 7">
            <a:extLst>
              <a:ext uri="{FF2B5EF4-FFF2-40B4-BE49-F238E27FC236}">
                <a16:creationId xmlns:a16="http://schemas.microsoft.com/office/drawing/2014/main" id="{B327FB97-2612-DB54-3379-E8EB4C67E7CB}"/>
              </a:ext>
            </a:extLst>
          </p:cNvPr>
          <p:cNvPicPr>
            <a:picLocks noChangeAspect="1"/>
          </p:cNvPicPr>
          <p:nvPr/>
        </p:nvPicPr>
        <p:blipFill>
          <a:blip r:embed="rId25"/>
          <a:stretch>
            <a:fillRect/>
          </a:stretch>
        </p:blipFill>
        <p:spPr>
          <a:xfrm>
            <a:off x="3255634" y="3184899"/>
            <a:ext cx="1440000" cy="1440000"/>
          </a:xfrm>
          <a:prstGeom prst="rect">
            <a:avLst/>
          </a:prstGeom>
        </p:spPr>
      </p:pic>
      <p:pic>
        <p:nvPicPr>
          <p:cNvPr id="10" name="Picture 9">
            <a:extLst>
              <a:ext uri="{FF2B5EF4-FFF2-40B4-BE49-F238E27FC236}">
                <a16:creationId xmlns:a16="http://schemas.microsoft.com/office/drawing/2014/main" id="{DB86D1ED-324D-7D44-46E7-BA78AA6EE0F5}"/>
              </a:ext>
            </a:extLst>
          </p:cNvPr>
          <p:cNvPicPr>
            <a:picLocks noChangeAspect="1"/>
          </p:cNvPicPr>
          <p:nvPr/>
        </p:nvPicPr>
        <p:blipFill>
          <a:blip r:embed="rId26"/>
          <a:stretch>
            <a:fillRect/>
          </a:stretch>
        </p:blipFill>
        <p:spPr>
          <a:xfrm>
            <a:off x="208038" y="96508"/>
            <a:ext cx="6648450" cy="1381125"/>
          </a:xfrm>
          <a:prstGeom prst="rect">
            <a:avLst/>
          </a:prstGeom>
          <a:solidFill>
            <a:schemeClr val="bg1"/>
          </a:solidFill>
        </p:spPr>
      </p:pic>
    </p:spTree>
    <p:extLst>
      <p:ext uri="{BB962C8B-B14F-4D97-AF65-F5344CB8AC3E}">
        <p14:creationId xmlns:p14="http://schemas.microsoft.com/office/powerpoint/2010/main" val="313087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499A06-A8E6-CC20-0B36-928F4F7A2741}"/>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A8BAC61-D4AE-870D-D7F6-2D0788E486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EDBCDD53-3AA4-728C-86C0-C40C06A8CA13}"/>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0" name="Textfeld 9">
            <a:extLst>
              <a:ext uri="{FF2B5EF4-FFF2-40B4-BE49-F238E27FC236}">
                <a16:creationId xmlns:a16="http://schemas.microsoft.com/office/drawing/2014/main" id="{6027087B-12E4-2059-7381-66A2E951F30F}"/>
              </a:ext>
            </a:extLst>
          </p:cNvPr>
          <p:cNvSpPr txBox="1"/>
          <p:nvPr/>
        </p:nvSpPr>
        <p:spPr>
          <a:xfrm>
            <a:off x="223323" y="0"/>
            <a:ext cx="2999539"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Frühregen</a:t>
            </a:r>
          </a:p>
        </p:txBody>
      </p:sp>
      <p:sp>
        <p:nvSpPr>
          <p:cNvPr id="19" name="Textfeld 18">
            <a:extLst>
              <a:ext uri="{FF2B5EF4-FFF2-40B4-BE49-F238E27FC236}">
                <a16:creationId xmlns:a16="http://schemas.microsoft.com/office/drawing/2014/main" id="{80D1424D-6032-BBCB-2B67-3734C4BDBA60}"/>
              </a:ext>
            </a:extLst>
          </p:cNvPr>
          <p:cNvSpPr txBox="1"/>
          <p:nvPr/>
        </p:nvSpPr>
        <p:spPr>
          <a:xfrm>
            <a:off x="7481373" y="5657671"/>
            <a:ext cx="2696572"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Spät</a:t>
            </a:r>
            <a:r>
              <a:rPr lang="de-DE" sz="7200" b="1" noProof="0" dirty="0">
                <a:ln w="19050">
                  <a:solidFill>
                    <a:schemeClr val="bg1"/>
                  </a:solidFill>
                </a:ln>
                <a:solidFill>
                  <a:srgbClr val="0070C0"/>
                </a:solidFill>
                <a:latin typeface="Bilbo Swash Caps" panose="02000000000000000000" pitchFamily="2" charset="0"/>
              </a:rPr>
              <a:t>regen</a:t>
            </a:r>
          </a:p>
        </p:txBody>
      </p:sp>
      <p:sp>
        <p:nvSpPr>
          <p:cNvPr id="20" name="Textfeld 19">
            <a:extLst>
              <a:ext uri="{FF2B5EF4-FFF2-40B4-BE49-F238E27FC236}">
                <a16:creationId xmlns:a16="http://schemas.microsoft.com/office/drawing/2014/main" id="{B43CC579-5AF7-2073-5145-4B4138E1CE33}"/>
              </a:ext>
            </a:extLst>
          </p:cNvPr>
          <p:cNvSpPr txBox="1"/>
          <p:nvPr/>
        </p:nvSpPr>
        <p:spPr>
          <a:xfrm>
            <a:off x="2518848"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21" name="Textfeld 20">
            <a:extLst>
              <a:ext uri="{FF2B5EF4-FFF2-40B4-BE49-F238E27FC236}">
                <a16:creationId xmlns:a16="http://schemas.microsoft.com/office/drawing/2014/main" id="{1E7C8216-2820-348D-BE42-3B071F77AB83}"/>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Tree>
    <p:extLst>
      <p:ext uri="{BB962C8B-B14F-4D97-AF65-F5344CB8AC3E}">
        <p14:creationId xmlns:p14="http://schemas.microsoft.com/office/powerpoint/2010/main" val="10056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09642F-582C-D9CB-8A61-FF02F0B7FAE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BBE22CA-1A2D-7EF8-251E-DA66FE5EB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75F86DF-C464-F38E-3BC2-631986D0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AD8C9A8C-0B7C-9FBA-F976-EFA36FBF392F}"/>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0" name="Textfeld 9">
            <a:extLst>
              <a:ext uri="{FF2B5EF4-FFF2-40B4-BE49-F238E27FC236}">
                <a16:creationId xmlns:a16="http://schemas.microsoft.com/office/drawing/2014/main" id="{9D7C6EFF-94CC-3FB7-3CFB-BF99FDFC11E4}"/>
              </a:ext>
            </a:extLst>
          </p:cNvPr>
          <p:cNvSpPr txBox="1"/>
          <p:nvPr/>
        </p:nvSpPr>
        <p:spPr>
          <a:xfrm>
            <a:off x="223323" y="0"/>
            <a:ext cx="2999539"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Frühregen</a:t>
            </a:r>
          </a:p>
        </p:txBody>
      </p:sp>
      <p:sp>
        <p:nvSpPr>
          <p:cNvPr id="19" name="Textfeld 18">
            <a:extLst>
              <a:ext uri="{FF2B5EF4-FFF2-40B4-BE49-F238E27FC236}">
                <a16:creationId xmlns:a16="http://schemas.microsoft.com/office/drawing/2014/main" id="{7951CA8A-8833-7754-0E92-AAE15F461DDB}"/>
              </a:ext>
            </a:extLst>
          </p:cNvPr>
          <p:cNvSpPr txBox="1"/>
          <p:nvPr/>
        </p:nvSpPr>
        <p:spPr>
          <a:xfrm>
            <a:off x="7481373" y="5657671"/>
            <a:ext cx="2696572"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Spät</a:t>
            </a:r>
            <a:r>
              <a:rPr lang="de-DE" sz="7200" b="1" noProof="0" dirty="0">
                <a:ln w="19050">
                  <a:solidFill>
                    <a:schemeClr val="bg1"/>
                  </a:solidFill>
                </a:ln>
                <a:solidFill>
                  <a:srgbClr val="0070C0"/>
                </a:solidFill>
                <a:latin typeface="Bilbo Swash Caps" panose="02000000000000000000" pitchFamily="2" charset="0"/>
              </a:rPr>
              <a:t>regen</a:t>
            </a:r>
          </a:p>
        </p:txBody>
      </p:sp>
      <p:sp>
        <p:nvSpPr>
          <p:cNvPr id="20" name="Textfeld 19">
            <a:extLst>
              <a:ext uri="{FF2B5EF4-FFF2-40B4-BE49-F238E27FC236}">
                <a16:creationId xmlns:a16="http://schemas.microsoft.com/office/drawing/2014/main" id="{89F8514A-7D8F-5988-8223-286EC8FB2873}"/>
              </a:ext>
            </a:extLst>
          </p:cNvPr>
          <p:cNvSpPr txBox="1"/>
          <p:nvPr/>
        </p:nvSpPr>
        <p:spPr>
          <a:xfrm>
            <a:off x="2518848"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21" name="Textfeld 20">
            <a:extLst>
              <a:ext uri="{FF2B5EF4-FFF2-40B4-BE49-F238E27FC236}">
                <a16:creationId xmlns:a16="http://schemas.microsoft.com/office/drawing/2014/main" id="{982695EA-19DE-D28B-9822-11F6FEC2F5D9}"/>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22" name="Rechteck: abgerundete Ecken 21">
            <a:extLst>
              <a:ext uri="{FF2B5EF4-FFF2-40B4-BE49-F238E27FC236}">
                <a16:creationId xmlns:a16="http://schemas.microsoft.com/office/drawing/2014/main" id="{A9CF8076-D9A4-4A00-3CFD-CAE2B38FEBC6}"/>
              </a:ext>
            </a:extLst>
          </p:cNvPr>
          <p:cNvSpPr/>
          <p:nvPr/>
        </p:nvSpPr>
        <p:spPr>
          <a:xfrm>
            <a:off x="1768822" y="1325364"/>
            <a:ext cx="6324600" cy="4457337"/>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400" b="1" dirty="0">
                <a:solidFill>
                  <a:srgbClr val="0070C0"/>
                </a:solidFill>
                <a:latin typeface="Bahnschrift Light" panose="020B0502040204020203" pitchFamily="34" charset="0"/>
              </a:rPr>
              <a:t>Wie Tau und Regen</a:t>
            </a:r>
            <a:br>
              <a:rPr lang="de-DE" sz="1400" dirty="0">
                <a:solidFill>
                  <a:schemeClr val="tx1"/>
                </a:solidFill>
                <a:latin typeface="Bahnschrift Light" panose="020B0502040204020203" pitchFamily="34" charset="0"/>
              </a:rPr>
            </a:br>
            <a:r>
              <a:rPr lang="de-DE" sz="1400" dirty="0">
                <a:solidFill>
                  <a:schemeClr val="tx1"/>
                </a:solidFill>
                <a:latin typeface="Bahnschrift Light" panose="020B0502040204020203" pitchFamily="34" charset="0"/>
              </a:rPr>
              <a:t>„So wird der Herr euch auch Regen genug geben, den Frühregen und den Spätregen.“ Im Mittleren Osten fällt der Frühregen zur Zeit der Aussaat. Er ist notwendig, damit der Same keimen kann. Unter dem </a:t>
            </a:r>
            <a:r>
              <a:rPr lang="de-DE" sz="1400" dirty="0" err="1">
                <a:solidFill>
                  <a:schemeClr val="tx1"/>
                </a:solidFill>
                <a:latin typeface="Bahnschrift Light" panose="020B0502040204020203" pitchFamily="34" charset="0"/>
              </a:rPr>
              <a:t>Einfluß</a:t>
            </a:r>
            <a:r>
              <a:rPr lang="de-DE" sz="1400" dirty="0">
                <a:solidFill>
                  <a:schemeClr val="tx1"/>
                </a:solidFill>
                <a:latin typeface="Bahnschrift Light" panose="020B0502040204020203" pitchFamily="34" charset="0"/>
              </a:rPr>
              <a:t> der </a:t>
            </a:r>
            <a:r>
              <a:rPr lang="de-DE" sz="1400" dirty="0" err="1">
                <a:solidFill>
                  <a:schemeClr val="tx1"/>
                </a:solidFill>
                <a:latin typeface="Bahnschrift Light" panose="020B0502040204020203" pitchFamily="34" charset="0"/>
              </a:rPr>
              <a:t>wachstumschenkenden</a:t>
            </a:r>
            <a:r>
              <a:rPr lang="de-DE" sz="1400" dirty="0">
                <a:solidFill>
                  <a:schemeClr val="tx1"/>
                </a:solidFill>
                <a:latin typeface="Bahnschrift Light" panose="020B0502040204020203" pitchFamily="34" charset="0"/>
              </a:rPr>
              <a:t> Regenschauer gehen die zarten </a:t>
            </a:r>
            <a:r>
              <a:rPr lang="de-DE" sz="1400" dirty="0" err="1">
                <a:solidFill>
                  <a:schemeClr val="tx1"/>
                </a:solidFill>
                <a:latin typeface="Bahnschrift Light" panose="020B0502040204020203" pitchFamily="34" charset="0"/>
              </a:rPr>
              <a:t>Schößlinge</a:t>
            </a:r>
            <a:r>
              <a:rPr lang="de-DE" sz="1400" dirty="0">
                <a:solidFill>
                  <a:schemeClr val="tx1"/>
                </a:solidFill>
                <a:latin typeface="Bahnschrift Light" panose="020B0502040204020203" pitchFamily="34" charset="0"/>
              </a:rPr>
              <a:t> auf. </a:t>
            </a:r>
            <a:r>
              <a:rPr lang="de-DE" sz="1400" b="1" dirty="0">
                <a:solidFill>
                  <a:srgbClr val="0070C0"/>
                </a:solidFill>
                <a:highlight>
                  <a:srgbClr val="FFFF00"/>
                </a:highlight>
                <a:latin typeface="Bahnschrift Light" panose="020B0502040204020203" pitchFamily="34" charset="0"/>
              </a:rPr>
              <a:t>Der Spätregen fällt gegen Ende der Wachstumszeit. Er trägt zum Heranreifen des Getreides bei und bereitet es für die Ernte vor. Gott benutzt diese Naturgeschehnisse, um das Werk des Heiligen Geistes zu erklären.</a:t>
            </a:r>
          </a:p>
          <a:p>
            <a:r>
              <a:rPr lang="de-DE" sz="1400" dirty="0">
                <a:solidFill>
                  <a:schemeClr val="tx1"/>
                </a:solidFill>
                <a:latin typeface="Bahnschrift Light" panose="020B0502040204020203" pitchFamily="34" charset="0"/>
              </a:rPr>
              <a:t>So wie Tau und Regen zuerst fallen, um die Saat zum Keimen zu bringen und dann um die Ernte heranreifen zu lassen, so wird der Heilige Geist verliehen, um den </a:t>
            </a:r>
            <a:r>
              <a:rPr lang="de-DE" sz="1400" dirty="0" err="1">
                <a:solidFill>
                  <a:schemeClr val="tx1"/>
                </a:solidFill>
                <a:latin typeface="Bahnschrift Light" panose="020B0502040204020203" pitchFamily="34" charset="0"/>
              </a:rPr>
              <a:t>Prozeß</a:t>
            </a:r>
            <a:r>
              <a:rPr lang="de-DE" sz="1400" dirty="0">
                <a:solidFill>
                  <a:schemeClr val="tx1"/>
                </a:solidFill>
                <a:latin typeface="Bahnschrift Light" panose="020B0502040204020203" pitchFamily="34" charset="0"/>
              </a:rPr>
              <a:t> des geistlichen Wachstums von einem Stadium zum anderen voranzubringen. Das Reifen des Getreides symbolisiert die Vollendung des göttlichen Wirkens an den Menschen. Durch die Macht des Heiligen Geistes wird das Bild Gottes im Wesen des Menschen vollendet, bis wir völlig umgewandelt sind in das Bild Christi.</a:t>
            </a:r>
          </a:p>
          <a:p>
            <a:r>
              <a:rPr lang="de-DE" sz="1400" b="1" dirty="0">
                <a:solidFill>
                  <a:srgbClr val="0070C0"/>
                </a:solidFill>
                <a:highlight>
                  <a:srgbClr val="FFFF00"/>
                </a:highlight>
                <a:latin typeface="Bahnschrift Light" panose="020B0502040204020203" pitchFamily="34" charset="0"/>
              </a:rPr>
              <a:t>Der Spätregen, der das Reifen der Ernte herbeiführt, stellt die Gnade dar, durch welche die Gemeinde auf das Kommen Jesu vorbereitet wird. </a:t>
            </a:r>
            <a:r>
              <a:rPr lang="de-DE" sz="1400" dirty="0">
                <a:solidFill>
                  <a:schemeClr val="tx1"/>
                </a:solidFill>
                <a:latin typeface="Bahnschrift Light" panose="020B0502040204020203" pitchFamily="34" charset="0"/>
              </a:rPr>
              <a:t>Solange der Frühregen nicht gefallen ist, gibt es kein Leben. Wenn der Frühregen seine Wirkung verfehlt, kann der Spätregen keine Saat zum Reifen bringen. CKB 131.1 bis 131.3</a:t>
            </a:r>
            <a:endParaRPr lang="de-DE" sz="1400" dirty="0">
              <a:solidFill>
                <a:schemeClr val="tx1"/>
              </a:solidFill>
              <a:highlight>
                <a:srgbClr val="FFFF00"/>
              </a:highlight>
              <a:latin typeface="Bahnschrift Light" panose="020B0502040204020203" pitchFamily="34" charset="0"/>
            </a:endParaRPr>
          </a:p>
        </p:txBody>
      </p:sp>
    </p:spTree>
    <p:extLst>
      <p:ext uri="{BB962C8B-B14F-4D97-AF65-F5344CB8AC3E}">
        <p14:creationId xmlns:p14="http://schemas.microsoft.com/office/powerpoint/2010/main" val="285017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BBC344-9EA1-DFFD-643A-36230456C1A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A1EA854-ACA5-638D-CFED-B0693F9F35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D78829E5-ED88-DA71-CC2D-BD8B98A6F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F8FD31C9-4F02-9524-AC2A-003CC2CD6F44}"/>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0" name="Textfeld 9">
            <a:extLst>
              <a:ext uri="{FF2B5EF4-FFF2-40B4-BE49-F238E27FC236}">
                <a16:creationId xmlns:a16="http://schemas.microsoft.com/office/drawing/2014/main" id="{FBDB0CB6-A092-4C02-653F-6D357E9C6BFC}"/>
              </a:ext>
            </a:extLst>
          </p:cNvPr>
          <p:cNvSpPr txBox="1"/>
          <p:nvPr/>
        </p:nvSpPr>
        <p:spPr>
          <a:xfrm>
            <a:off x="223323" y="0"/>
            <a:ext cx="2999539"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Frühregen</a:t>
            </a:r>
          </a:p>
        </p:txBody>
      </p:sp>
      <p:sp>
        <p:nvSpPr>
          <p:cNvPr id="19" name="Textfeld 18">
            <a:extLst>
              <a:ext uri="{FF2B5EF4-FFF2-40B4-BE49-F238E27FC236}">
                <a16:creationId xmlns:a16="http://schemas.microsoft.com/office/drawing/2014/main" id="{7A371B5D-EF96-8066-851C-3119F5683D05}"/>
              </a:ext>
            </a:extLst>
          </p:cNvPr>
          <p:cNvSpPr txBox="1"/>
          <p:nvPr/>
        </p:nvSpPr>
        <p:spPr>
          <a:xfrm>
            <a:off x="7481373" y="5657671"/>
            <a:ext cx="2696572"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Spät</a:t>
            </a:r>
            <a:r>
              <a:rPr lang="de-DE" sz="7200" b="1" noProof="0" dirty="0">
                <a:ln w="19050">
                  <a:solidFill>
                    <a:schemeClr val="bg1"/>
                  </a:solidFill>
                </a:ln>
                <a:solidFill>
                  <a:srgbClr val="0070C0"/>
                </a:solidFill>
                <a:latin typeface="Bilbo Swash Caps" panose="02000000000000000000" pitchFamily="2" charset="0"/>
              </a:rPr>
              <a:t>regen</a:t>
            </a:r>
          </a:p>
        </p:txBody>
      </p:sp>
      <p:sp>
        <p:nvSpPr>
          <p:cNvPr id="20" name="Textfeld 19">
            <a:extLst>
              <a:ext uri="{FF2B5EF4-FFF2-40B4-BE49-F238E27FC236}">
                <a16:creationId xmlns:a16="http://schemas.microsoft.com/office/drawing/2014/main" id="{34E9A29B-BABF-9D5D-A04E-1554312E756E}"/>
              </a:ext>
            </a:extLst>
          </p:cNvPr>
          <p:cNvSpPr txBox="1"/>
          <p:nvPr/>
        </p:nvSpPr>
        <p:spPr>
          <a:xfrm>
            <a:off x="2518848"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21" name="Textfeld 20">
            <a:extLst>
              <a:ext uri="{FF2B5EF4-FFF2-40B4-BE49-F238E27FC236}">
                <a16:creationId xmlns:a16="http://schemas.microsoft.com/office/drawing/2014/main" id="{A57A7199-E056-B697-6E5A-C590A9FB8487}"/>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22" name="Rechteck: abgerundete Ecken 21">
            <a:extLst>
              <a:ext uri="{FF2B5EF4-FFF2-40B4-BE49-F238E27FC236}">
                <a16:creationId xmlns:a16="http://schemas.microsoft.com/office/drawing/2014/main" id="{3F5E50B3-27DE-D93E-0314-80C1258AD3C9}"/>
              </a:ext>
            </a:extLst>
          </p:cNvPr>
          <p:cNvSpPr/>
          <p:nvPr/>
        </p:nvSpPr>
        <p:spPr>
          <a:xfrm>
            <a:off x="339106" y="1362164"/>
            <a:ext cx="4359484" cy="5334000"/>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400" b="1" dirty="0">
                <a:solidFill>
                  <a:srgbClr val="0070C0"/>
                </a:solidFill>
                <a:latin typeface="Bahnschrift Light" panose="020B0502040204020203" pitchFamily="34" charset="0"/>
              </a:rPr>
              <a:t>Die Zusage des Spätregens</a:t>
            </a:r>
          </a:p>
          <a:p>
            <a:r>
              <a:rPr lang="de-DE" sz="1400" dirty="0">
                <a:solidFill>
                  <a:schemeClr val="tx1"/>
                </a:solidFill>
                <a:latin typeface="Bahnschrift Light" panose="020B0502040204020203" pitchFamily="34" charset="0"/>
              </a:rPr>
              <a:t>Die Ausgießung des Geistes in den Tagen der Apostel war der „Frühregen“, und das Ergebnis war großartig. </a:t>
            </a:r>
            <a:r>
              <a:rPr lang="de-DE" sz="1400" b="1" dirty="0">
                <a:solidFill>
                  <a:srgbClr val="0070C0"/>
                </a:solidFill>
                <a:latin typeface="Bahnschrift Light" panose="020B0502040204020203" pitchFamily="34" charset="0"/>
              </a:rPr>
              <a:t>Doch der Spätregen wird noch reichlicher kommen.</a:t>
            </a:r>
            <a:endParaRPr lang="de-DE" sz="1400" dirty="0">
              <a:solidFill>
                <a:schemeClr val="tx1"/>
              </a:solidFill>
              <a:latin typeface="Bahnschrift Light" panose="020B0502040204020203" pitchFamily="34" charset="0"/>
            </a:endParaRPr>
          </a:p>
          <a:p>
            <a:r>
              <a:rPr lang="de-DE" sz="1400" b="1" dirty="0">
                <a:solidFill>
                  <a:srgbClr val="0070C0"/>
                </a:solidFill>
                <a:highlight>
                  <a:srgbClr val="FFFF00"/>
                </a:highlight>
                <a:latin typeface="Bahnschrift Light" panose="020B0502040204020203" pitchFamily="34" charset="0"/>
              </a:rPr>
              <a:t>Für die Zeit kurz vor </a:t>
            </a:r>
            <a:r>
              <a:rPr lang="de-DE" sz="1400" b="1" dirty="0" err="1">
                <a:solidFill>
                  <a:srgbClr val="0070C0"/>
                </a:solidFill>
                <a:highlight>
                  <a:srgbClr val="FFFF00"/>
                </a:highlight>
                <a:latin typeface="Bahnschrift Light" panose="020B0502040204020203" pitchFamily="34" charset="0"/>
              </a:rPr>
              <a:t>Abschluß</a:t>
            </a:r>
            <a:r>
              <a:rPr lang="de-DE" sz="1400" b="1" dirty="0">
                <a:solidFill>
                  <a:srgbClr val="0070C0"/>
                </a:solidFill>
                <a:highlight>
                  <a:srgbClr val="FFFF00"/>
                </a:highlight>
                <a:latin typeface="Bahnschrift Light" panose="020B0502040204020203" pitchFamily="34" charset="0"/>
              </a:rPr>
              <a:t> der Ernte der Welt wird eine besondere Verleihung geistlicher Gnade verheißen, wodurch die Gemeinde auf das Kommen des Menschensohnes vorbereitet werden soll. Diese Ausgießung des Geistes wird mit dem Fallen des Spätregens verglichen.</a:t>
            </a:r>
            <a:endParaRPr lang="de-DE" sz="1400" dirty="0">
              <a:solidFill>
                <a:schemeClr val="tx1"/>
              </a:solidFill>
              <a:latin typeface="Bahnschrift Light" panose="020B0502040204020203" pitchFamily="34" charset="0"/>
            </a:endParaRPr>
          </a:p>
          <a:p>
            <a:r>
              <a:rPr lang="de-DE" sz="1400" dirty="0">
                <a:solidFill>
                  <a:schemeClr val="tx1"/>
                </a:solidFill>
                <a:latin typeface="Bahnschrift Light" panose="020B0502040204020203" pitchFamily="34" charset="0"/>
              </a:rPr>
              <a:t>Ehe Gott zum letzten Mal die Welt mit seinen Gerichten heimsucht, </a:t>
            </a:r>
            <a:r>
              <a:rPr lang="de-DE" sz="1400" b="1" dirty="0">
                <a:solidFill>
                  <a:srgbClr val="0070C0"/>
                </a:solidFill>
                <a:highlight>
                  <a:srgbClr val="FFFF00"/>
                </a:highlight>
                <a:latin typeface="Bahnschrift Light" panose="020B0502040204020203" pitchFamily="34" charset="0"/>
              </a:rPr>
              <a:t>wird er sein Volk zu der ursprünglichen Frömmigkeit erwecken, wie sie seit den Tagen der Apostel nicht gesehen wurde. Der Geist und die Kraft Gottes werden über seine Kinder ausgegossen werden.</a:t>
            </a:r>
            <a:r>
              <a:rPr lang="de-DE" sz="1400" dirty="0">
                <a:solidFill>
                  <a:schemeClr val="tx1"/>
                </a:solidFill>
                <a:latin typeface="Bahnschrift Light" panose="020B0502040204020203" pitchFamily="34" charset="0"/>
              </a:rPr>
              <a:t> </a:t>
            </a:r>
          </a:p>
          <a:p>
            <a:r>
              <a:rPr lang="de-DE" sz="1400" dirty="0">
                <a:solidFill>
                  <a:schemeClr val="tx1"/>
                </a:solidFill>
                <a:latin typeface="Bahnschrift Light" panose="020B0502040204020203" pitchFamily="34" charset="0"/>
              </a:rPr>
              <a:t>Diese Bewegung wird der des Pfingsttages ähnlich sein. Wie der „Frühregen“ in der Ausgießung des Heiligen Geistes am Anfang der Apostelzeit fiel, um das Aufgehen der kostbaren Saat zu bewirken, </a:t>
            </a:r>
            <a:r>
              <a:rPr lang="de-DE" sz="1400" b="1" dirty="0">
                <a:solidFill>
                  <a:srgbClr val="0070C0"/>
                </a:solidFill>
                <a:highlight>
                  <a:srgbClr val="FFFF00"/>
                </a:highlight>
                <a:latin typeface="Bahnschrift Light" panose="020B0502040204020203" pitchFamily="34" charset="0"/>
              </a:rPr>
              <a:t>so wird der „Spätregen“ am Ende der Tage ausgegossen werden, damit die Ernte reifen kann.</a:t>
            </a:r>
            <a:r>
              <a:rPr lang="de-DE" sz="1400" dirty="0">
                <a:solidFill>
                  <a:schemeClr val="tx1"/>
                </a:solidFill>
                <a:latin typeface="Bahnschrift Light" panose="020B0502040204020203" pitchFamily="34" charset="0"/>
              </a:rPr>
              <a:t> CKB 132.7 bis 133.3</a:t>
            </a:r>
            <a:endParaRPr lang="de-DE" sz="1400" dirty="0">
              <a:solidFill>
                <a:schemeClr val="tx1"/>
              </a:solidFill>
              <a:highlight>
                <a:srgbClr val="FFFF00"/>
              </a:highlight>
              <a:latin typeface="Bahnschrift Light" panose="020B0502040204020203" pitchFamily="34" charset="0"/>
            </a:endParaRPr>
          </a:p>
        </p:txBody>
      </p:sp>
    </p:spTree>
    <p:extLst>
      <p:ext uri="{BB962C8B-B14F-4D97-AF65-F5344CB8AC3E}">
        <p14:creationId xmlns:p14="http://schemas.microsoft.com/office/powerpoint/2010/main" val="282917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D32E-C2FB-12F1-3798-2A6570A96AC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545B421-34A8-BBFB-2996-023F67C7337A}"/>
              </a:ext>
            </a:extLst>
          </p:cNvPr>
          <p:cNvPicPr>
            <a:picLocks noChangeAspect="1"/>
          </p:cNvPicPr>
          <p:nvPr/>
        </p:nvPicPr>
        <p:blipFill>
          <a:blip r:embed="rId3"/>
          <a:stretch>
            <a:fillRect/>
          </a:stretch>
        </p:blipFill>
        <p:spPr>
          <a:xfrm>
            <a:off x="9946236" y="1733080"/>
            <a:ext cx="1969008" cy="2461260"/>
          </a:xfrm>
          <a:prstGeom prst="rect">
            <a:avLst/>
          </a:prstGeom>
        </p:spPr>
      </p:pic>
      <p:pic>
        <p:nvPicPr>
          <p:cNvPr id="6" name="Grafik 5">
            <a:extLst>
              <a:ext uri="{FF2B5EF4-FFF2-40B4-BE49-F238E27FC236}">
                <a16:creationId xmlns:a16="http://schemas.microsoft.com/office/drawing/2014/main" id="{CDB42221-E8D1-2792-B986-CCD9B32386B4}"/>
              </a:ext>
            </a:extLst>
          </p:cNvPr>
          <p:cNvPicPr>
            <a:picLocks noChangeAspect="1"/>
          </p:cNvPicPr>
          <p:nvPr/>
        </p:nvPicPr>
        <p:blipFill>
          <a:blip r:embed="rId4"/>
          <a:stretch>
            <a:fillRect/>
          </a:stretch>
        </p:blipFill>
        <p:spPr>
          <a:xfrm rot="338556">
            <a:off x="9353122" y="152840"/>
            <a:ext cx="2896155" cy="1625107"/>
          </a:xfrm>
          <a:prstGeom prst="rect">
            <a:avLst/>
          </a:prstGeom>
        </p:spPr>
      </p:pic>
      <p:sp>
        <p:nvSpPr>
          <p:cNvPr id="14" name="Textfeld 13">
            <a:extLst>
              <a:ext uri="{FF2B5EF4-FFF2-40B4-BE49-F238E27FC236}">
                <a16:creationId xmlns:a16="http://schemas.microsoft.com/office/drawing/2014/main" id="{34054786-F900-041E-949D-DD808FB4DD16}"/>
              </a:ext>
            </a:extLst>
          </p:cNvPr>
          <p:cNvSpPr txBox="1"/>
          <p:nvPr/>
        </p:nvSpPr>
        <p:spPr>
          <a:xfrm>
            <a:off x="12192000" y="5971126"/>
            <a:ext cx="6097112" cy="369332"/>
          </a:xfrm>
          <a:prstGeom prst="rect">
            <a:avLst/>
          </a:prstGeom>
          <a:noFill/>
        </p:spPr>
        <p:txBody>
          <a:bodyPr wrap="square">
            <a:spAutoFit/>
          </a:bodyPr>
          <a:lstStyle/>
          <a:p>
            <a:r>
              <a:rPr lang="en-US" dirty="0"/>
              <a:t>https://www.youtube.com/live/h9lYVcVmABg</a:t>
            </a:r>
          </a:p>
        </p:txBody>
      </p:sp>
      <p:sp>
        <p:nvSpPr>
          <p:cNvPr id="2" name="Rechteck: abgerundete Ecken 1">
            <a:extLst>
              <a:ext uri="{FF2B5EF4-FFF2-40B4-BE49-F238E27FC236}">
                <a16:creationId xmlns:a16="http://schemas.microsoft.com/office/drawing/2014/main" id="{E9D79DD2-9665-B264-B309-DA6B447EEA1D}"/>
              </a:ext>
            </a:extLst>
          </p:cNvPr>
          <p:cNvSpPr/>
          <p:nvPr/>
        </p:nvSpPr>
        <p:spPr>
          <a:xfrm>
            <a:off x="95400" y="169350"/>
            <a:ext cx="9315000" cy="6302941"/>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Die Verhandlungen mit der Islamischen Republik Iran verlaufen sehr gut! </a:t>
            </a:r>
            <a:r>
              <a:rPr lang="de-DE" sz="1100" b="1"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Entweder wird es ein großartiger Deal für alle oder überhaupt kein Deal – zurück an die Front und zum Schießen, aber größer und stärker als jemals zuvor – und das will niemand!</a:t>
            </a:r>
          </a:p>
          <a:p>
            <a:pPr algn="just">
              <a:spcAft>
                <a:spcPts val="800"/>
              </a:spcAft>
              <a:buNone/>
            </a:pPr>
            <a:r>
              <a:rPr lang="de-DE"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Während meiner Gespräche am Samstag </a:t>
            </a: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mit Präsident Mohammed bin Salman Al Saud aus Saudi-Arabien, Mohammed bin Zayed Al Nahyan aus den Vereinigten Arabischen Emiraten, Emir Tamim bin Hamad bin Khalifa Al Thani, Premierminister Mohammed bin Abdulrahman bin Jassim bin Jaber Al Thani und Minister Ali al-</a:t>
            </a:r>
            <a:r>
              <a:rPr lang="de-DE"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Thawadi</a:t>
            </a: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aus Katar, Feldmarschall Syed Asim Munir Ahmed Shah aus Pakistan, Präsident Recep Tayyip Erdoğan aus der Türkei, Präsident Abdel Fattah al-Sisi aus Ägypten, König Abdullah II. aus Jordanien und König Hamad bin Isa Al Khalifa aus Bahrain </a:t>
            </a:r>
            <a:r>
              <a:rPr lang="de-DE"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erklärte ich, dass es nach all der Arbeit, die die Vereinigten Staaten geleistet haben, um dieses sehr komplexe Puzzle zusammenzufügen, verpflichtend sein sollte, dass all diese Länder zumindest gleichzeitig den Abraham-Abkommen beitreten.</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Die besprochenen Länder sind </a:t>
            </a:r>
            <a:r>
              <a:rPr lang="de-DE"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Saudi-Arabien, die Vereinigten Arabischen Emirate (bereits Mitglied!), Katar, Pakistan, Türkei, Ägypten, Jordanien und Bahrain (bereits Mitglied!)</a:t>
            </a: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Es ist möglich, dass ein oder zwei einen Grund haben, dies nicht zu tun, und das wird akzeptiert werden, aber die meisten sollten bereit, willens und fähig sein, diese Vereinbarung mit </a:t>
            </a:r>
            <a:r>
              <a:rPr lang="de-DE" sz="1100" dirty="0">
                <a:solidFill>
                  <a:schemeClr val="tx1"/>
                </a:solidFill>
                <a:latin typeface="Bahnschrift Light Condensed" panose="020B0502040204020203" pitchFamily="34" charset="0"/>
                <a:ea typeface="Calibri" panose="020F0502020204030204" pitchFamily="34" charset="0"/>
                <a:cs typeface="Arial" panose="020B0604020202020204" pitchFamily="34" charset="0"/>
              </a:rPr>
              <a:t>dem </a:t>
            </a: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Iran zu einem weitaus historischeren Ereignis zu machen, als sie es sonst wäre.</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Die Abraham-Abkommen haben sich für die beteiligten Länder (die Vereinigten Arabischen Emirate, Bahrain, Marokko, Sudan und Kasachstan) als ein finanzieller, wirtschaftlicher und gesellschaftlicher BOOM erwiesen, sogar in dieser Zeit von Konflikt und Krieg, wobei die gegenwärtigen Mitglieder niemals auch nur angedeutet haben auszutreten oder auch nur eine Pause einzulegen.</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Der Grund dafür ist, dass die Abraham-Abkommen großartig für sie gewesen sind und für alle noch besser sein werden und dem Nahen Osten zum ersten Mal seit 5.000 Jahren wahre Macht, Stärke und Frieden bringen werden. Es wird ein Dokument sein, das respektiert wird wie kein anderes, das jemals irgendwo auf der Welt unterzeichnet wurde. Sein Maß an Bedeutung und Prestige wird beispiellos sein!</a:t>
            </a:r>
          </a:p>
          <a:p>
            <a:pPr algn="just">
              <a:spcAft>
                <a:spcPts val="800"/>
              </a:spcAft>
              <a:buNone/>
            </a:pPr>
            <a:r>
              <a:rPr lang="de-DE"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Es sollte mit der sofortigen Unterzeichnung durch Saudi-Arabien und Katar beginnen, und alle anderen sollten diesem Beispiel folgen. Wenn sie es nicht tun, sollten sie kein Teil dieses Deals sein, denn das zeigt schlechte Absichten.</a:t>
            </a:r>
          </a:p>
          <a:p>
            <a:pPr algn="just">
              <a:spcAft>
                <a:spcPts val="800"/>
              </a:spcAft>
              <a:buNone/>
            </a:pPr>
            <a:r>
              <a:rPr lang="de-DE"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Im Gespräch mit zahlreichen der oben erwähnten großen Führer erklärten sie, dass sie geehrt wären, sobald unser Dokument unterzeichnet ist, die Islamische Republik Iran als Teil der Abraham-Abkommen aufzunehmen. Wow, das wäre wirklich nun etwas Besonderes!</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Dies wird der wichtigste Deal sein, den irgendeines dieser großen, aber ständig im Konflikt stehenden Länder jemals unterzeichnen wird. Nichts in der Vergangenheit oder Zukunft wird ihn übertreffen.</a:t>
            </a:r>
          </a:p>
          <a:p>
            <a:pPr algn="just">
              <a:spcAft>
                <a:spcPts val="800"/>
              </a:spcAft>
              <a:buNone/>
            </a:pPr>
            <a:r>
              <a:rPr lang="de-DE"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Deshalb fordere ich verpflichtend, dass alle Länder unverzüglich die Abraham-Abkommen unterzeichnen</a:t>
            </a: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und dass es, falls der Iran seine Vereinbarung mit mir als Präsident der Vereinigten Staaten von Amerika unterzeichnet, eine Ehre wäre, auch sie Teil dieser beispiellosen Weltkoalition werden zu lassen.</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Der Nahe Osten würde vereint, mächtig und wirtschaftlich stark sein wie vielleicht keine andere Region irgendwo auf der Welt!</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Mit Abschrift dieser WAHRHEIT bitte ich meine Vertreter, den Prozess zu beginnen und erfolgreich abzuschließen, diese Länder in die bereits historischen Abraham-Abkommen aufzunehmen.</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Danke für Ihre Aufmerksamkeit in dieser Angelegenheit!</a:t>
            </a:r>
          </a:p>
          <a:p>
            <a:pPr algn="just">
              <a:spcAft>
                <a:spcPts val="800"/>
              </a:spcAft>
              <a:buNone/>
            </a:pPr>
            <a:r>
              <a:rPr lang="de-DE"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DONALD J. TRUMP, PRÄSIDENT DER VEREINIGTEN STAATEN VON AMERIKA</a:t>
            </a:r>
          </a:p>
        </p:txBody>
      </p:sp>
      <p:sp>
        <p:nvSpPr>
          <p:cNvPr id="3" name="Textfeld 2">
            <a:extLst>
              <a:ext uri="{FF2B5EF4-FFF2-40B4-BE49-F238E27FC236}">
                <a16:creationId xmlns:a16="http://schemas.microsoft.com/office/drawing/2014/main" id="{3EB88DAC-5004-5ED7-B363-AB5562198030}"/>
              </a:ext>
            </a:extLst>
          </p:cNvPr>
          <p:cNvSpPr txBox="1"/>
          <p:nvPr/>
        </p:nvSpPr>
        <p:spPr>
          <a:xfrm>
            <a:off x="4497583" y="6032681"/>
            <a:ext cx="4105397" cy="246221"/>
          </a:xfrm>
          <a:prstGeom prst="rect">
            <a:avLst/>
          </a:prstGeom>
          <a:noFill/>
          <a:ln w="38100">
            <a:solidFill>
              <a:srgbClr val="0070C0"/>
            </a:solidFill>
          </a:ln>
        </p:spPr>
        <p:txBody>
          <a:bodyPr wrap="square">
            <a:spAutoFit/>
          </a:bodyPr>
          <a:lstStyle/>
          <a:p>
            <a:r>
              <a:rPr lang="en-US" sz="1000" dirty="0"/>
              <a:t>https://truthsocial.com/@realDonaldTrump/116635193825443617</a:t>
            </a:r>
          </a:p>
        </p:txBody>
      </p:sp>
    </p:spTree>
    <p:extLst>
      <p:ext uri="{BB962C8B-B14F-4D97-AF65-F5344CB8AC3E}">
        <p14:creationId xmlns:p14="http://schemas.microsoft.com/office/powerpoint/2010/main" val="487835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660991-A832-193C-F876-A77CD0406410}"/>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10179C2-7569-3186-4A85-B4913ACCA1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C5C7AB1A-43F6-E1AF-4386-A0D80CB04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695A6703-49C1-467D-78E9-19DB389B66D5}"/>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20E86EB3-8D57-634F-E023-C9AB7700FA4B}"/>
              </a:ext>
            </a:extLst>
          </p:cNvPr>
          <p:cNvSpPr/>
          <p:nvPr/>
        </p:nvSpPr>
        <p:spPr>
          <a:xfrm>
            <a:off x="215637" y="169748"/>
            <a:ext cx="7383839" cy="6513961"/>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400" b="1" dirty="0">
                <a:solidFill>
                  <a:srgbClr val="0070C0"/>
                </a:solidFill>
                <a:highlight>
                  <a:srgbClr val="00FFFF"/>
                </a:highlight>
                <a:latin typeface="Bahnschrift Light" panose="020B0502040204020203" pitchFamily="34" charset="0"/>
              </a:rPr>
              <a:t>Der laute Ruf</a:t>
            </a:r>
          </a:p>
          <a:p>
            <a:endParaRPr lang="de-DE" sz="1400" dirty="0">
              <a:solidFill>
                <a:schemeClr val="tx1"/>
              </a:solidFill>
              <a:latin typeface="Bahnschrift Light" panose="020B0502040204020203" pitchFamily="34" charset="0"/>
            </a:endParaRPr>
          </a:p>
          <a:p>
            <a:r>
              <a:rPr lang="de-DE" sz="1400" dirty="0">
                <a:solidFill>
                  <a:schemeClr val="tx1"/>
                </a:solidFill>
                <a:latin typeface="Bahnschrift Light" panose="020B0502040204020203" pitchFamily="34" charset="0"/>
              </a:rPr>
              <a:t>Ich sah Engel eifrig im Himmel hin und her eilen, auf die Erde hinab und wieder zum Himmel aufsteigen; sie bereiteten sich auf die Erfüllung eines besonderen Ereignisses vor. </a:t>
            </a:r>
            <a:r>
              <a:rPr lang="de-DE" sz="1400" b="1" dirty="0">
                <a:solidFill>
                  <a:srgbClr val="0070C0"/>
                </a:solidFill>
                <a:latin typeface="Bahnschrift Light" panose="020B0502040204020203" pitchFamily="34" charset="0"/>
              </a:rPr>
              <a:t>Dann sah ich einen </a:t>
            </a:r>
            <a:r>
              <a:rPr lang="de-DE" sz="1400" b="1" dirty="0">
                <a:solidFill>
                  <a:srgbClr val="0070C0"/>
                </a:solidFill>
                <a:highlight>
                  <a:srgbClr val="FFFF00"/>
                </a:highlight>
                <a:latin typeface="Bahnschrift Light" panose="020B0502040204020203" pitchFamily="34" charset="0"/>
              </a:rPr>
              <a:t>andern mächtigen Engel</a:t>
            </a:r>
            <a:r>
              <a:rPr lang="de-DE" sz="1400" b="1" dirty="0">
                <a:solidFill>
                  <a:srgbClr val="0070C0"/>
                </a:solidFill>
                <a:latin typeface="Bahnschrift Light" panose="020B0502040204020203" pitchFamily="34" charset="0"/>
              </a:rPr>
              <a:t>, der beauftragt worden war, auf die Erde hinabzusteigen, um seine Stimme mit derjenigen des dritten Engels zu vereinigen und seiner Botschaft mehr Kraft und Nachdruck zu verleihen. Dem Engel wurde große Kraft und Herrlichkeit verliehen, und als er hinabstieg, wurde die Erde von seiner Klarheit erleuchtet. Das Licht, welches diesen Engel umgab, drang überall hin, und er rief mit lauter Stimme: „Sie ist gefallen, sie ist gefallen, Babylon, die große, und eine Behausung der Teufel geworden und ein Behältnis aller unreinen Geister und ein Behältnis aller unreinen und </a:t>
            </a:r>
            <a:r>
              <a:rPr lang="de-DE" sz="1400" b="1" dirty="0" err="1">
                <a:solidFill>
                  <a:srgbClr val="0070C0"/>
                </a:solidFill>
                <a:latin typeface="Bahnschrift Light" panose="020B0502040204020203" pitchFamily="34" charset="0"/>
              </a:rPr>
              <a:t>verhaßten</a:t>
            </a:r>
            <a:r>
              <a:rPr lang="de-DE" sz="1400" b="1" dirty="0">
                <a:solidFill>
                  <a:srgbClr val="0070C0"/>
                </a:solidFill>
                <a:latin typeface="Bahnschrift Light" panose="020B0502040204020203" pitchFamily="34" charset="0"/>
              </a:rPr>
              <a:t> Vögel.“ Die Botschaft von dem Falle Babylons, wie sie der zweite Engel verkündigte, </a:t>
            </a:r>
            <a:r>
              <a:rPr lang="de-DE" sz="1400" b="1" dirty="0">
                <a:solidFill>
                  <a:srgbClr val="0070C0"/>
                </a:solidFill>
                <a:highlight>
                  <a:srgbClr val="FFFF00"/>
                </a:highlight>
                <a:latin typeface="Bahnschrift Light" panose="020B0502040204020203" pitchFamily="34" charset="0"/>
              </a:rPr>
              <a:t>wird wiederholt mit der Hinzufügung aller </a:t>
            </a:r>
            <a:r>
              <a:rPr lang="de-DE" sz="1400" b="1" dirty="0" err="1">
                <a:solidFill>
                  <a:srgbClr val="0070C0"/>
                </a:solidFill>
                <a:highlight>
                  <a:srgbClr val="FFFF00"/>
                </a:highlight>
                <a:latin typeface="Bahnschrift Light" panose="020B0502040204020203" pitchFamily="34" charset="0"/>
              </a:rPr>
              <a:t>Verderbtheiten</a:t>
            </a:r>
            <a:r>
              <a:rPr lang="de-DE" sz="1400" b="1" dirty="0">
                <a:solidFill>
                  <a:srgbClr val="0070C0"/>
                </a:solidFill>
                <a:highlight>
                  <a:srgbClr val="FFFF00"/>
                </a:highlight>
                <a:latin typeface="Bahnschrift Light" panose="020B0502040204020203" pitchFamily="34" charset="0"/>
              </a:rPr>
              <a:t>, die sich seit 1844 in die Kirchen eingeschlichen haben</a:t>
            </a:r>
            <a:r>
              <a:rPr lang="de-DE" sz="1400" b="1" dirty="0">
                <a:solidFill>
                  <a:srgbClr val="0070C0"/>
                </a:solidFill>
                <a:latin typeface="Bahnschrift Light" panose="020B0502040204020203" pitchFamily="34" charset="0"/>
              </a:rPr>
              <a:t>. Das Werk dieses Engels kommt gerade zur rechten Zeit, </a:t>
            </a:r>
            <a:r>
              <a:rPr lang="de-DE" sz="1400" b="1" dirty="0">
                <a:solidFill>
                  <a:srgbClr val="0070C0"/>
                </a:solidFill>
                <a:highlight>
                  <a:srgbClr val="FFFF00"/>
                </a:highlight>
                <a:latin typeface="Bahnschrift Light" panose="020B0502040204020203" pitchFamily="34" charset="0"/>
              </a:rPr>
              <a:t>um sich dem letzten großen Werke der dritten Engelsbotschaft anzuschließen, indem sie zu einem </a:t>
            </a:r>
            <a:r>
              <a:rPr lang="de-DE" sz="1400" b="1" dirty="0">
                <a:solidFill>
                  <a:srgbClr val="0070C0"/>
                </a:solidFill>
                <a:highlight>
                  <a:srgbClr val="00FFFF"/>
                </a:highlight>
                <a:latin typeface="Bahnschrift Light" panose="020B0502040204020203" pitchFamily="34" charset="0"/>
              </a:rPr>
              <a:t>lauten Rufe </a:t>
            </a:r>
            <a:r>
              <a:rPr lang="de-DE" sz="1400" b="1" dirty="0">
                <a:solidFill>
                  <a:srgbClr val="0070C0"/>
                </a:solidFill>
                <a:highlight>
                  <a:srgbClr val="FFFF00"/>
                </a:highlight>
                <a:latin typeface="Bahnschrift Light" panose="020B0502040204020203" pitchFamily="34" charset="0"/>
              </a:rPr>
              <a:t>wächst</a:t>
            </a:r>
            <a:r>
              <a:rPr lang="de-DE" sz="1400" dirty="0">
                <a:solidFill>
                  <a:schemeClr val="tx1"/>
                </a:solidFill>
                <a:latin typeface="Bahnschrift Light" panose="020B0502040204020203" pitchFamily="34" charset="0"/>
              </a:rPr>
              <a:t>. Das Volk Gottes wird dadurch vorbereitet, in der Stunde der Versuchung, die bald über dasselbe kommen soll, zu bestehen. Ich sah ein großes Licht auf ihnen ruhen und sie vereinigten sich, die dritte Engelsbotschaft furchtlos zu verkündigen. EG 270.1 </a:t>
            </a:r>
          </a:p>
          <a:p>
            <a:r>
              <a:rPr lang="de-DE" sz="1400" b="1" dirty="0">
                <a:solidFill>
                  <a:srgbClr val="0070C0"/>
                </a:solidFill>
                <a:latin typeface="Bahnschrift Light" panose="020B0502040204020203" pitchFamily="34" charset="0"/>
              </a:rPr>
              <a:t>Engel wurden gesandt, den mächtigen Engel vom Himmel in seinem Werke zu unterstützen, und ich vernahm Stimmen, die überall hinzu dringen schienen: „Gehet aus von ihr, mein Volk, </a:t>
            </a:r>
            <a:r>
              <a:rPr lang="de-DE" sz="1400" b="1" dirty="0" err="1">
                <a:solidFill>
                  <a:srgbClr val="0070C0"/>
                </a:solidFill>
                <a:latin typeface="Bahnschrift Light" panose="020B0502040204020203" pitchFamily="34" charset="0"/>
              </a:rPr>
              <a:t>daß</a:t>
            </a:r>
            <a:r>
              <a:rPr lang="de-DE" sz="1400" b="1" dirty="0">
                <a:solidFill>
                  <a:srgbClr val="0070C0"/>
                </a:solidFill>
                <a:latin typeface="Bahnschrift Light" panose="020B0502040204020203" pitchFamily="34" charset="0"/>
              </a:rPr>
              <a:t> ihr nicht teilhaftig werdet ihrer Sünden, auf </a:t>
            </a:r>
            <a:r>
              <a:rPr lang="de-DE" sz="1400" b="1" dirty="0" err="1">
                <a:solidFill>
                  <a:srgbClr val="0070C0"/>
                </a:solidFill>
                <a:latin typeface="Bahnschrift Light" panose="020B0502040204020203" pitchFamily="34" charset="0"/>
              </a:rPr>
              <a:t>daß</a:t>
            </a:r>
            <a:r>
              <a:rPr lang="de-DE" sz="1400" b="1" dirty="0">
                <a:solidFill>
                  <a:srgbClr val="0070C0"/>
                </a:solidFill>
                <a:latin typeface="Bahnschrift Light" panose="020B0502040204020203" pitchFamily="34" charset="0"/>
              </a:rPr>
              <a:t> ihr nicht empfanget etwas von ihren Plagen. Denn ihre Sünden reichen bis in den Himmel, und Gott denkt an ihren Frevel.“ Diese Botschaft schien ein Zusatz zur dritten Botschaft zu sein, indem sie sich  dieser </a:t>
            </a:r>
            <a:r>
              <a:rPr lang="de-DE" sz="1400" b="1" dirty="0" err="1">
                <a:solidFill>
                  <a:srgbClr val="0070C0"/>
                </a:solidFill>
                <a:latin typeface="Bahnschrift Light" panose="020B0502040204020203" pitchFamily="34" charset="0"/>
              </a:rPr>
              <a:t>anschloß</a:t>
            </a:r>
            <a:r>
              <a:rPr lang="de-DE" sz="1400" b="1" dirty="0">
                <a:solidFill>
                  <a:srgbClr val="0070C0"/>
                </a:solidFill>
                <a:latin typeface="Bahnschrift Light" panose="020B0502040204020203" pitchFamily="34" charset="0"/>
              </a:rPr>
              <a:t>, gleichwie der Mitternachtsruf sich der zweiten Engelsbotschaft im Jahre 1844 </a:t>
            </a:r>
            <a:r>
              <a:rPr lang="de-DE" sz="1400" b="1" dirty="0" err="1">
                <a:solidFill>
                  <a:srgbClr val="0070C0"/>
                </a:solidFill>
                <a:latin typeface="Bahnschrift Light" panose="020B0502040204020203" pitchFamily="34" charset="0"/>
              </a:rPr>
              <a:t>anschloß</a:t>
            </a:r>
            <a:r>
              <a:rPr lang="de-DE" sz="1400" b="1" dirty="0">
                <a:solidFill>
                  <a:srgbClr val="0070C0"/>
                </a:solidFill>
                <a:latin typeface="Bahnschrift Light" panose="020B0502040204020203" pitchFamily="34" charset="0"/>
              </a:rPr>
              <a:t>. Die Herrlichkeit Gottes ruhte auf den geduldig wartenden Heiligen, und sie verkündigten ohne Furcht die letzte feierliche Warnung und den Fall Babylons. Sie forderten das Volk Gottes auf, aus Babylon auszugehen, damit es dem schrecklichen Schicksal derselben entgehe. </a:t>
            </a:r>
            <a:r>
              <a:rPr lang="de-DE" sz="1400" dirty="0">
                <a:solidFill>
                  <a:schemeClr val="tx1"/>
                </a:solidFill>
                <a:latin typeface="Bahnschrift Light" panose="020B0502040204020203" pitchFamily="34" charset="0"/>
              </a:rPr>
              <a:t>EG 270.2 </a:t>
            </a:r>
          </a:p>
        </p:txBody>
      </p:sp>
      <p:sp>
        <p:nvSpPr>
          <p:cNvPr id="2" name="Textfeld 1">
            <a:extLst>
              <a:ext uri="{FF2B5EF4-FFF2-40B4-BE49-F238E27FC236}">
                <a16:creationId xmlns:a16="http://schemas.microsoft.com/office/drawing/2014/main" id="{75453A51-BE68-0070-A50E-7473BCB2A85F}"/>
              </a:ext>
            </a:extLst>
          </p:cNvPr>
          <p:cNvSpPr txBox="1"/>
          <p:nvPr/>
        </p:nvSpPr>
        <p:spPr>
          <a:xfrm>
            <a:off x="8175447" y="5657671"/>
            <a:ext cx="2696572"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Spät</a:t>
            </a:r>
            <a:r>
              <a:rPr lang="de-DE" sz="7200" b="1" noProof="0" dirty="0">
                <a:ln w="19050">
                  <a:solidFill>
                    <a:schemeClr val="bg1"/>
                  </a:solidFill>
                </a:ln>
                <a:solidFill>
                  <a:srgbClr val="0070C0"/>
                </a:solidFill>
                <a:latin typeface="Bilbo Swash Caps" panose="02000000000000000000" pitchFamily="2" charset="0"/>
              </a:rPr>
              <a:t>regen</a:t>
            </a:r>
          </a:p>
        </p:txBody>
      </p:sp>
      <p:sp>
        <p:nvSpPr>
          <p:cNvPr id="3" name="Textfeld 2">
            <a:extLst>
              <a:ext uri="{FF2B5EF4-FFF2-40B4-BE49-F238E27FC236}">
                <a16:creationId xmlns:a16="http://schemas.microsoft.com/office/drawing/2014/main" id="{57163C53-8DB3-F589-72E2-A308AD057349}"/>
              </a:ext>
            </a:extLst>
          </p:cNvPr>
          <p:cNvSpPr txBox="1"/>
          <p:nvPr/>
        </p:nvSpPr>
        <p:spPr>
          <a:xfrm>
            <a:off x="9794697"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Tree>
    <p:extLst>
      <p:ext uri="{BB962C8B-B14F-4D97-AF65-F5344CB8AC3E}">
        <p14:creationId xmlns:p14="http://schemas.microsoft.com/office/powerpoint/2010/main" val="134867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6E2EB5-D3F5-9459-2EC4-AF68D0B0CB9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7BC1993C-23A3-54C1-40F1-641DAF855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67AE4DB8-823E-F087-6535-9EBE424F3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F8DC0BAD-EC00-F502-F362-51572482FA4F}"/>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A4DDC91B-AAE3-EC4A-7F7A-CF67FB7876F6}"/>
              </a:ext>
            </a:extLst>
          </p:cNvPr>
          <p:cNvSpPr/>
          <p:nvPr/>
        </p:nvSpPr>
        <p:spPr>
          <a:xfrm>
            <a:off x="223521" y="182880"/>
            <a:ext cx="7816894" cy="6441440"/>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400" b="1" dirty="0">
                <a:solidFill>
                  <a:srgbClr val="FF0000"/>
                </a:solidFill>
                <a:latin typeface="Bahnschrift Light" panose="020B0502040204020203" pitchFamily="34" charset="0"/>
              </a:rPr>
              <a:t>Das Licht, welches die wartenden Seelen umgab, drang überall hin und diejenigen in den Kirchen, die etwas Licht hatten und noch nicht die drei Botschaften gehört oder verworfen hatten, gehorchten dem Rufe und verließen die gefallenen Kirchen. </a:t>
            </a:r>
            <a:r>
              <a:rPr lang="de-DE" sz="1400" dirty="0">
                <a:solidFill>
                  <a:schemeClr val="tx1"/>
                </a:solidFill>
                <a:latin typeface="Bahnschrift Light" panose="020B0502040204020203" pitchFamily="34" charset="0"/>
              </a:rPr>
              <a:t>Viele waren während der Verkündigung dieser Botschaften in die Jahre gekommen, wo sie selbst Rechenschaft ablegen </a:t>
            </a:r>
            <a:r>
              <a:rPr lang="de-DE" sz="1400" dirty="0" err="1">
                <a:solidFill>
                  <a:schemeClr val="tx1"/>
                </a:solidFill>
                <a:latin typeface="Bahnschrift Light" panose="020B0502040204020203" pitchFamily="34" charset="0"/>
              </a:rPr>
              <a:t>mußten</a:t>
            </a:r>
            <a:r>
              <a:rPr lang="de-DE" sz="1400" dirty="0">
                <a:solidFill>
                  <a:schemeClr val="tx1"/>
                </a:solidFill>
                <a:latin typeface="Bahnschrift Light" panose="020B0502040204020203" pitchFamily="34" charset="0"/>
              </a:rPr>
              <a:t>; das Licht umgab sie, und sie hatten das Vorrecht, Leben oder Tod zu wählen. Einige zogen das Leben vor und traten in die Reihen derer, die auf den Herrn warteten </a:t>
            </a:r>
            <a:r>
              <a:rPr lang="de-DE" sz="1400" b="1" dirty="0">
                <a:solidFill>
                  <a:srgbClr val="FF0000"/>
                </a:solidFill>
                <a:latin typeface="Bahnschrift Light" panose="020B0502040204020203" pitchFamily="34" charset="0"/>
              </a:rPr>
              <a:t>und alle seine Gebote hielten</a:t>
            </a:r>
            <a:r>
              <a:rPr lang="de-DE" sz="1400" dirty="0">
                <a:solidFill>
                  <a:schemeClr val="tx1"/>
                </a:solidFill>
                <a:latin typeface="Bahnschrift Light" panose="020B0502040204020203" pitchFamily="34" charset="0"/>
              </a:rPr>
              <a:t>. Die dritte Botschaft sollte ihr Werk ausführen; alle sollten durch dieselbe geprüft werden, und die teuren Seele sollten aufgefordert werden, aus den religiösen Gemeinschaften auszutreten. Eine unwiderstehliche Macht bewegte die Heiligen, während die Offenbarung der Kraft Gottes ihre ungläubigen Verwandten und Freunde mit Furcht und Zurückhaltung erfüllte, so </a:t>
            </a:r>
            <a:r>
              <a:rPr lang="de-DE" sz="1400" dirty="0" err="1">
                <a:solidFill>
                  <a:schemeClr val="tx1"/>
                </a:solidFill>
                <a:latin typeface="Bahnschrift Light" panose="020B0502040204020203" pitchFamily="34" charset="0"/>
              </a:rPr>
              <a:t>daß</a:t>
            </a:r>
            <a:r>
              <a:rPr lang="de-DE" sz="1400" dirty="0">
                <a:solidFill>
                  <a:schemeClr val="tx1"/>
                </a:solidFill>
                <a:latin typeface="Bahnschrift Light" panose="020B0502040204020203" pitchFamily="34" charset="0"/>
              </a:rPr>
              <a:t> sie es nicht wagten noch die Kraft dazu hatten, diejenigen zurückzuhalten, die das Wirken des Geistes an sich selbst wahrnahmen. Der letzte Ruf erging sogar an die armen Sklaven und die Aufrichtigen unter ihnen sangen in der Aussicht ihrer glücklichen Befreiung voller Begeisterung Freudenlieder. Ihre Herren konnten sie nicht zurückhalten, Furcht und Erstaunen brachten sie zum Schweigen. Große Wunder wurden gewirkt; Kranke wurden geheilt und Zeichen und Wunder folgten den Gläubigen. Gott war in dem Werke, und jeder Heilige folgte der Überzeugung seines Gewissens ohne Furcht vor den Folgen und vereinigte sich mit denjenigen, die die Gebote Gottes hielten. Mit Macht verkündigten  sie die dritte Engelsbotschaft. </a:t>
            </a:r>
            <a:r>
              <a:rPr lang="de-DE" sz="1400" b="1" dirty="0">
                <a:solidFill>
                  <a:srgbClr val="FF0000"/>
                </a:solidFill>
                <a:latin typeface="Bahnschrift Light" panose="020B0502040204020203" pitchFamily="34" charset="0"/>
              </a:rPr>
              <a:t>Ich sah, </a:t>
            </a:r>
            <a:r>
              <a:rPr lang="de-DE" sz="1400" b="1" dirty="0" err="1">
                <a:solidFill>
                  <a:srgbClr val="FF0000"/>
                </a:solidFill>
                <a:latin typeface="Bahnschrift Light" panose="020B0502040204020203" pitchFamily="34" charset="0"/>
              </a:rPr>
              <a:t>daß</a:t>
            </a:r>
            <a:r>
              <a:rPr lang="de-DE" sz="1400" b="1" dirty="0">
                <a:solidFill>
                  <a:srgbClr val="FF0000"/>
                </a:solidFill>
                <a:latin typeface="Bahnschrift Light" panose="020B0502040204020203" pitchFamily="34" charset="0"/>
              </a:rPr>
              <a:t> letztere mit einer Kraft und Macht schließen wird, </a:t>
            </a:r>
            <a:r>
              <a:rPr lang="de-DE" sz="1400" b="1" dirty="0">
                <a:solidFill>
                  <a:srgbClr val="FF0000"/>
                </a:solidFill>
                <a:highlight>
                  <a:srgbClr val="FFFF00"/>
                </a:highlight>
                <a:latin typeface="Bahnschrift Light" panose="020B0502040204020203" pitchFamily="34" charset="0"/>
              </a:rPr>
              <a:t>welche den Mitternachtsruf weit übertreffen wird</a:t>
            </a:r>
            <a:r>
              <a:rPr lang="de-DE" sz="1400" b="1" dirty="0">
                <a:solidFill>
                  <a:srgbClr val="FF0000"/>
                </a:solidFill>
                <a:latin typeface="Bahnschrift Light" panose="020B0502040204020203" pitchFamily="34" charset="0"/>
              </a:rPr>
              <a:t>. </a:t>
            </a:r>
            <a:r>
              <a:rPr lang="de-DE" sz="1400" dirty="0">
                <a:solidFill>
                  <a:schemeClr val="tx1"/>
                </a:solidFill>
                <a:latin typeface="Bahnschrift Light" panose="020B0502040204020203" pitchFamily="34" charset="0"/>
              </a:rPr>
              <a:t>EG 271.1 </a:t>
            </a:r>
          </a:p>
          <a:p>
            <a:r>
              <a:rPr lang="de-DE" sz="1400" b="1" dirty="0">
                <a:solidFill>
                  <a:srgbClr val="0070C0"/>
                </a:solidFill>
                <a:latin typeface="Bahnschrift Light" panose="020B0502040204020203" pitchFamily="34" charset="0"/>
              </a:rPr>
              <a:t>Diener Gottes angetan mit Kraft aus der Höhe, gingen mit leuchtenden Angesichtern und heiliger Ergebung hinaus, die </a:t>
            </a:r>
            <a:r>
              <a:rPr lang="de-DE" sz="1400" b="1" dirty="0">
                <a:solidFill>
                  <a:srgbClr val="0070C0"/>
                </a:solidFill>
                <a:highlight>
                  <a:srgbClr val="FFFF00"/>
                </a:highlight>
                <a:latin typeface="Bahnschrift Light" panose="020B0502040204020203" pitchFamily="34" charset="0"/>
              </a:rPr>
              <a:t>Botschaft vom Himmel </a:t>
            </a:r>
            <a:r>
              <a:rPr lang="de-DE" sz="1400" b="1" dirty="0">
                <a:solidFill>
                  <a:srgbClr val="0070C0"/>
                </a:solidFill>
                <a:latin typeface="Bahnschrift Light" panose="020B0502040204020203" pitchFamily="34" charset="0"/>
              </a:rPr>
              <a:t>zu verkündigen</a:t>
            </a:r>
            <a:r>
              <a:rPr lang="de-DE" sz="1400" dirty="0">
                <a:solidFill>
                  <a:schemeClr val="tx1"/>
                </a:solidFill>
                <a:latin typeface="Bahnschrift Light" panose="020B0502040204020203" pitchFamily="34" charset="0"/>
              </a:rPr>
              <a:t>. Seelen, die überall in den verschiedenen Religionsgemeinschaften zerstreut waren, </a:t>
            </a:r>
            <a:r>
              <a:rPr lang="de-DE" sz="1400" b="1" dirty="0">
                <a:solidFill>
                  <a:srgbClr val="FF0000"/>
                </a:solidFill>
                <a:latin typeface="Bahnschrift Light" panose="020B0502040204020203" pitchFamily="34" charset="0"/>
              </a:rPr>
              <a:t>folgten dem Ruf, und die treuen Seelen wurden aus den verurteilten Kirchen hinausgetrieben, gleichwie Lot aus Sodom eilig weggeführt wurde, als diese Stadt zerstört werden sollte</a:t>
            </a:r>
            <a:r>
              <a:rPr lang="de-DE" sz="1400" dirty="0">
                <a:solidFill>
                  <a:schemeClr val="tx1"/>
                </a:solidFill>
                <a:latin typeface="Bahnschrift Light" panose="020B0502040204020203" pitchFamily="34" charset="0"/>
              </a:rPr>
              <a:t>. Gottes Kinder wurden durch die außerordentliche Herrlichkeit, die im reichem Maße auf ihnen ruhte, gestärkt, und durch dieselbe wurden sie vorbereitet, in der Stunde der Versuchung zu bestehen. Überall hörte ich eine Menge von Stimmen sagen: „Hier ist Geduld der Heiligen, hier sind, die da halten die Gebote Gottes und den Glauben Jesu.“ EG 272.1</a:t>
            </a:r>
            <a:endParaRPr lang="de-DE" sz="1400" dirty="0">
              <a:solidFill>
                <a:schemeClr val="tx1"/>
              </a:solidFill>
              <a:highlight>
                <a:srgbClr val="FFFF00"/>
              </a:highlight>
              <a:latin typeface="Bahnschrift Light" panose="020B0502040204020203" pitchFamily="34" charset="0"/>
            </a:endParaRPr>
          </a:p>
        </p:txBody>
      </p:sp>
      <p:sp>
        <p:nvSpPr>
          <p:cNvPr id="2" name="Textfeld 1">
            <a:extLst>
              <a:ext uri="{FF2B5EF4-FFF2-40B4-BE49-F238E27FC236}">
                <a16:creationId xmlns:a16="http://schemas.microsoft.com/office/drawing/2014/main" id="{531CE024-8554-ED8A-BBF7-818620D86212}"/>
              </a:ext>
            </a:extLst>
          </p:cNvPr>
          <p:cNvSpPr txBox="1"/>
          <p:nvPr/>
        </p:nvSpPr>
        <p:spPr>
          <a:xfrm>
            <a:off x="8175447" y="5657671"/>
            <a:ext cx="2696572"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Spät</a:t>
            </a:r>
            <a:r>
              <a:rPr lang="de-DE" sz="7200" b="1" noProof="0" dirty="0">
                <a:ln w="19050">
                  <a:solidFill>
                    <a:schemeClr val="bg1"/>
                  </a:solidFill>
                </a:ln>
                <a:solidFill>
                  <a:srgbClr val="0070C0"/>
                </a:solidFill>
                <a:latin typeface="Bilbo Swash Caps" panose="02000000000000000000" pitchFamily="2" charset="0"/>
              </a:rPr>
              <a:t>regen</a:t>
            </a:r>
          </a:p>
        </p:txBody>
      </p:sp>
      <p:sp>
        <p:nvSpPr>
          <p:cNvPr id="3" name="Textfeld 2">
            <a:extLst>
              <a:ext uri="{FF2B5EF4-FFF2-40B4-BE49-F238E27FC236}">
                <a16:creationId xmlns:a16="http://schemas.microsoft.com/office/drawing/2014/main" id="{1C0B8211-5FE1-17D0-F50B-8FBB27B41C21}"/>
              </a:ext>
            </a:extLst>
          </p:cNvPr>
          <p:cNvSpPr txBox="1"/>
          <p:nvPr/>
        </p:nvSpPr>
        <p:spPr>
          <a:xfrm>
            <a:off x="9794697"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Tree>
    <p:extLst>
      <p:ext uri="{BB962C8B-B14F-4D97-AF65-F5344CB8AC3E}">
        <p14:creationId xmlns:p14="http://schemas.microsoft.com/office/powerpoint/2010/main" val="53476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7A71-1EF0-91CF-3C94-D518B249CDF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A8ADEDE-A5C2-C9D9-99E7-4798EE810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pic>
        <p:nvPicPr>
          <p:cNvPr id="4" name="Grafik 3">
            <a:extLst>
              <a:ext uri="{FF2B5EF4-FFF2-40B4-BE49-F238E27FC236}">
                <a16:creationId xmlns:a16="http://schemas.microsoft.com/office/drawing/2014/main" id="{B34564B7-2736-CD5C-D13D-BA277F87C735}"/>
              </a:ext>
            </a:extLst>
          </p:cNvPr>
          <p:cNvPicPr>
            <a:picLocks noChangeAspect="1"/>
          </p:cNvPicPr>
          <p:nvPr/>
        </p:nvPicPr>
        <p:blipFill>
          <a:blip r:embed="rId4">
            <a:alphaModFix amt="65000"/>
          </a:blip>
          <a:stretch>
            <a:fillRect/>
          </a:stretch>
        </p:blipFill>
        <p:spPr>
          <a:xfrm>
            <a:off x="2243815" y="232229"/>
            <a:ext cx="1436336" cy="2154504"/>
          </a:xfrm>
          <a:prstGeom prst="rect">
            <a:avLst/>
          </a:prstGeom>
          <a:effectLst>
            <a:softEdge rad="266700"/>
          </a:effectLst>
        </p:spPr>
      </p:pic>
      <p:pic>
        <p:nvPicPr>
          <p:cNvPr id="6" name="Grafik 5">
            <a:extLst>
              <a:ext uri="{FF2B5EF4-FFF2-40B4-BE49-F238E27FC236}">
                <a16:creationId xmlns:a16="http://schemas.microsoft.com/office/drawing/2014/main" id="{22F453A4-80B2-E800-19DD-4FC1C68F77DB}"/>
              </a:ext>
            </a:extLst>
          </p:cNvPr>
          <p:cNvPicPr>
            <a:picLocks noChangeAspect="1"/>
          </p:cNvPicPr>
          <p:nvPr/>
        </p:nvPicPr>
        <p:blipFill>
          <a:blip r:embed="rId5">
            <a:alphaModFix amt="31000"/>
          </a:blip>
          <a:srcRect t="2100" b="7900"/>
          <a:stretch>
            <a:fillRect/>
          </a:stretch>
        </p:blipFill>
        <p:spPr>
          <a:xfrm>
            <a:off x="3551403" y="232229"/>
            <a:ext cx="2056191" cy="1850572"/>
          </a:xfrm>
          <a:prstGeom prst="rect">
            <a:avLst/>
          </a:prstGeom>
          <a:effectLst>
            <a:softEdge rad="317500"/>
          </a:effectLst>
        </p:spPr>
      </p:pic>
      <p:sp>
        <p:nvSpPr>
          <p:cNvPr id="5" name="TextBox 5">
            <a:extLst>
              <a:ext uri="{FF2B5EF4-FFF2-40B4-BE49-F238E27FC236}">
                <a16:creationId xmlns:a16="http://schemas.microsoft.com/office/drawing/2014/main" id="{DB66DA75-17FB-94EB-160F-FD4DCB6A5A9C}"/>
              </a:ext>
            </a:extLst>
          </p:cNvPr>
          <p:cNvSpPr txBox="1"/>
          <p:nvPr/>
        </p:nvSpPr>
        <p:spPr>
          <a:xfrm>
            <a:off x="4931341" y="4967189"/>
            <a:ext cx="4464682" cy="1769715"/>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de-DE" dirty="0">
                <a:latin typeface="Bahnschrift Light Condensed" panose="020B0502040204020203" pitchFamily="34" charset="0"/>
              </a:rPr>
              <a:t>Und ich hörte eine </a:t>
            </a:r>
            <a:r>
              <a:rPr lang="de-DE" b="1" dirty="0">
                <a:solidFill>
                  <a:srgbClr val="0070C0"/>
                </a:solidFill>
                <a:latin typeface="Bahnschrift Light Condensed" panose="020B0502040204020203" pitchFamily="34" charset="0"/>
              </a:rPr>
              <a:t>andere Stimme aus dem Himmel </a:t>
            </a:r>
            <a:r>
              <a:rPr lang="de-DE" dirty="0">
                <a:latin typeface="Bahnschrift Light Condensed" panose="020B0502040204020203" pitchFamily="34" charset="0"/>
              </a:rPr>
              <a:t>sagen: </a:t>
            </a:r>
            <a:r>
              <a:rPr lang="de-DE" b="1" dirty="0">
                <a:solidFill>
                  <a:srgbClr val="0070C0"/>
                </a:solidFill>
                <a:latin typeface="Bahnschrift Light Condensed" panose="020B0502040204020203" pitchFamily="34" charset="0"/>
              </a:rPr>
              <a:t>Gehet aus ihr hinaus</a:t>
            </a:r>
            <a:r>
              <a:rPr lang="de-DE" dirty="0">
                <a:latin typeface="Bahnschrift Light Condensed" panose="020B0502040204020203" pitchFamily="34" charset="0"/>
              </a:rPr>
              <a:t>, mein Volk, auf </a:t>
            </a:r>
            <a:r>
              <a:rPr lang="de-DE" dirty="0" err="1">
                <a:latin typeface="Bahnschrift Light Condensed" panose="020B0502040204020203" pitchFamily="34" charset="0"/>
              </a:rPr>
              <a:t>daß</a:t>
            </a:r>
            <a:r>
              <a:rPr lang="de-DE" dirty="0">
                <a:latin typeface="Bahnschrift Light Condensed" panose="020B0502040204020203" pitchFamily="34" charset="0"/>
              </a:rPr>
              <a:t> ihr nicht ihrer Sünden mitteilhaftig werdet, und auf </a:t>
            </a:r>
            <a:r>
              <a:rPr lang="de-DE" dirty="0" err="1">
                <a:latin typeface="Bahnschrift Light Condensed" panose="020B0502040204020203" pitchFamily="34" charset="0"/>
              </a:rPr>
              <a:t>daß</a:t>
            </a:r>
            <a:r>
              <a:rPr lang="de-DE" dirty="0">
                <a:latin typeface="Bahnschrift Light Condensed" panose="020B0502040204020203" pitchFamily="34" charset="0"/>
              </a:rPr>
              <a:t> ihr nicht empfanget von ihren Plagen; denn ihre Sünden sind aufgehäuft bis zum Himmel, und Gott hat ihrer Ungerechtigkeiten gedacht. (Offenbarung 18,4-5)</a:t>
            </a:r>
            <a:endParaRPr lang="de-DE"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890AE5AE-276A-0E42-0871-32FBCABBC2A0}"/>
              </a:ext>
            </a:extLst>
          </p:cNvPr>
          <p:cNvSpPr txBox="1"/>
          <p:nvPr/>
        </p:nvSpPr>
        <p:spPr>
          <a:xfrm>
            <a:off x="114816" y="2710161"/>
            <a:ext cx="4464682" cy="4026743"/>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de-DE" dirty="0">
                <a:latin typeface="Bahnschrift Light Condensed" panose="020B0502040204020203" pitchFamily="34" charset="0"/>
              </a:rPr>
              <a:t>Und ein anderer, </a:t>
            </a:r>
            <a:r>
              <a:rPr lang="de-DE" b="1" dirty="0">
                <a:solidFill>
                  <a:srgbClr val="0070C0"/>
                </a:solidFill>
                <a:latin typeface="Bahnschrift Light Condensed" panose="020B0502040204020203" pitchFamily="34" charset="0"/>
              </a:rPr>
              <a:t>dritter Engel </a:t>
            </a:r>
            <a:r>
              <a:rPr lang="de-DE" dirty="0">
                <a:latin typeface="Bahnschrift Light Condensed" panose="020B0502040204020203" pitchFamily="34" charset="0"/>
              </a:rPr>
              <a:t>folgte ihnen und sprach mit lauter Stimme: </a:t>
            </a:r>
            <a:r>
              <a:rPr lang="de-DE" b="1" dirty="0">
                <a:solidFill>
                  <a:srgbClr val="FF0000"/>
                </a:solidFill>
                <a:latin typeface="Bahnschrift Light Condensed" panose="020B0502040204020203" pitchFamily="34" charset="0"/>
              </a:rPr>
              <a:t>Wenn jemand das Tier und sein Bild anbetet und ein Malzeichen annimmt an seine Stirn oder an seine Hand, so wird auch er trinken von dem Weine des Grimmes Gottes, der unvermischt in dem Kelche seines Zornes bereitet ist; und er wird mit Feuer und Schwefel gequält werden vor den heiligen Engeln und vor dem Lamme.</a:t>
            </a:r>
            <a:r>
              <a:rPr lang="de-DE" dirty="0">
                <a:latin typeface="Bahnschrift Light Condensed" panose="020B0502040204020203" pitchFamily="34" charset="0"/>
              </a:rPr>
              <a:t> Und der Rauch ihrer Qual steigt auf in die Zeitalter der Zeitalter; und sie haben keine Ruhe Tag und Nacht, die das Tier und sein Bild anbeten, und wenn jemand das Malzeichen seines Namens annimmt. Hier ist das Ausharren der Heiligen, welche die Gebote Gottes halten und den Glauben Jesu. (Offenbarung 14,9-12)</a:t>
            </a:r>
            <a:endParaRPr lang="de-DE" i="1" dirty="0">
              <a:latin typeface="Bahnschrift Light Condensed" panose="020B0502040204020203" pitchFamily="34" charset="0"/>
            </a:endParaRPr>
          </a:p>
        </p:txBody>
      </p:sp>
      <p:sp>
        <p:nvSpPr>
          <p:cNvPr id="7" name="Textfeld 6">
            <a:extLst>
              <a:ext uri="{FF2B5EF4-FFF2-40B4-BE49-F238E27FC236}">
                <a16:creationId xmlns:a16="http://schemas.microsoft.com/office/drawing/2014/main" id="{6465080F-26DA-5674-9DE4-A2E8CA23970D}"/>
              </a:ext>
            </a:extLst>
          </p:cNvPr>
          <p:cNvSpPr txBox="1"/>
          <p:nvPr/>
        </p:nvSpPr>
        <p:spPr>
          <a:xfrm>
            <a:off x="108078" y="2174241"/>
            <a:ext cx="2044149"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Dritter Engel</a:t>
            </a:r>
          </a:p>
        </p:txBody>
      </p:sp>
      <p:sp>
        <p:nvSpPr>
          <p:cNvPr id="8" name="Textfeld 7">
            <a:extLst>
              <a:ext uri="{FF2B5EF4-FFF2-40B4-BE49-F238E27FC236}">
                <a16:creationId xmlns:a16="http://schemas.microsoft.com/office/drawing/2014/main" id="{110F3E86-FEAA-BC6E-B0FD-CE3A16669205}"/>
              </a:ext>
            </a:extLst>
          </p:cNvPr>
          <p:cNvSpPr txBox="1"/>
          <p:nvPr/>
        </p:nvSpPr>
        <p:spPr>
          <a:xfrm>
            <a:off x="7528248" y="-23873"/>
            <a:ext cx="1967205"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Vierter Engel</a:t>
            </a:r>
          </a:p>
        </p:txBody>
      </p:sp>
      <p:sp>
        <p:nvSpPr>
          <p:cNvPr id="9" name="Textfeld 8">
            <a:extLst>
              <a:ext uri="{FF2B5EF4-FFF2-40B4-BE49-F238E27FC236}">
                <a16:creationId xmlns:a16="http://schemas.microsoft.com/office/drawing/2014/main" id="{34AF50E5-B112-CEDF-9543-07BC683ACAE7}"/>
              </a:ext>
            </a:extLst>
          </p:cNvPr>
          <p:cNvSpPr txBox="1"/>
          <p:nvPr/>
        </p:nvSpPr>
        <p:spPr>
          <a:xfrm>
            <a:off x="4886648" y="4393398"/>
            <a:ext cx="2156360"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Jesus Selbst rät:</a:t>
            </a:r>
          </a:p>
        </p:txBody>
      </p:sp>
      <p:sp>
        <p:nvSpPr>
          <p:cNvPr id="10" name="TextBox 5">
            <a:extLst>
              <a:ext uri="{FF2B5EF4-FFF2-40B4-BE49-F238E27FC236}">
                <a16:creationId xmlns:a16="http://schemas.microsoft.com/office/drawing/2014/main" id="{359613EB-B542-4181-4A6E-886AE8758480}"/>
              </a:ext>
            </a:extLst>
          </p:cNvPr>
          <p:cNvSpPr txBox="1"/>
          <p:nvPr/>
        </p:nvSpPr>
        <p:spPr>
          <a:xfrm>
            <a:off x="7572941" y="506549"/>
            <a:ext cx="4464682" cy="3462486"/>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de-DE" dirty="0">
                <a:latin typeface="Bahnschrift Light Condensed" panose="020B0502040204020203" pitchFamily="34" charset="0"/>
              </a:rPr>
              <a:t>Nach diesem sah ich einen </a:t>
            </a:r>
            <a:r>
              <a:rPr lang="de-DE" b="1" dirty="0">
                <a:solidFill>
                  <a:srgbClr val="0070C0"/>
                </a:solidFill>
                <a:latin typeface="Bahnschrift Light Condensed" panose="020B0502040204020203" pitchFamily="34" charset="0"/>
              </a:rPr>
              <a:t>anderen Engel aus dem Himmel herniederkommen</a:t>
            </a:r>
            <a:r>
              <a:rPr lang="de-DE" dirty="0">
                <a:latin typeface="Bahnschrift Light Condensed" panose="020B0502040204020203" pitchFamily="34" charset="0"/>
              </a:rPr>
              <a:t>, welcher große Gewalt hatte; und </a:t>
            </a:r>
            <a:r>
              <a:rPr lang="de-DE" b="1" dirty="0">
                <a:latin typeface="Bahnschrift Light Condensed" panose="020B0502040204020203" pitchFamily="34" charset="0"/>
              </a:rPr>
              <a:t>die Erde wurde von seiner Herrlichkeit erleuchtet</a:t>
            </a:r>
            <a:r>
              <a:rPr lang="de-DE" dirty="0">
                <a:latin typeface="Bahnschrift Light Condensed" panose="020B0502040204020203" pitchFamily="34" charset="0"/>
              </a:rPr>
              <a:t>. Und er rief mit starker Stimme und sprach: </a:t>
            </a:r>
            <a:r>
              <a:rPr lang="de-DE" b="1" dirty="0">
                <a:latin typeface="Bahnschrift Light Condensed" panose="020B0502040204020203" pitchFamily="34" charset="0"/>
              </a:rPr>
              <a:t>Gefallen, gefallen ist Babylon, die große, und ist eine Behausung von Dämonen geworden und ein Gewahrsam jedes unreinen Geistes und ein Gewahrsam jedes unreinen und </a:t>
            </a:r>
            <a:r>
              <a:rPr lang="de-DE" b="1" dirty="0" err="1">
                <a:latin typeface="Bahnschrift Light Condensed" panose="020B0502040204020203" pitchFamily="34" charset="0"/>
              </a:rPr>
              <a:t>gehaßten</a:t>
            </a:r>
            <a:r>
              <a:rPr lang="de-DE" b="1" dirty="0">
                <a:latin typeface="Bahnschrift Light Condensed" panose="020B0502040204020203" pitchFamily="34" charset="0"/>
              </a:rPr>
              <a:t> Vogels.</a:t>
            </a:r>
            <a:r>
              <a:rPr lang="de-DE" dirty="0">
                <a:latin typeface="Bahnschrift Light Condensed" panose="020B0502040204020203" pitchFamily="34" charset="0"/>
              </a:rPr>
              <a:t> Denn von dem Weine der Wut ihrer Hurerei haben alle Nationen getrunken, und die Könige der Erde haben Hurerei mit ihr getrieben, und die Kaufleute der Erde sind durch die Macht ihrer Üppigkeit reich geworden. (Offenbarung 18,1-3)</a:t>
            </a:r>
            <a:endParaRPr lang="de-DE" i="1" dirty="0">
              <a:latin typeface="Bahnschrift Light Condensed" panose="020B0502040204020203" pitchFamily="34" charset="0"/>
            </a:endParaRPr>
          </a:p>
        </p:txBody>
      </p:sp>
      <p:sp>
        <p:nvSpPr>
          <p:cNvPr id="11" name="Pfeil: nach rechts 10">
            <a:extLst>
              <a:ext uri="{FF2B5EF4-FFF2-40B4-BE49-F238E27FC236}">
                <a16:creationId xmlns:a16="http://schemas.microsoft.com/office/drawing/2014/main" id="{A0A37489-26D3-CF1A-83CA-D3FE33061DC5}"/>
              </a:ext>
            </a:extLst>
          </p:cNvPr>
          <p:cNvSpPr/>
          <p:nvPr/>
        </p:nvSpPr>
        <p:spPr>
          <a:xfrm rot="20469141">
            <a:off x="2226942" y="1731771"/>
            <a:ext cx="1722490" cy="415693"/>
          </a:xfrm>
          <a:prstGeom prst="rightArrow">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feil: nach rechts 11">
            <a:extLst>
              <a:ext uri="{FF2B5EF4-FFF2-40B4-BE49-F238E27FC236}">
                <a16:creationId xmlns:a16="http://schemas.microsoft.com/office/drawing/2014/main" id="{C13C483F-D8E9-FC2C-22E7-A18407BD9592}"/>
              </a:ext>
            </a:extLst>
          </p:cNvPr>
          <p:cNvSpPr/>
          <p:nvPr/>
        </p:nvSpPr>
        <p:spPr>
          <a:xfrm rot="9500443">
            <a:off x="6037411" y="419161"/>
            <a:ext cx="1601325" cy="415693"/>
          </a:xfrm>
          <a:prstGeom prst="rightArrow">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97F9DF6E-E3F8-69AC-91AC-EB90DEBD2F1A}"/>
              </a:ext>
            </a:extLst>
          </p:cNvPr>
          <p:cNvSpPr txBox="1"/>
          <p:nvPr/>
        </p:nvSpPr>
        <p:spPr>
          <a:xfrm>
            <a:off x="3521645" y="927702"/>
            <a:ext cx="3062057" cy="830997"/>
          </a:xfrm>
          <a:prstGeom prst="rect">
            <a:avLst/>
          </a:prstGeom>
          <a:noFill/>
        </p:spPr>
        <p:txBody>
          <a:bodyPr wrap="none" rtlCol="0">
            <a:spAutoFit/>
          </a:bodyPr>
          <a:lstStyle/>
          <a:p>
            <a:r>
              <a:rPr lang="de-DE" sz="4800" b="1" u="sng" noProof="0" dirty="0">
                <a:ln w="12700">
                  <a:solidFill>
                    <a:schemeClr val="bg1"/>
                  </a:solidFill>
                </a:ln>
                <a:solidFill>
                  <a:srgbClr val="0070C0"/>
                </a:solidFill>
                <a:latin typeface="Bilbo Swash Caps" panose="02000000000000000000" pitchFamily="2" charset="0"/>
              </a:rPr>
              <a:t>Der laute Ruf</a:t>
            </a:r>
          </a:p>
        </p:txBody>
      </p:sp>
      <p:sp>
        <p:nvSpPr>
          <p:cNvPr id="14" name="Pfeil: nach rechts 13">
            <a:extLst>
              <a:ext uri="{FF2B5EF4-FFF2-40B4-BE49-F238E27FC236}">
                <a16:creationId xmlns:a16="http://schemas.microsoft.com/office/drawing/2014/main" id="{DBF1C0B4-CE5F-7A06-4BC0-F8E088576A05}"/>
              </a:ext>
            </a:extLst>
          </p:cNvPr>
          <p:cNvSpPr/>
          <p:nvPr/>
        </p:nvSpPr>
        <p:spPr>
          <a:xfrm rot="14896977">
            <a:off x="4062841" y="2593018"/>
            <a:ext cx="2844156" cy="890601"/>
          </a:xfrm>
          <a:prstGeom prst="rightArrow">
            <a:avLst>
              <a:gd name="adj1" fmla="val 50000"/>
              <a:gd name="adj2" fmla="val 143891"/>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93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80D2-4BA6-C0FD-C955-C2B7533A7837}"/>
            </a:ext>
          </a:extLst>
        </p:cNvPr>
        <p:cNvGrpSpPr/>
        <p:nvPr/>
      </p:nvGrpSpPr>
      <p:grpSpPr>
        <a:xfrm>
          <a:off x="0" y="0"/>
          <a:ext cx="0" cy="0"/>
          <a:chOff x="0" y="0"/>
          <a:chExt cx="0" cy="0"/>
        </a:xfrm>
      </p:grpSpPr>
      <p:pic>
        <p:nvPicPr>
          <p:cNvPr id="41" name="Grafik 40">
            <a:extLst>
              <a:ext uri="{FF2B5EF4-FFF2-40B4-BE49-F238E27FC236}">
                <a16:creationId xmlns:a16="http://schemas.microsoft.com/office/drawing/2014/main" id="{F67A9ECF-94E5-8DDF-E512-DCD8EE989A8F}"/>
              </a:ext>
            </a:extLst>
          </p:cNvPr>
          <p:cNvPicPr>
            <a:picLocks noChangeAspect="1"/>
          </p:cNvPicPr>
          <p:nvPr/>
        </p:nvPicPr>
        <p:blipFill>
          <a:blip r:embed="rId3"/>
          <a:stretch>
            <a:fillRect/>
          </a:stretch>
        </p:blipFill>
        <p:spPr>
          <a:xfrm>
            <a:off x="3239" y="0"/>
            <a:ext cx="12185522" cy="6858000"/>
          </a:xfrm>
          <a:prstGeom prst="rect">
            <a:avLst/>
          </a:prstGeom>
        </p:spPr>
      </p:pic>
      <p:pic>
        <p:nvPicPr>
          <p:cNvPr id="29" name="Grafik 28" descr="Exodus to the Promised Land">
            <a:extLst>
              <a:ext uri="{FF2B5EF4-FFF2-40B4-BE49-F238E27FC236}">
                <a16:creationId xmlns:a16="http://schemas.microsoft.com/office/drawing/2014/main" id="{790FEB99-53C1-A990-FD56-478C8E24F786}"/>
              </a:ext>
            </a:extLst>
          </p:cNvPr>
          <p:cNvPicPr>
            <a:picLocks noChangeAspect="1"/>
          </p:cNvPicPr>
          <p:nvPr/>
        </p:nvPicPr>
        <p:blipFill>
          <a:blip r:embed="rId4"/>
          <a:stretch>
            <a:fillRect/>
          </a:stretch>
        </p:blipFill>
        <p:spPr>
          <a:xfrm>
            <a:off x="4812084" y="2327276"/>
            <a:ext cx="5719326" cy="3808118"/>
          </a:xfrm>
          <a:prstGeom prst="rect">
            <a:avLst/>
          </a:prstGeom>
        </p:spPr>
      </p:pic>
      <p:sp>
        <p:nvSpPr>
          <p:cNvPr id="32" name="Gleichschenkliges Dreieck 31">
            <a:extLst>
              <a:ext uri="{FF2B5EF4-FFF2-40B4-BE49-F238E27FC236}">
                <a16:creationId xmlns:a16="http://schemas.microsoft.com/office/drawing/2014/main" id="{DB157068-664F-CBA1-F3FA-7EA660462A56}"/>
              </a:ext>
            </a:extLst>
          </p:cNvPr>
          <p:cNvSpPr/>
          <p:nvPr/>
        </p:nvSpPr>
        <p:spPr>
          <a:xfrm rot="13740244">
            <a:off x="8307672" y="1733462"/>
            <a:ext cx="256674" cy="1802098"/>
          </a:xfrm>
          <a:prstGeom prst="triangle">
            <a:avLst>
              <a:gd name="adj" fmla="val 37701"/>
            </a:avLst>
          </a:prstGeom>
          <a:solidFill>
            <a:srgbClr val="7030A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2" name="Grafik 21">
            <a:extLst>
              <a:ext uri="{FF2B5EF4-FFF2-40B4-BE49-F238E27FC236}">
                <a16:creationId xmlns:a16="http://schemas.microsoft.com/office/drawing/2014/main" id="{DEB87FDA-9293-B5CA-D7B2-EB086BD68E3F}"/>
              </a:ext>
            </a:extLst>
          </p:cNvPr>
          <p:cNvPicPr>
            <a:picLocks noChangeAspect="1"/>
          </p:cNvPicPr>
          <p:nvPr/>
        </p:nvPicPr>
        <p:blipFill>
          <a:blip r:embed="rId5"/>
          <a:stretch>
            <a:fillRect/>
          </a:stretch>
        </p:blipFill>
        <p:spPr>
          <a:xfrm>
            <a:off x="102376" y="1527146"/>
            <a:ext cx="5401632" cy="2363791"/>
          </a:xfrm>
          <a:prstGeom prst="rect">
            <a:avLst/>
          </a:prstGeom>
        </p:spPr>
      </p:pic>
      <p:pic>
        <p:nvPicPr>
          <p:cNvPr id="27" name="Grafik 26">
            <a:extLst>
              <a:ext uri="{FF2B5EF4-FFF2-40B4-BE49-F238E27FC236}">
                <a16:creationId xmlns:a16="http://schemas.microsoft.com/office/drawing/2014/main" id="{AA4E7DFD-394F-79CE-ADC1-02332100691B}"/>
              </a:ext>
            </a:extLst>
          </p:cNvPr>
          <p:cNvPicPr>
            <a:picLocks noChangeAspect="1"/>
          </p:cNvPicPr>
          <p:nvPr/>
        </p:nvPicPr>
        <p:blipFill>
          <a:blip r:embed="rId6"/>
          <a:stretch>
            <a:fillRect/>
          </a:stretch>
        </p:blipFill>
        <p:spPr>
          <a:xfrm>
            <a:off x="1028583" y="1616154"/>
            <a:ext cx="308148" cy="296007"/>
          </a:xfrm>
          <a:prstGeom prst="rect">
            <a:avLst/>
          </a:prstGeom>
        </p:spPr>
      </p:pic>
      <p:pic>
        <p:nvPicPr>
          <p:cNvPr id="31" name="Grafik 30">
            <a:extLst>
              <a:ext uri="{FF2B5EF4-FFF2-40B4-BE49-F238E27FC236}">
                <a16:creationId xmlns:a16="http://schemas.microsoft.com/office/drawing/2014/main" id="{8A91086F-C508-C171-5F25-1C6EC483F8FF}"/>
              </a:ext>
            </a:extLst>
          </p:cNvPr>
          <p:cNvPicPr>
            <a:picLocks noChangeAspect="1"/>
          </p:cNvPicPr>
          <p:nvPr/>
        </p:nvPicPr>
        <p:blipFill>
          <a:blip r:embed="rId7"/>
          <a:stretch>
            <a:fillRect/>
          </a:stretch>
        </p:blipFill>
        <p:spPr>
          <a:xfrm>
            <a:off x="9027612" y="1604670"/>
            <a:ext cx="3007595" cy="2255696"/>
          </a:xfrm>
          <a:prstGeom prst="rect">
            <a:avLst/>
          </a:prstGeom>
          <a:ln w="44450">
            <a:solidFill>
              <a:srgbClr val="7030A0"/>
            </a:solidFill>
          </a:ln>
        </p:spPr>
      </p:pic>
      <p:pic>
        <p:nvPicPr>
          <p:cNvPr id="34" name="Grafik 33">
            <a:extLst>
              <a:ext uri="{FF2B5EF4-FFF2-40B4-BE49-F238E27FC236}">
                <a16:creationId xmlns:a16="http://schemas.microsoft.com/office/drawing/2014/main" id="{DC9059D4-6A2E-E98C-7A07-01EEC0019E6D}"/>
              </a:ext>
            </a:extLst>
          </p:cNvPr>
          <p:cNvPicPr>
            <a:picLocks noChangeAspect="1"/>
          </p:cNvPicPr>
          <p:nvPr/>
        </p:nvPicPr>
        <p:blipFill>
          <a:blip r:embed="rId8"/>
          <a:stretch>
            <a:fillRect/>
          </a:stretch>
        </p:blipFill>
        <p:spPr>
          <a:xfrm>
            <a:off x="1144523" y="30148"/>
            <a:ext cx="9896475" cy="1466850"/>
          </a:xfrm>
          <a:prstGeom prst="rect">
            <a:avLst/>
          </a:prstGeom>
          <a:blipFill>
            <a:blip r:embed="rId9">
              <a:alphaModFix amt="70000"/>
            </a:blip>
            <a:tile tx="0" ty="0" sx="100000" sy="100000" flip="none" algn="tl"/>
          </a:blipFill>
        </p:spPr>
      </p:pic>
      <p:sp>
        <p:nvSpPr>
          <p:cNvPr id="35" name="Rechteck: abgerundete Ecken 34">
            <a:extLst>
              <a:ext uri="{FF2B5EF4-FFF2-40B4-BE49-F238E27FC236}">
                <a16:creationId xmlns:a16="http://schemas.microsoft.com/office/drawing/2014/main" id="{B5FDC162-5ED9-D7F7-44EC-1B8A29EDCA27}"/>
              </a:ext>
            </a:extLst>
          </p:cNvPr>
          <p:cNvSpPr/>
          <p:nvPr/>
        </p:nvSpPr>
        <p:spPr>
          <a:xfrm>
            <a:off x="4605358" y="3104147"/>
            <a:ext cx="800831" cy="336886"/>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6" name="Rechteck: abgerundete Ecken 35">
            <a:extLst>
              <a:ext uri="{FF2B5EF4-FFF2-40B4-BE49-F238E27FC236}">
                <a16:creationId xmlns:a16="http://schemas.microsoft.com/office/drawing/2014/main" id="{F2B3E072-F6C9-66E1-4A0E-714D5F597F46}"/>
              </a:ext>
            </a:extLst>
          </p:cNvPr>
          <p:cNvSpPr/>
          <p:nvPr/>
        </p:nvSpPr>
        <p:spPr>
          <a:xfrm>
            <a:off x="4605357" y="3523480"/>
            <a:ext cx="800831" cy="336886"/>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7" name="Kreuz 36">
            <a:extLst>
              <a:ext uri="{FF2B5EF4-FFF2-40B4-BE49-F238E27FC236}">
                <a16:creationId xmlns:a16="http://schemas.microsoft.com/office/drawing/2014/main" id="{B5E5FE16-15E7-51CA-2230-D05433256570}"/>
              </a:ext>
            </a:extLst>
          </p:cNvPr>
          <p:cNvSpPr/>
          <p:nvPr/>
        </p:nvSpPr>
        <p:spPr>
          <a:xfrm>
            <a:off x="4379896" y="3373972"/>
            <a:ext cx="216000" cy="216000"/>
          </a:xfrm>
          <a:prstGeom prst="plus">
            <a:avLst>
              <a:gd name="adj" fmla="val 4078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43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0A26-6AA2-EF25-F23E-545BD0C2795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BEC0743-3A64-DFF1-AC0A-C026C94BDEC7}"/>
              </a:ext>
            </a:extLst>
          </p:cNvPr>
          <p:cNvPicPr>
            <a:picLocks noChangeAspect="1"/>
          </p:cNvPicPr>
          <p:nvPr/>
        </p:nvPicPr>
        <p:blipFill>
          <a:blip r:embed="rId3"/>
          <a:stretch>
            <a:fillRect/>
          </a:stretch>
        </p:blipFill>
        <p:spPr>
          <a:xfrm>
            <a:off x="3239" y="0"/>
            <a:ext cx="12185522" cy="6858000"/>
          </a:xfrm>
          <a:prstGeom prst="rect">
            <a:avLst/>
          </a:prstGeom>
        </p:spPr>
      </p:pic>
      <p:sp>
        <p:nvSpPr>
          <p:cNvPr id="7" name="TextBox 5">
            <a:extLst>
              <a:ext uri="{FF2B5EF4-FFF2-40B4-BE49-F238E27FC236}">
                <a16:creationId xmlns:a16="http://schemas.microsoft.com/office/drawing/2014/main" id="{4164BC4C-A424-B485-1292-0AFCAC93DE1F}"/>
              </a:ext>
            </a:extLst>
          </p:cNvPr>
          <p:cNvSpPr txBox="1"/>
          <p:nvPr/>
        </p:nvSpPr>
        <p:spPr>
          <a:xfrm>
            <a:off x="2378203" y="6141720"/>
            <a:ext cx="4464682" cy="641201"/>
          </a:xfrm>
          <a:prstGeom prst="rect">
            <a:avLst/>
          </a:prstGeom>
          <a:blipFill>
            <a:blip r:embed="rId4">
              <a:alphaModFix amt="70000"/>
            </a:blip>
            <a:tile tx="0" ty="0" sx="100000" sy="100000" flip="none" algn="tl"/>
          </a:blipFill>
          <a:effectLst>
            <a:softEdge rad="31750"/>
          </a:effectLst>
        </p:spPr>
        <p:txBody>
          <a:bodyPr wrap="square">
            <a:spAutoFit/>
          </a:bodyPr>
          <a:lstStyle/>
          <a:p>
            <a:pPr algn="just">
              <a:lnSpc>
                <a:spcPts val="2200"/>
              </a:lnSpc>
            </a:pPr>
            <a:r>
              <a:rPr lang="de-DE" dirty="0">
                <a:latin typeface="Bahnschrift Light Condensed" panose="020B0502040204020203" pitchFamily="34" charset="0"/>
              </a:rPr>
              <a:t>Diese sind die </a:t>
            </a:r>
            <a:r>
              <a:rPr lang="de-DE" b="1" dirty="0">
                <a:solidFill>
                  <a:srgbClr val="0070C0"/>
                </a:solidFill>
                <a:latin typeface="Bahnschrift Light Condensed" panose="020B0502040204020203" pitchFamily="34" charset="0"/>
              </a:rPr>
              <a:t>zwei Ölbäume </a:t>
            </a:r>
            <a:r>
              <a:rPr lang="de-DE" dirty="0">
                <a:latin typeface="Bahnschrift Light Condensed" panose="020B0502040204020203" pitchFamily="34" charset="0"/>
              </a:rPr>
              <a:t>und die </a:t>
            </a:r>
            <a:r>
              <a:rPr lang="de-DE" b="1" dirty="0">
                <a:solidFill>
                  <a:srgbClr val="FFC000"/>
                </a:solidFill>
                <a:latin typeface="Bahnschrift Light Condensed" panose="020B0502040204020203" pitchFamily="34" charset="0"/>
              </a:rPr>
              <a:t>zwei Leuchter</a:t>
            </a:r>
            <a:r>
              <a:rPr lang="de-DE" dirty="0">
                <a:latin typeface="Bahnschrift Light Condensed" panose="020B0502040204020203" pitchFamily="34" charset="0"/>
              </a:rPr>
              <a:t>, die vor dem Herrn der Erde stehen. (Offenbarung 11,4)</a:t>
            </a:r>
            <a:endParaRPr lang="de-DE" i="1" dirty="0">
              <a:latin typeface="Bahnschrift Light Condensed" panose="020B0502040204020203" pitchFamily="34" charset="0"/>
            </a:endParaRPr>
          </a:p>
        </p:txBody>
      </p:sp>
    </p:spTree>
    <p:extLst>
      <p:ext uri="{BB962C8B-B14F-4D97-AF65-F5344CB8AC3E}">
        <p14:creationId xmlns:p14="http://schemas.microsoft.com/office/powerpoint/2010/main" val="251071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436D-8B41-F914-50A1-D281FF6EF319}"/>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7433F9EB-7134-81A1-FAAA-76E512A594AF}"/>
              </a:ext>
            </a:extLst>
          </p:cNvPr>
          <p:cNvSpPr txBox="1"/>
          <p:nvPr/>
        </p:nvSpPr>
        <p:spPr>
          <a:xfrm>
            <a:off x="7292781" y="2428238"/>
            <a:ext cx="3819455" cy="646331"/>
          </a:xfrm>
          <a:prstGeom prst="rect">
            <a:avLst/>
          </a:prstGeom>
          <a:noFill/>
        </p:spPr>
        <p:txBody>
          <a:bodyPr wrap="square">
            <a:spAutoFit/>
          </a:bodyPr>
          <a:lstStyle/>
          <a:p>
            <a:r>
              <a:rPr lang="en-US" dirty="0"/>
              <a:t>https://truthsocial.com/@realDonaldTrump/116637404995923093</a:t>
            </a:r>
          </a:p>
        </p:txBody>
      </p:sp>
      <p:sp>
        <p:nvSpPr>
          <p:cNvPr id="14" name="Textfeld 13">
            <a:extLst>
              <a:ext uri="{FF2B5EF4-FFF2-40B4-BE49-F238E27FC236}">
                <a16:creationId xmlns:a16="http://schemas.microsoft.com/office/drawing/2014/main" id="{15B3108C-D7FF-F4E4-4C0F-01DE6839FD2F}"/>
              </a:ext>
            </a:extLst>
          </p:cNvPr>
          <p:cNvSpPr txBox="1"/>
          <p:nvPr/>
        </p:nvSpPr>
        <p:spPr>
          <a:xfrm>
            <a:off x="0" y="3429000"/>
            <a:ext cx="4724400" cy="369332"/>
          </a:xfrm>
          <a:prstGeom prst="rect">
            <a:avLst/>
          </a:prstGeom>
          <a:noFill/>
        </p:spPr>
        <p:txBody>
          <a:bodyPr wrap="square">
            <a:spAutoFit/>
          </a:bodyPr>
          <a:lstStyle/>
          <a:p>
            <a:r>
              <a:rPr lang="en-US" dirty="0">
                <a:solidFill>
                  <a:schemeClr val="bg1"/>
                </a:solidFill>
              </a:rPr>
              <a:t>https://www.youtube.com/live/h9lYVcVmABg</a:t>
            </a:r>
          </a:p>
        </p:txBody>
      </p:sp>
      <p:pic>
        <p:nvPicPr>
          <p:cNvPr id="16" name="Grafik 15">
            <a:extLst>
              <a:ext uri="{FF2B5EF4-FFF2-40B4-BE49-F238E27FC236}">
                <a16:creationId xmlns:a16="http://schemas.microsoft.com/office/drawing/2014/main" id="{50B4E5FE-07A7-F2E7-50C4-3CFEACB51326}"/>
              </a:ext>
            </a:extLst>
          </p:cNvPr>
          <p:cNvPicPr>
            <a:picLocks noChangeAspect="1"/>
          </p:cNvPicPr>
          <p:nvPr/>
        </p:nvPicPr>
        <p:blipFill>
          <a:blip r:embed="rId3"/>
          <a:stretch>
            <a:fillRect/>
          </a:stretch>
        </p:blipFill>
        <p:spPr>
          <a:xfrm rot="212520">
            <a:off x="101406" y="128600"/>
            <a:ext cx="4261396" cy="3177679"/>
          </a:xfrm>
          <a:prstGeom prst="rect">
            <a:avLst/>
          </a:prstGeom>
        </p:spPr>
      </p:pic>
      <p:pic>
        <p:nvPicPr>
          <p:cNvPr id="8" name="Grafik 7">
            <a:extLst>
              <a:ext uri="{FF2B5EF4-FFF2-40B4-BE49-F238E27FC236}">
                <a16:creationId xmlns:a16="http://schemas.microsoft.com/office/drawing/2014/main" id="{13187964-2F08-437D-F1B9-22315404B7CF}"/>
              </a:ext>
            </a:extLst>
          </p:cNvPr>
          <p:cNvPicPr>
            <a:picLocks noChangeAspect="1"/>
          </p:cNvPicPr>
          <p:nvPr/>
        </p:nvPicPr>
        <p:blipFill>
          <a:blip r:embed="rId4"/>
          <a:stretch>
            <a:fillRect/>
          </a:stretch>
        </p:blipFill>
        <p:spPr>
          <a:xfrm rot="21373663">
            <a:off x="70175" y="3909619"/>
            <a:ext cx="9069477" cy="2209460"/>
          </a:xfrm>
          <a:prstGeom prst="rect">
            <a:avLst/>
          </a:prstGeom>
        </p:spPr>
      </p:pic>
      <p:sp>
        <p:nvSpPr>
          <p:cNvPr id="9" name="Rechteck: abgerundete Ecken 8">
            <a:extLst>
              <a:ext uri="{FF2B5EF4-FFF2-40B4-BE49-F238E27FC236}">
                <a16:creationId xmlns:a16="http://schemas.microsoft.com/office/drawing/2014/main" id="{B1B8E9F5-DF52-5CF3-D5E4-047CE622975B}"/>
              </a:ext>
            </a:extLst>
          </p:cNvPr>
          <p:cNvSpPr/>
          <p:nvPr/>
        </p:nvSpPr>
        <p:spPr>
          <a:xfrm>
            <a:off x="6197600" y="189559"/>
            <a:ext cx="5702300" cy="2238679"/>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r>
              <a:rPr lang="de-DE"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Das angereicherte Uran (Nuklearstaub!) wird entweder sofort den Vereinigten Staaten übergeben, damit es nach Hause gebracht und zerstört wird, oder – vorzugsweise in Verbindung und Abstimmung mit der Islamischen Republik Iran – vor Ort oder an einem anderen akzeptablen Ort zerstört, wobei die Atomenergiekommission oder ihr entsprechendes Gegenstück Zeuge dieses Prozesses und Ereignisses sein wird. Danke für eure Aufmerksamkeit in dieser Angelegenheit!</a:t>
            </a:r>
          </a:p>
          <a:p>
            <a:pPr algn="just">
              <a:spcAft>
                <a:spcPts val="800"/>
              </a:spcAft>
              <a:buNone/>
            </a:pPr>
            <a:r>
              <a:rPr lang="de-DE"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Präsident DJT</a:t>
            </a:r>
          </a:p>
        </p:txBody>
      </p:sp>
      <p:sp>
        <p:nvSpPr>
          <p:cNvPr id="2" name="Textfeld 1">
            <a:extLst>
              <a:ext uri="{FF2B5EF4-FFF2-40B4-BE49-F238E27FC236}">
                <a16:creationId xmlns:a16="http://schemas.microsoft.com/office/drawing/2014/main" id="{DF1918E0-B7DE-04BD-B2A8-2649F2870CD0}"/>
              </a:ext>
            </a:extLst>
          </p:cNvPr>
          <p:cNvSpPr txBox="1"/>
          <p:nvPr/>
        </p:nvSpPr>
        <p:spPr>
          <a:xfrm>
            <a:off x="317499" y="6409153"/>
            <a:ext cx="5575301" cy="369332"/>
          </a:xfrm>
          <a:prstGeom prst="rect">
            <a:avLst/>
          </a:prstGeom>
          <a:noFill/>
        </p:spPr>
        <p:txBody>
          <a:bodyPr wrap="square">
            <a:spAutoFit/>
          </a:bodyPr>
          <a:lstStyle/>
          <a:p>
            <a:r>
              <a:rPr lang="en-US" dirty="0">
                <a:solidFill>
                  <a:schemeClr val="bg1"/>
                </a:solidFill>
              </a:rPr>
              <a:t>https://www.youtube.com/watch?v=PhNSmJZitVc&amp;</a:t>
            </a:r>
          </a:p>
        </p:txBody>
      </p:sp>
    </p:spTree>
    <p:extLst>
      <p:ext uri="{BB962C8B-B14F-4D97-AF65-F5344CB8AC3E}">
        <p14:creationId xmlns:p14="http://schemas.microsoft.com/office/powerpoint/2010/main" val="105232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426A-62AA-0B6F-7333-17F21F5AE0EE}"/>
            </a:ext>
          </a:extLst>
        </p:cNvPr>
        <p:cNvGrpSpPr/>
        <p:nvPr/>
      </p:nvGrpSpPr>
      <p:grpSpPr>
        <a:xfrm>
          <a:off x="0" y="0"/>
          <a:ext cx="0" cy="0"/>
          <a:chOff x="0" y="0"/>
          <a:chExt cx="0" cy="0"/>
        </a:xfrm>
      </p:grpSpPr>
      <p:pic>
        <p:nvPicPr>
          <p:cNvPr id="5" name="Grafik 4" descr="The Abraham Accords - United States Department of State">
            <a:extLst>
              <a:ext uri="{FF2B5EF4-FFF2-40B4-BE49-F238E27FC236}">
                <a16:creationId xmlns:a16="http://schemas.microsoft.com/office/drawing/2014/main" id="{D27A5DD2-0683-4395-4872-F64ADFFEDFA3}"/>
              </a:ext>
            </a:extLst>
          </p:cNvPr>
          <p:cNvPicPr>
            <a:picLocks noChangeAspect="1"/>
          </p:cNvPicPr>
          <p:nvPr/>
        </p:nvPicPr>
        <p:blipFill>
          <a:blip r:embed="rId3"/>
          <a:srcRect l="8777"/>
          <a:stretch>
            <a:fillRect/>
          </a:stretch>
        </p:blipFill>
        <p:spPr>
          <a:xfrm>
            <a:off x="0" y="0"/>
            <a:ext cx="5444766" cy="2483048"/>
          </a:xfrm>
          <a:prstGeom prst="rect">
            <a:avLst/>
          </a:prstGeom>
        </p:spPr>
      </p:pic>
      <p:pic>
        <p:nvPicPr>
          <p:cNvPr id="7" name="Grafik 6">
            <a:extLst>
              <a:ext uri="{FF2B5EF4-FFF2-40B4-BE49-F238E27FC236}">
                <a16:creationId xmlns:a16="http://schemas.microsoft.com/office/drawing/2014/main" id="{31A32369-BF28-05C6-9D26-870E834CBA46}"/>
              </a:ext>
            </a:extLst>
          </p:cNvPr>
          <p:cNvPicPr>
            <a:picLocks noChangeAspect="1"/>
          </p:cNvPicPr>
          <p:nvPr/>
        </p:nvPicPr>
        <p:blipFill>
          <a:blip r:embed="rId4"/>
          <a:stretch>
            <a:fillRect/>
          </a:stretch>
        </p:blipFill>
        <p:spPr>
          <a:xfrm>
            <a:off x="5311396" y="0"/>
            <a:ext cx="6880604" cy="6858000"/>
          </a:xfrm>
          <a:prstGeom prst="rect">
            <a:avLst/>
          </a:prstGeom>
        </p:spPr>
      </p:pic>
      <p:sp>
        <p:nvSpPr>
          <p:cNvPr id="15" name="Textfeld 14">
            <a:extLst>
              <a:ext uri="{FF2B5EF4-FFF2-40B4-BE49-F238E27FC236}">
                <a16:creationId xmlns:a16="http://schemas.microsoft.com/office/drawing/2014/main" id="{01159C61-98EB-D041-4EBC-0CA2F07C9B1E}"/>
              </a:ext>
            </a:extLst>
          </p:cNvPr>
          <p:cNvSpPr txBox="1"/>
          <p:nvPr/>
        </p:nvSpPr>
        <p:spPr>
          <a:xfrm>
            <a:off x="7312819" y="510659"/>
            <a:ext cx="4612481" cy="338554"/>
          </a:xfrm>
          <a:prstGeom prst="rect">
            <a:avLst/>
          </a:prstGeom>
          <a:noFill/>
        </p:spPr>
        <p:txBody>
          <a:bodyPr wrap="square">
            <a:spAutoFit/>
          </a:bodyPr>
          <a:lstStyle/>
          <a:p>
            <a:r>
              <a:rPr lang="en-US" sz="1600" dirty="0"/>
              <a:t>https://en.wikipedia.org/wiki/Abraham_Accords</a:t>
            </a:r>
          </a:p>
        </p:txBody>
      </p:sp>
      <mc:AlternateContent xmlns:mc="http://schemas.openxmlformats.org/markup-compatibility/2006" xmlns:p14="http://schemas.microsoft.com/office/powerpoint/2010/main">
        <mc:Choice Requires="p14">
          <p:contentPart p14:bwMode="auto" r:id="rId5">
            <p14:nvContentPartPr>
              <p14:cNvPr id="16" name="Freihand 15">
                <a:extLst>
                  <a:ext uri="{FF2B5EF4-FFF2-40B4-BE49-F238E27FC236}">
                    <a16:creationId xmlns:a16="http://schemas.microsoft.com/office/drawing/2014/main" id="{CDF9D4B2-F406-8CAB-E5DB-FB4573007BEA}"/>
                  </a:ext>
                </a:extLst>
              </p14:cNvPr>
              <p14:cNvContentPartPr/>
              <p14:nvPr/>
            </p14:nvContentPartPr>
            <p14:xfrm>
              <a:off x="6886260" y="1732530"/>
              <a:ext cx="2534400" cy="29880"/>
            </p14:xfrm>
          </p:contentPart>
        </mc:Choice>
        <mc:Fallback xmlns="">
          <p:pic>
            <p:nvPicPr>
              <p:cNvPr id="16" name="Freihand 15">
                <a:extLst>
                  <a:ext uri="{FF2B5EF4-FFF2-40B4-BE49-F238E27FC236}">
                    <a16:creationId xmlns:a16="http://schemas.microsoft.com/office/drawing/2014/main" id="{CDF9D4B2-F406-8CAB-E5DB-FB4573007BEA}"/>
                  </a:ext>
                </a:extLst>
              </p:cNvPr>
              <p:cNvPicPr/>
              <p:nvPr/>
            </p:nvPicPr>
            <p:blipFill>
              <a:blip r:embed="rId8"/>
              <a:stretch>
                <a:fillRect/>
              </a:stretch>
            </p:blipFill>
            <p:spPr>
              <a:xfrm>
                <a:off x="6850620" y="1660530"/>
                <a:ext cx="260604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Freihand 16">
                <a:extLst>
                  <a:ext uri="{FF2B5EF4-FFF2-40B4-BE49-F238E27FC236}">
                    <a16:creationId xmlns:a16="http://schemas.microsoft.com/office/drawing/2014/main" id="{15865C95-CF8C-DA1C-3E41-5F76699765B9}"/>
                  </a:ext>
                </a:extLst>
              </p14:cNvPr>
              <p14:cNvContentPartPr/>
              <p14:nvPr/>
            </p14:nvContentPartPr>
            <p14:xfrm>
              <a:off x="6857820" y="2658090"/>
              <a:ext cx="1361520" cy="63720"/>
            </p14:xfrm>
          </p:contentPart>
        </mc:Choice>
        <mc:Fallback xmlns="">
          <p:pic>
            <p:nvPicPr>
              <p:cNvPr id="17" name="Freihand 16">
                <a:extLst>
                  <a:ext uri="{FF2B5EF4-FFF2-40B4-BE49-F238E27FC236}">
                    <a16:creationId xmlns:a16="http://schemas.microsoft.com/office/drawing/2014/main" id="{15865C95-CF8C-DA1C-3E41-5F76699765B9}"/>
                  </a:ext>
                </a:extLst>
              </p:cNvPr>
              <p:cNvPicPr/>
              <p:nvPr/>
            </p:nvPicPr>
            <p:blipFill>
              <a:blip r:embed="rId10"/>
              <a:stretch>
                <a:fillRect/>
              </a:stretch>
            </p:blipFill>
            <p:spPr>
              <a:xfrm>
                <a:off x="6822180" y="2586450"/>
                <a:ext cx="14331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Freihand 17">
                <a:extLst>
                  <a:ext uri="{FF2B5EF4-FFF2-40B4-BE49-F238E27FC236}">
                    <a16:creationId xmlns:a16="http://schemas.microsoft.com/office/drawing/2014/main" id="{14A2CF9C-E1AA-9C87-5902-D818CDED9BC9}"/>
                  </a:ext>
                </a:extLst>
              </p14:cNvPr>
              <p14:cNvContentPartPr/>
              <p14:nvPr/>
            </p14:nvContentPartPr>
            <p14:xfrm>
              <a:off x="5457780" y="4400130"/>
              <a:ext cx="3724560" cy="68040"/>
            </p14:xfrm>
          </p:contentPart>
        </mc:Choice>
        <mc:Fallback xmlns="">
          <p:pic>
            <p:nvPicPr>
              <p:cNvPr id="18" name="Freihand 17">
                <a:extLst>
                  <a:ext uri="{FF2B5EF4-FFF2-40B4-BE49-F238E27FC236}">
                    <a16:creationId xmlns:a16="http://schemas.microsoft.com/office/drawing/2014/main" id="{14A2CF9C-E1AA-9C87-5902-D818CDED9BC9}"/>
                  </a:ext>
                </a:extLst>
              </p:cNvPr>
              <p:cNvPicPr/>
              <p:nvPr/>
            </p:nvPicPr>
            <p:blipFill>
              <a:blip r:embed="rId12"/>
              <a:stretch>
                <a:fillRect/>
              </a:stretch>
            </p:blipFill>
            <p:spPr>
              <a:xfrm>
                <a:off x="5422140" y="4328490"/>
                <a:ext cx="379620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Freihand 18">
                <a:extLst>
                  <a:ext uri="{FF2B5EF4-FFF2-40B4-BE49-F238E27FC236}">
                    <a16:creationId xmlns:a16="http://schemas.microsoft.com/office/drawing/2014/main" id="{8FC11A7F-AAC1-087B-48D5-D282737B8AF1}"/>
                  </a:ext>
                </a:extLst>
              </p14:cNvPr>
              <p14:cNvContentPartPr/>
              <p14:nvPr/>
            </p14:nvContentPartPr>
            <p14:xfrm>
              <a:off x="5457780" y="4551690"/>
              <a:ext cx="4082040" cy="58680"/>
            </p14:xfrm>
          </p:contentPart>
        </mc:Choice>
        <mc:Fallback xmlns="">
          <p:pic>
            <p:nvPicPr>
              <p:cNvPr id="19" name="Freihand 18">
                <a:extLst>
                  <a:ext uri="{FF2B5EF4-FFF2-40B4-BE49-F238E27FC236}">
                    <a16:creationId xmlns:a16="http://schemas.microsoft.com/office/drawing/2014/main" id="{8FC11A7F-AAC1-087B-48D5-D282737B8AF1}"/>
                  </a:ext>
                </a:extLst>
              </p:cNvPr>
              <p:cNvPicPr/>
              <p:nvPr/>
            </p:nvPicPr>
            <p:blipFill>
              <a:blip r:embed="rId14"/>
              <a:stretch>
                <a:fillRect/>
              </a:stretch>
            </p:blipFill>
            <p:spPr>
              <a:xfrm>
                <a:off x="5422140" y="4480050"/>
                <a:ext cx="415368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Freihand 19">
                <a:extLst>
                  <a:ext uri="{FF2B5EF4-FFF2-40B4-BE49-F238E27FC236}">
                    <a16:creationId xmlns:a16="http://schemas.microsoft.com/office/drawing/2014/main" id="{719F036B-5F69-87D2-BE33-893A8709BE85}"/>
                  </a:ext>
                </a:extLst>
              </p14:cNvPr>
              <p14:cNvContentPartPr/>
              <p14:nvPr/>
            </p14:nvContentPartPr>
            <p14:xfrm>
              <a:off x="5467140" y="4770570"/>
              <a:ext cx="3183120" cy="58680"/>
            </p14:xfrm>
          </p:contentPart>
        </mc:Choice>
        <mc:Fallback xmlns="">
          <p:pic>
            <p:nvPicPr>
              <p:cNvPr id="20" name="Freihand 19">
                <a:extLst>
                  <a:ext uri="{FF2B5EF4-FFF2-40B4-BE49-F238E27FC236}">
                    <a16:creationId xmlns:a16="http://schemas.microsoft.com/office/drawing/2014/main" id="{719F036B-5F69-87D2-BE33-893A8709BE85}"/>
                  </a:ext>
                </a:extLst>
              </p:cNvPr>
              <p:cNvPicPr/>
              <p:nvPr/>
            </p:nvPicPr>
            <p:blipFill>
              <a:blip r:embed="rId16"/>
              <a:stretch>
                <a:fillRect/>
              </a:stretch>
            </p:blipFill>
            <p:spPr>
              <a:xfrm>
                <a:off x="5431500" y="4698930"/>
                <a:ext cx="32547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Freihand 20">
                <a:extLst>
                  <a:ext uri="{FF2B5EF4-FFF2-40B4-BE49-F238E27FC236}">
                    <a16:creationId xmlns:a16="http://schemas.microsoft.com/office/drawing/2014/main" id="{1D96C3E0-A7BF-8206-7163-B13EC72A7E99}"/>
                  </a:ext>
                </a:extLst>
              </p14:cNvPr>
              <p14:cNvContentPartPr/>
              <p14:nvPr/>
            </p14:nvContentPartPr>
            <p14:xfrm>
              <a:off x="5448060" y="5895570"/>
              <a:ext cx="2067120" cy="67680"/>
            </p14:xfrm>
          </p:contentPart>
        </mc:Choice>
        <mc:Fallback xmlns="">
          <p:pic>
            <p:nvPicPr>
              <p:cNvPr id="21" name="Freihand 20">
                <a:extLst>
                  <a:ext uri="{FF2B5EF4-FFF2-40B4-BE49-F238E27FC236}">
                    <a16:creationId xmlns:a16="http://schemas.microsoft.com/office/drawing/2014/main" id="{1D96C3E0-A7BF-8206-7163-B13EC72A7E99}"/>
                  </a:ext>
                </a:extLst>
              </p:cNvPr>
              <p:cNvPicPr/>
              <p:nvPr/>
            </p:nvPicPr>
            <p:blipFill>
              <a:blip r:embed="rId18"/>
              <a:stretch>
                <a:fillRect/>
              </a:stretch>
            </p:blipFill>
            <p:spPr>
              <a:xfrm>
                <a:off x="5412420" y="5823930"/>
                <a:ext cx="2138760" cy="211320"/>
              </a:xfrm>
              <a:prstGeom prst="rect">
                <a:avLst/>
              </a:prstGeom>
            </p:spPr>
          </p:pic>
        </mc:Fallback>
      </mc:AlternateContent>
      <p:pic>
        <p:nvPicPr>
          <p:cNvPr id="23" name="Grafik 22">
            <a:extLst>
              <a:ext uri="{FF2B5EF4-FFF2-40B4-BE49-F238E27FC236}">
                <a16:creationId xmlns:a16="http://schemas.microsoft.com/office/drawing/2014/main" id="{90DD0311-4562-A71E-5771-59614C5D140E}"/>
              </a:ext>
            </a:extLst>
          </p:cNvPr>
          <p:cNvPicPr>
            <a:picLocks noChangeAspect="1"/>
          </p:cNvPicPr>
          <p:nvPr/>
        </p:nvPicPr>
        <p:blipFill>
          <a:blip r:embed="rId19"/>
          <a:stretch>
            <a:fillRect/>
          </a:stretch>
        </p:blipFill>
        <p:spPr>
          <a:xfrm>
            <a:off x="790770" y="2558777"/>
            <a:ext cx="3314700" cy="2241133"/>
          </a:xfrm>
          <a:prstGeom prst="rect">
            <a:avLst/>
          </a:prstGeom>
        </p:spPr>
      </p:pic>
      <p:sp>
        <p:nvSpPr>
          <p:cNvPr id="24" name="Rechteck: abgerundete Ecken 23">
            <a:extLst>
              <a:ext uri="{FF2B5EF4-FFF2-40B4-BE49-F238E27FC236}">
                <a16:creationId xmlns:a16="http://schemas.microsoft.com/office/drawing/2014/main" id="{E1FF16CF-49C2-C3E0-7BAC-76BE97F38B14}"/>
              </a:ext>
            </a:extLst>
          </p:cNvPr>
          <p:cNvSpPr/>
          <p:nvPr/>
        </p:nvSpPr>
        <p:spPr>
          <a:xfrm>
            <a:off x="163924" y="4799910"/>
            <a:ext cx="4792611" cy="1986455"/>
          </a:xfrm>
          <a:prstGeom prst="roundRect">
            <a:avLst>
              <a:gd name="adj" fmla="val 3393"/>
            </a:avLst>
          </a:prstGeom>
          <a:blipFill dpi="0" rotWithShape="1">
            <a:blip r:embed="rId20">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r>
              <a:rPr lang="de-DE"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Das </a:t>
            </a:r>
            <a:r>
              <a:rPr lang="de-DE" sz="1200" b="1"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Abrahamic</a:t>
            </a:r>
            <a:r>
              <a:rPr lang="de-DE" sz="12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Family House </a:t>
            </a:r>
            <a:r>
              <a:rPr lang="de-DE"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(mit den drei Gebetshäusern) ist ein Symbolprojekt der Abraham Accords. </a:t>
            </a:r>
          </a:p>
          <a:p>
            <a:pPr algn="just">
              <a:spcAft>
                <a:spcPts val="800"/>
              </a:spcAft>
              <a:buNone/>
            </a:pPr>
            <a:r>
              <a:rPr lang="de-DE"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Die Abraham Accords stehen für Normalisierung, Frieden und Zusammenleben zwischen Israel (Judentum) und arabischen Ländern (Islam) – ohne den alten Konflikt als Blockade. </a:t>
            </a:r>
            <a:r>
              <a:rPr lang="de-DE" sz="1200"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Das </a:t>
            </a:r>
            <a:r>
              <a:rPr lang="de-DE" sz="1200" dirty="0" err="1">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Abrahamic</a:t>
            </a:r>
            <a:r>
              <a:rPr lang="de-DE" sz="1200"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 Family House verkörpert genau diesen Geist: Moschee, Kirche und Synagoge nebeneinander als Zeichen der abrahamitischen Brüderlichkeit und des interreligiösen Dialogs</a:t>
            </a:r>
            <a:r>
              <a:rPr lang="de-DE"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Es wurde zwar schon 2019 (nach dem Besuch von Papst Franziskus) geplant, aber es wurde nach den Abraham Accords (2020) stark vorangetrieben und 2023 eröffnet. Viele sehen es als praktische Umsetzung der Accords-Idee von Toleranz und Koexistenz. </a:t>
            </a:r>
          </a:p>
        </p:txBody>
      </p:sp>
    </p:spTree>
    <p:extLst>
      <p:ext uri="{BB962C8B-B14F-4D97-AF65-F5344CB8AC3E}">
        <p14:creationId xmlns:p14="http://schemas.microsoft.com/office/powerpoint/2010/main" val="246497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5943-0D80-EC3E-A0F3-ADDD0C16925B}"/>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546C3ADC-DC41-CD9F-2492-D0D1640C0F47}"/>
              </a:ext>
            </a:extLst>
          </p:cNvPr>
          <p:cNvPicPr>
            <a:picLocks noChangeAspect="1"/>
          </p:cNvPicPr>
          <p:nvPr/>
        </p:nvPicPr>
        <p:blipFill>
          <a:blip r:embed="rId3"/>
          <a:srcRect t="6847"/>
          <a:stretch>
            <a:fillRect/>
          </a:stretch>
        </p:blipFill>
        <p:spPr>
          <a:xfrm>
            <a:off x="0" y="0"/>
            <a:ext cx="12192000" cy="4894586"/>
          </a:xfrm>
          <a:prstGeom prst="rect">
            <a:avLst/>
          </a:prstGeom>
        </p:spPr>
      </p:pic>
      <p:sp>
        <p:nvSpPr>
          <p:cNvPr id="31" name="Ellipse 30">
            <a:extLst>
              <a:ext uri="{FF2B5EF4-FFF2-40B4-BE49-F238E27FC236}">
                <a16:creationId xmlns:a16="http://schemas.microsoft.com/office/drawing/2014/main" id="{AE8C46CE-57BC-521B-C964-6E5857A95EAF}"/>
              </a:ext>
            </a:extLst>
          </p:cNvPr>
          <p:cNvSpPr/>
          <p:nvPr/>
        </p:nvSpPr>
        <p:spPr>
          <a:xfrm>
            <a:off x="49289" y="65243"/>
            <a:ext cx="2863340" cy="2863340"/>
          </a:xfrm>
          <a:prstGeom prst="ellipse">
            <a:avLst/>
          </a:prstGeom>
          <a:blipFill dpi="0" rotWithShape="1">
            <a:blip r:embed="rId4"/>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llipse 25">
            <a:extLst>
              <a:ext uri="{FF2B5EF4-FFF2-40B4-BE49-F238E27FC236}">
                <a16:creationId xmlns:a16="http://schemas.microsoft.com/office/drawing/2014/main" id="{9DD25060-BA86-F656-BA85-B4848984978D}"/>
              </a:ext>
            </a:extLst>
          </p:cNvPr>
          <p:cNvSpPr/>
          <p:nvPr/>
        </p:nvSpPr>
        <p:spPr>
          <a:xfrm>
            <a:off x="110643" y="1146588"/>
            <a:ext cx="680794" cy="68079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5400" dirty="0"/>
              <a:t>6</a:t>
            </a:r>
            <a:endParaRPr lang="en-US" sz="5400" dirty="0"/>
          </a:p>
        </p:txBody>
      </p:sp>
      <p:sp>
        <p:nvSpPr>
          <p:cNvPr id="9" name="Legende: mit Pfeil nach rechts 8">
            <a:extLst>
              <a:ext uri="{FF2B5EF4-FFF2-40B4-BE49-F238E27FC236}">
                <a16:creationId xmlns:a16="http://schemas.microsoft.com/office/drawing/2014/main" id="{FAECD36F-D5EA-7B00-4DF1-E40A0D7C8EC6}"/>
              </a:ext>
            </a:extLst>
          </p:cNvPr>
          <p:cNvSpPr/>
          <p:nvPr/>
        </p:nvSpPr>
        <p:spPr>
          <a:xfrm rot="11932822" flipV="1">
            <a:off x="634284" y="3921760"/>
            <a:ext cx="1760452" cy="614338"/>
          </a:xfrm>
          <a:prstGeom prst="rightArrowCallout">
            <a:avLst>
              <a:gd name="adj1" fmla="val 16377"/>
              <a:gd name="adj2" fmla="val 30959"/>
              <a:gd name="adj3" fmla="val 37449"/>
              <a:gd name="adj4" fmla="val 5710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de-DE" dirty="0">
                <a:solidFill>
                  <a:schemeClr val="tx1"/>
                </a:solidFill>
                <a:latin typeface="Bahnschrift Light Condensed" panose="020B0502040204020203" pitchFamily="34" charset="0"/>
              </a:rPr>
              <a:t>Eridanus trocken</a:t>
            </a:r>
            <a:endParaRPr lang="en-US" dirty="0">
              <a:solidFill>
                <a:schemeClr val="tx1"/>
              </a:solidFill>
              <a:latin typeface="Bahnschrift Light Condensed" panose="020B0502040204020203" pitchFamily="34" charset="0"/>
            </a:endParaRPr>
          </a:p>
        </p:txBody>
      </p:sp>
      <p:sp>
        <p:nvSpPr>
          <p:cNvPr id="17" name="Pfeil: nach rechts 16">
            <a:extLst>
              <a:ext uri="{FF2B5EF4-FFF2-40B4-BE49-F238E27FC236}">
                <a16:creationId xmlns:a16="http://schemas.microsoft.com/office/drawing/2014/main" id="{E94B375A-0730-73D6-F5CA-E12225A371D5}"/>
              </a:ext>
            </a:extLst>
          </p:cNvPr>
          <p:cNvSpPr>
            <a:spLocks/>
          </p:cNvSpPr>
          <p:nvPr/>
        </p:nvSpPr>
        <p:spPr>
          <a:xfrm rot="9686340" flipV="1">
            <a:off x="409372" y="2438673"/>
            <a:ext cx="6508112" cy="51569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de-DE" sz="1400" b="1" dirty="0">
                <a:solidFill>
                  <a:schemeClr val="tx1"/>
                </a:solidFill>
                <a:latin typeface="Bahnschrift Light" panose="020B0502040204020203" pitchFamily="34" charset="0"/>
              </a:rPr>
              <a:t>Letzte Chance! Wache und bewahre dein Kleid! </a:t>
            </a:r>
            <a:endParaRPr lang="de-DE" sz="1400" b="1" noProof="0" dirty="0">
              <a:solidFill>
                <a:schemeClr val="tx1"/>
              </a:solidFill>
              <a:latin typeface="Bahnschrift Light" panose="020B0502040204020203" pitchFamily="34" charset="0"/>
            </a:endParaRPr>
          </a:p>
        </p:txBody>
      </p:sp>
      <p:pic>
        <p:nvPicPr>
          <p:cNvPr id="7" name="Grafik 6">
            <a:extLst>
              <a:ext uri="{FF2B5EF4-FFF2-40B4-BE49-F238E27FC236}">
                <a16:creationId xmlns:a16="http://schemas.microsoft.com/office/drawing/2014/main" id="{A4673173-0B83-0FA8-E331-513061299E5C}"/>
              </a:ext>
            </a:extLst>
          </p:cNvPr>
          <p:cNvPicPr>
            <a:picLocks noChangeAspect="1"/>
          </p:cNvPicPr>
          <p:nvPr/>
        </p:nvPicPr>
        <p:blipFill>
          <a:blip r:embed="rId5"/>
          <a:srcRect b="41874"/>
          <a:stretch>
            <a:fillRect/>
          </a:stretch>
        </p:blipFill>
        <p:spPr>
          <a:xfrm>
            <a:off x="6903257" y="984009"/>
            <a:ext cx="5215789" cy="3686688"/>
          </a:xfrm>
          <a:prstGeom prst="rect">
            <a:avLst/>
          </a:prstGeom>
          <a:ln w="41275">
            <a:solidFill>
              <a:srgbClr val="FFFF00"/>
            </a:solidFill>
          </a:ln>
        </p:spPr>
      </p:pic>
      <p:sp>
        <p:nvSpPr>
          <p:cNvPr id="2" name="Ellipse 1">
            <a:extLst>
              <a:ext uri="{FF2B5EF4-FFF2-40B4-BE49-F238E27FC236}">
                <a16:creationId xmlns:a16="http://schemas.microsoft.com/office/drawing/2014/main" id="{2166DFD5-68C6-FF9A-C324-7DA8C8AD1CB6}"/>
              </a:ext>
            </a:extLst>
          </p:cNvPr>
          <p:cNvSpPr/>
          <p:nvPr/>
        </p:nvSpPr>
        <p:spPr>
          <a:xfrm>
            <a:off x="1714353" y="85977"/>
            <a:ext cx="1330295" cy="1330295"/>
          </a:xfrm>
          <a:prstGeom prst="ellipse">
            <a:avLst/>
          </a:prstGeom>
          <a:blipFill dpi="0" rotWithShape="1">
            <a:blip r:embed="rId6"/>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llipse 2">
            <a:extLst>
              <a:ext uri="{FF2B5EF4-FFF2-40B4-BE49-F238E27FC236}">
                <a16:creationId xmlns:a16="http://schemas.microsoft.com/office/drawing/2014/main" id="{5CC83153-F38F-DDAE-5404-FFC2B499511B}"/>
              </a:ext>
            </a:extLst>
          </p:cNvPr>
          <p:cNvSpPr/>
          <p:nvPr/>
        </p:nvSpPr>
        <p:spPr>
          <a:xfrm>
            <a:off x="908369" y="85976"/>
            <a:ext cx="1330295" cy="1330295"/>
          </a:xfrm>
          <a:prstGeom prst="ellipse">
            <a:avLst/>
          </a:prstGeom>
          <a:blipFill dpi="0" rotWithShape="1">
            <a:blip r:embed="rId7"/>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5">
            <a:extLst>
              <a:ext uri="{FF2B5EF4-FFF2-40B4-BE49-F238E27FC236}">
                <a16:creationId xmlns:a16="http://schemas.microsoft.com/office/drawing/2014/main" id="{994806DA-8338-1551-E5B8-3397A23F0F0D}"/>
              </a:ext>
            </a:extLst>
          </p:cNvPr>
          <p:cNvSpPr txBox="1"/>
          <p:nvPr/>
        </p:nvSpPr>
        <p:spPr>
          <a:xfrm>
            <a:off x="0" y="4790767"/>
            <a:ext cx="9101797" cy="2051844"/>
          </a:xfrm>
          <a:prstGeom prst="rect">
            <a:avLst/>
          </a:prstGeom>
          <a:solidFill>
            <a:schemeClr val="bg1">
              <a:alpha val="70000"/>
            </a:schemeClr>
          </a:solidFill>
        </p:spPr>
        <p:txBody>
          <a:bodyPr wrap="square">
            <a:spAutoFit/>
          </a:bodyPr>
          <a:lstStyle/>
          <a:p>
            <a:pPr>
              <a:lnSpc>
                <a:spcPts val="2200"/>
              </a:lnSpc>
            </a:pPr>
            <a:r>
              <a:rPr lang="de-DE" dirty="0">
                <a:latin typeface="Bahnschrift Light Condensed" panose="020B0502040204020203" pitchFamily="34" charset="0"/>
              </a:rPr>
              <a:t>Und der </a:t>
            </a:r>
            <a:r>
              <a:rPr lang="de-DE" b="1" dirty="0">
                <a:latin typeface="Bahnschrift Light Condensed" panose="020B0502040204020203" pitchFamily="34" charset="0"/>
              </a:rPr>
              <a:t>sechste Engel</a:t>
            </a:r>
            <a:r>
              <a:rPr lang="de-DE" dirty="0">
                <a:latin typeface="Bahnschrift Light Condensed" panose="020B0502040204020203" pitchFamily="34" charset="0"/>
              </a:rPr>
              <a:t> </a:t>
            </a:r>
            <a:r>
              <a:rPr lang="de-DE" dirty="0" err="1">
                <a:latin typeface="Bahnschrift Light Condensed" panose="020B0502040204020203" pitchFamily="34" charset="0"/>
              </a:rPr>
              <a:t>goß</a:t>
            </a:r>
            <a:r>
              <a:rPr lang="de-DE" dirty="0">
                <a:latin typeface="Bahnschrift Light Condensed" panose="020B0502040204020203" pitchFamily="34" charset="0"/>
              </a:rPr>
              <a:t> seine Schale aus auf den </a:t>
            </a:r>
            <a:r>
              <a:rPr lang="de-DE" b="1" dirty="0">
                <a:solidFill>
                  <a:srgbClr val="0070C0"/>
                </a:solidFill>
                <a:latin typeface="Bahnschrift Light Condensed" panose="020B0502040204020203" pitchFamily="34" charset="0"/>
              </a:rPr>
              <a:t>großen Strom Euphrat</a:t>
            </a:r>
            <a:r>
              <a:rPr lang="de-DE" dirty="0">
                <a:latin typeface="Bahnschrift Light Condensed" panose="020B0502040204020203" pitchFamily="34" charset="0"/>
              </a:rPr>
              <a:t>; und sein Wasser vertrocknete, damit </a:t>
            </a:r>
            <a:r>
              <a:rPr lang="de-DE" b="1" dirty="0">
                <a:solidFill>
                  <a:srgbClr val="0070C0"/>
                </a:solidFill>
                <a:latin typeface="Bahnschrift Light Condensed" panose="020B0502040204020203" pitchFamily="34" charset="0"/>
              </a:rPr>
              <a:t>den Königen vom Aufgang der Sonne der Weg bereitet würde</a:t>
            </a:r>
            <a:r>
              <a:rPr lang="de-DE" dirty="0">
                <a:latin typeface="Bahnschrift Light Condensed" panose="020B0502040204020203" pitchFamily="34" charset="0"/>
              </a:rPr>
              <a:t>. Und ich sah aus dem </a:t>
            </a:r>
            <a:r>
              <a:rPr lang="de-DE" b="1" dirty="0">
                <a:solidFill>
                  <a:srgbClr val="FF0000"/>
                </a:solidFill>
                <a:latin typeface="Bahnschrift Light Condensed" panose="020B0502040204020203" pitchFamily="34" charset="0"/>
              </a:rPr>
              <a:t>Maul des Drachen und aus dem Maul des Tieres und aus dem Maul des falschen Propheten drei unreine Geister herauskommen, gleich Fröschen. Es sind nämlich dämonische Geister</a:t>
            </a:r>
            <a:r>
              <a:rPr lang="de-DE" dirty="0">
                <a:latin typeface="Bahnschrift Light Condensed" panose="020B0502040204020203" pitchFamily="34" charset="0"/>
              </a:rPr>
              <a:t>, die Zeichen tun und ausgehen zu den Königen der Erde und des ganzen Erdkreises, </a:t>
            </a:r>
            <a:r>
              <a:rPr lang="de-DE" b="1" dirty="0">
                <a:solidFill>
                  <a:srgbClr val="FF0000"/>
                </a:solidFill>
                <a:latin typeface="Bahnschrift Light Condensed" panose="020B0502040204020203" pitchFamily="34" charset="0"/>
              </a:rPr>
              <a:t>um sie zum Kampf zu versammeln an jenem großen Tag Gottes, des Allmächtigen</a:t>
            </a:r>
            <a:r>
              <a:rPr lang="de-DE" dirty="0">
                <a:latin typeface="Bahnschrift Light Condensed" panose="020B0502040204020203" pitchFamily="34" charset="0"/>
              </a:rPr>
              <a:t>. — </a:t>
            </a:r>
            <a:r>
              <a:rPr lang="de-DE" dirty="0">
                <a:highlight>
                  <a:srgbClr val="FFFF00"/>
                </a:highlight>
                <a:latin typeface="Bahnschrift Light Condensed" panose="020B0502040204020203" pitchFamily="34" charset="0"/>
              </a:rPr>
              <a:t>Siehe, ich komme wie ein Dieb! Glückselig ist, wer wacht und seine Kleider bewahrt, damit er nicht entblößt einhergeht und man seine Schande sieht! </a:t>
            </a:r>
            <a:r>
              <a:rPr lang="de-DE" dirty="0">
                <a:latin typeface="Bahnschrift Light Condensed" panose="020B0502040204020203" pitchFamily="34" charset="0"/>
              </a:rPr>
              <a:t>— </a:t>
            </a:r>
            <a:r>
              <a:rPr lang="de-DE" b="1" dirty="0">
                <a:solidFill>
                  <a:srgbClr val="FF0000"/>
                </a:solidFill>
                <a:latin typeface="Bahnschrift Light Condensed" panose="020B0502040204020203" pitchFamily="34" charset="0"/>
              </a:rPr>
              <a:t>Und er versammelte sie an den Ort, der auf hebräisch Harmageddon heißt</a:t>
            </a:r>
            <a:r>
              <a:rPr lang="de-DE" dirty="0">
                <a:latin typeface="Bahnschrift Light Condensed" panose="020B0502040204020203" pitchFamily="34" charset="0"/>
              </a:rPr>
              <a:t>. (Offenbarung 16,12-16)</a:t>
            </a:r>
            <a:endParaRPr lang="de-DE" i="1" dirty="0">
              <a:latin typeface="Bahnschrift Light Condensed" panose="020B0502040204020203" pitchFamily="34" charset="0"/>
            </a:endParaRPr>
          </a:p>
        </p:txBody>
      </p:sp>
      <p:sp>
        <p:nvSpPr>
          <p:cNvPr id="5" name="Textfeld 4">
            <a:extLst>
              <a:ext uri="{FF2B5EF4-FFF2-40B4-BE49-F238E27FC236}">
                <a16:creationId xmlns:a16="http://schemas.microsoft.com/office/drawing/2014/main" id="{4265CECB-D309-9561-DDE7-B3D80218F77C}"/>
              </a:ext>
            </a:extLst>
          </p:cNvPr>
          <p:cNvSpPr txBox="1">
            <a:spLocks/>
          </p:cNvSpPr>
          <p:nvPr/>
        </p:nvSpPr>
        <p:spPr>
          <a:xfrm rot="2656927">
            <a:off x="9302097" y="2279968"/>
            <a:ext cx="901732" cy="230832"/>
          </a:xfrm>
          <a:prstGeom prst="rect">
            <a:avLst/>
          </a:prstGeom>
          <a:solidFill>
            <a:srgbClr val="00B050"/>
          </a:solidFill>
          <a:ln w="22225">
            <a:solidFill>
              <a:srgbClr val="00B050"/>
            </a:solidFill>
          </a:ln>
        </p:spPr>
        <p:txBody>
          <a:bodyPr wrap="square" rtlCol="0">
            <a:spAutoFit/>
          </a:bodyPr>
          <a:lstStyle/>
          <a:p>
            <a:pPr algn="ctr"/>
            <a:r>
              <a:rPr lang="de-DE" sz="900" b="1" noProof="0" dirty="0">
                <a:solidFill>
                  <a:schemeClr val="bg1"/>
                </a:solidFill>
                <a:latin typeface="Bahnschrift Light" panose="020B0502040204020203" pitchFamily="34" charset="0"/>
              </a:rPr>
              <a:t>C/2024 E1</a:t>
            </a:r>
          </a:p>
        </p:txBody>
      </p:sp>
      <p:sp>
        <p:nvSpPr>
          <p:cNvPr id="8" name="Textfeld 7">
            <a:extLst>
              <a:ext uri="{FF2B5EF4-FFF2-40B4-BE49-F238E27FC236}">
                <a16:creationId xmlns:a16="http://schemas.microsoft.com/office/drawing/2014/main" id="{4F144447-831A-5B62-A2B8-FA5C5949A614}"/>
              </a:ext>
            </a:extLst>
          </p:cNvPr>
          <p:cNvSpPr txBox="1">
            <a:spLocks/>
          </p:cNvSpPr>
          <p:nvPr/>
        </p:nvSpPr>
        <p:spPr>
          <a:xfrm rot="20691109">
            <a:off x="11020993" y="2677386"/>
            <a:ext cx="901732" cy="230832"/>
          </a:xfrm>
          <a:prstGeom prst="rect">
            <a:avLst/>
          </a:prstGeom>
          <a:solidFill>
            <a:srgbClr val="FFFF00"/>
          </a:solidFill>
          <a:ln w="22225">
            <a:solidFill>
              <a:srgbClr val="FFFF00"/>
            </a:solidFill>
          </a:ln>
        </p:spPr>
        <p:txBody>
          <a:bodyPr wrap="square" rtlCol="0">
            <a:spAutoFit/>
          </a:bodyPr>
          <a:lstStyle/>
          <a:p>
            <a:pPr algn="ctr"/>
            <a:r>
              <a:rPr lang="de-DE" sz="900" b="1" noProof="0" dirty="0">
                <a:latin typeface="Bahnschrift Light" panose="020B0502040204020203" pitchFamily="34" charset="0"/>
              </a:rPr>
              <a:t>C/2025 R3</a:t>
            </a:r>
          </a:p>
        </p:txBody>
      </p:sp>
    </p:spTree>
    <p:extLst>
      <p:ext uri="{BB962C8B-B14F-4D97-AF65-F5344CB8AC3E}">
        <p14:creationId xmlns:p14="http://schemas.microsoft.com/office/powerpoint/2010/main" val="38855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35FEF4E-D719-1400-6563-0E7875897A18}"/>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10C6FE95-55A9-A6F6-474F-C94742393310}"/>
              </a:ext>
            </a:extLst>
          </p:cNvPr>
          <p:cNvSpPr txBox="1"/>
          <p:nvPr/>
        </p:nvSpPr>
        <p:spPr>
          <a:xfrm>
            <a:off x="10213493" y="179639"/>
            <a:ext cx="1800000" cy="3760004"/>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ich sah aus dem </a:t>
            </a:r>
            <a:r>
              <a:rPr lang="de-DE" sz="2200" b="1" dirty="0">
                <a:solidFill>
                  <a:srgbClr val="FF0000"/>
                </a:solidFill>
                <a:latin typeface="Bahnschrift Light Condensed" panose="020B0502040204020203" pitchFamily="34" charset="0"/>
              </a:rPr>
              <a:t>Maul des Drachen und aus dem Maul des Tieres und aus dem Maul des falschen Propheten drei unreine Geister herauskommen, gleich Fröschen. </a:t>
            </a:r>
            <a:r>
              <a:rPr lang="de-DE" sz="2200" dirty="0">
                <a:latin typeface="Bahnschrift Light Condensed" panose="020B0502040204020203" pitchFamily="34" charset="0"/>
              </a:rPr>
              <a:t>(Offenbarung 16,13)</a:t>
            </a:r>
            <a:endParaRPr lang="de-DE" sz="2200" i="1" dirty="0">
              <a:latin typeface="Bahnschrift Light Condensed" panose="020B0502040204020203" pitchFamily="34" charset="0"/>
            </a:endParaRPr>
          </a:p>
        </p:txBody>
      </p:sp>
      <p:sp>
        <p:nvSpPr>
          <p:cNvPr id="14" name="Ellipse 13">
            <a:extLst>
              <a:ext uri="{FF2B5EF4-FFF2-40B4-BE49-F238E27FC236}">
                <a16:creationId xmlns:a16="http://schemas.microsoft.com/office/drawing/2014/main" id="{0876F5FA-6F1C-D277-93EB-2008F43B2317}"/>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B6471137-05B6-6A75-5B59-F3BEE78962A3}"/>
              </a:ext>
            </a:extLst>
          </p:cNvPr>
          <p:cNvPicPr>
            <a:picLocks noChangeAspect="1"/>
          </p:cNvPicPr>
          <p:nvPr/>
        </p:nvPicPr>
        <p:blipFill>
          <a:blip r:embed="rId5"/>
          <a:srcRect t="29348"/>
          <a:stretch>
            <a:fillRect/>
          </a:stretch>
        </p:blipFill>
        <p:spPr>
          <a:xfrm>
            <a:off x="95250" y="4946306"/>
            <a:ext cx="3158135" cy="1810950"/>
          </a:xfrm>
          <a:prstGeom prst="rect">
            <a:avLst/>
          </a:prstGeom>
        </p:spPr>
      </p:pic>
    </p:spTree>
    <p:extLst>
      <p:ext uri="{BB962C8B-B14F-4D97-AF65-F5344CB8AC3E}">
        <p14:creationId xmlns:p14="http://schemas.microsoft.com/office/powerpoint/2010/main" val="47444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5DCEE5C-CA06-2F56-BAE6-28F95210797E}"/>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A950399D-3744-E6BE-9BB7-EE09A456B1CE}"/>
              </a:ext>
            </a:extLst>
          </p:cNvPr>
          <p:cNvSpPr txBox="1"/>
          <p:nvPr/>
        </p:nvSpPr>
        <p:spPr>
          <a:xfrm>
            <a:off x="10213493" y="179639"/>
            <a:ext cx="1800000" cy="3760004"/>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ich sah aus dem </a:t>
            </a:r>
            <a:r>
              <a:rPr lang="de-DE" sz="2200" b="1" dirty="0">
                <a:solidFill>
                  <a:srgbClr val="FF0000"/>
                </a:solidFill>
                <a:latin typeface="Bahnschrift Light Condensed" panose="020B0502040204020203" pitchFamily="34" charset="0"/>
              </a:rPr>
              <a:t>Maul des Drachen und aus dem Maul des Tieres und aus dem Maul des falschen Propheten drei unreine Geister herauskommen, gleich Fröschen. </a:t>
            </a:r>
            <a:r>
              <a:rPr lang="de-DE" sz="2200" dirty="0">
                <a:latin typeface="Bahnschrift Light Condensed" panose="020B0502040204020203" pitchFamily="34" charset="0"/>
              </a:rPr>
              <a:t>(Offenbarung 16,13)</a:t>
            </a:r>
            <a:endParaRPr lang="de-DE" sz="2200" i="1" dirty="0">
              <a:latin typeface="Bahnschrift Light Condensed" panose="020B0502040204020203" pitchFamily="34" charset="0"/>
            </a:endParaRPr>
          </a:p>
        </p:txBody>
      </p:sp>
      <p:sp>
        <p:nvSpPr>
          <p:cNvPr id="14" name="Ellipse 13">
            <a:extLst>
              <a:ext uri="{FF2B5EF4-FFF2-40B4-BE49-F238E27FC236}">
                <a16:creationId xmlns:a16="http://schemas.microsoft.com/office/drawing/2014/main" id="{022E2ECE-7D39-A8D4-D4B9-586ED7315EFB}"/>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98889285-05F4-5B60-C4BD-202863C6F660}"/>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1E055A63-31A8-8F2E-B4EA-78D1C4459770}"/>
              </a:ext>
            </a:extLst>
          </p:cNvPr>
          <p:cNvPicPr>
            <a:picLocks noChangeAspect="1"/>
          </p:cNvPicPr>
          <p:nvPr/>
        </p:nvPicPr>
        <p:blipFill>
          <a:blip r:embed="rId6"/>
          <a:srcRect t="29348"/>
          <a:stretch>
            <a:fillRect/>
          </a:stretch>
        </p:blipFill>
        <p:spPr>
          <a:xfrm>
            <a:off x="95250" y="4946306"/>
            <a:ext cx="3158135" cy="1810950"/>
          </a:xfrm>
          <a:prstGeom prst="rect">
            <a:avLst/>
          </a:prstGeom>
        </p:spPr>
      </p:pic>
    </p:spTree>
    <p:extLst>
      <p:ext uri="{BB962C8B-B14F-4D97-AF65-F5344CB8AC3E}">
        <p14:creationId xmlns:p14="http://schemas.microsoft.com/office/powerpoint/2010/main" val="156011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EEE3AF0-ED57-EC5A-CF82-EA1A6825465E}"/>
            </a:ext>
          </a:extLst>
        </p:cNvPr>
        <p:cNvGrpSpPr/>
        <p:nvPr/>
      </p:nvGrpSpPr>
      <p:grpSpPr>
        <a:xfrm>
          <a:off x="0" y="0"/>
          <a:ext cx="0" cy="0"/>
          <a:chOff x="0" y="0"/>
          <a:chExt cx="0" cy="0"/>
        </a:xfrm>
      </p:grpSpPr>
      <p:sp>
        <p:nvSpPr>
          <p:cNvPr id="4" name="TextBox 5">
            <a:extLst>
              <a:ext uri="{FF2B5EF4-FFF2-40B4-BE49-F238E27FC236}">
                <a16:creationId xmlns:a16="http://schemas.microsoft.com/office/drawing/2014/main" id="{A8136962-30AC-26C1-087E-7BEFA2BAE6DA}"/>
              </a:ext>
            </a:extLst>
          </p:cNvPr>
          <p:cNvSpPr txBox="1"/>
          <p:nvPr/>
        </p:nvSpPr>
        <p:spPr>
          <a:xfrm>
            <a:off x="10213493" y="179639"/>
            <a:ext cx="1800000" cy="3760004"/>
          </a:xfrm>
          <a:prstGeom prst="rect">
            <a:avLst/>
          </a:prstGeom>
          <a:solidFill>
            <a:schemeClr val="bg1">
              <a:alpha val="70000"/>
            </a:schemeClr>
          </a:solidFill>
        </p:spPr>
        <p:txBody>
          <a:bodyPr wrap="square">
            <a:spAutoFit/>
          </a:bodyPr>
          <a:lstStyle/>
          <a:p>
            <a:pPr>
              <a:lnSpc>
                <a:spcPts val="2200"/>
              </a:lnSpc>
            </a:pPr>
            <a:r>
              <a:rPr lang="de-DE" sz="2200" dirty="0">
                <a:latin typeface="Bahnschrift Light Condensed" panose="020B0502040204020203" pitchFamily="34" charset="0"/>
              </a:rPr>
              <a:t>Und ich sah aus dem </a:t>
            </a:r>
            <a:r>
              <a:rPr lang="de-DE" sz="2200" b="1" dirty="0">
                <a:solidFill>
                  <a:srgbClr val="FF0000"/>
                </a:solidFill>
                <a:latin typeface="Bahnschrift Light Condensed" panose="020B0502040204020203" pitchFamily="34" charset="0"/>
              </a:rPr>
              <a:t>Maul des Drachen und aus dem Maul des Tieres und aus dem Maul des falschen Propheten drei unreine Geister herauskommen, gleich Fröschen. </a:t>
            </a:r>
            <a:r>
              <a:rPr lang="de-DE" sz="2200" dirty="0">
                <a:latin typeface="Bahnschrift Light Condensed" panose="020B0502040204020203" pitchFamily="34" charset="0"/>
              </a:rPr>
              <a:t>(Offenbarung 16,13)</a:t>
            </a:r>
            <a:endParaRPr lang="de-DE" sz="2200" i="1" dirty="0">
              <a:latin typeface="Bahnschrift Light Condensed" panose="020B0502040204020203" pitchFamily="34" charset="0"/>
            </a:endParaRPr>
          </a:p>
        </p:txBody>
      </p:sp>
      <p:sp>
        <p:nvSpPr>
          <p:cNvPr id="14" name="Ellipse 13">
            <a:extLst>
              <a:ext uri="{FF2B5EF4-FFF2-40B4-BE49-F238E27FC236}">
                <a16:creationId xmlns:a16="http://schemas.microsoft.com/office/drawing/2014/main" id="{5FEE2D87-7F2A-91C3-3221-1F26E52EE3CC}"/>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C1D99029-5A4B-23B2-ECBA-CC79E194AA98}"/>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6808AFD9-2982-05A8-3A3B-AAFCE2F33F85}"/>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3" name="Ellipse 2">
            <a:extLst>
              <a:ext uri="{FF2B5EF4-FFF2-40B4-BE49-F238E27FC236}">
                <a16:creationId xmlns:a16="http://schemas.microsoft.com/office/drawing/2014/main" id="{328A7D35-C414-9002-DB8C-DEE2C52C19DA}"/>
              </a:ext>
            </a:extLst>
          </p:cNvPr>
          <p:cNvSpPr/>
          <p:nvPr/>
        </p:nvSpPr>
        <p:spPr>
          <a:xfrm>
            <a:off x="4296000" y="2059641"/>
            <a:ext cx="1800000" cy="180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Tree>
    <p:extLst>
      <p:ext uri="{BB962C8B-B14F-4D97-AF65-F5344CB8AC3E}">
        <p14:creationId xmlns:p14="http://schemas.microsoft.com/office/powerpoint/2010/main" val="187537768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8412</TotalTime>
  <Words>4539</Words>
  <Application>Microsoft Office PowerPoint</Application>
  <PresentationFormat>Breitbild</PresentationFormat>
  <Paragraphs>152</Paragraphs>
  <Slides>34</Slides>
  <Notes>34</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34</vt:i4>
      </vt:variant>
    </vt:vector>
  </HeadingPairs>
  <TitlesOfParts>
    <vt:vector size="44" baseType="lpstr">
      <vt:lpstr>Agency FB</vt:lpstr>
      <vt:lpstr>Aptos</vt:lpstr>
      <vt:lpstr>Aptos Display</vt:lpstr>
      <vt:lpstr>Arial</vt:lpstr>
      <vt:lpstr>Bahnschrift Light</vt:lpstr>
      <vt:lpstr>Bahnschrift Light Condensed</vt:lpstr>
      <vt:lpstr>Bilbo Swash Caps</vt:lpstr>
      <vt:lpstr>Cardo</vt:lpstr>
      <vt:lpstr>Gentium</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Gerhard Traweger</dc:creator>
  <cp:lastModifiedBy>Gerhard Traweger</cp:lastModifiedBy>
  <cp:revision>453</cp:revision>
  <dcterms:created xsi:type="dcterms:W3CDTF">2026-01-30T12:56:50Z</dcterms:created>
  <dcterms:modified xsi:type="dcterms:W3CDTF">2026-06-11T14:42:37Z</dcterms:modified>
</cp:coreProperties>
</file>