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263" r:id="rId2"/>
    <p:sldId id="257" r:id="rId3"/>
    <p:sldId id="2277" r:id="rId4"/>
    <p:sldId id="2279" r:id="rId5"/>
    <p:sldId id="2278" r:id="rId6"/>
    <p:sldId id="2282" r:id="rId7"/>
    <p:sldId id="2312" r:id="rId8"/>
    <p:sldId id="2313" r:id="rId9"/>
    <p:sldId id="2314" r:id="rId10"/>
    <p:sldId id="2303" r:id="rId11"/>
    <p:sldId id="2315" r:id="rId12"/>
    <p:sldId id="2316" r:id="rId13"/>
    <p:sldId id="2317" r:id="rId14"/>
    <p:sldId id="2318" r:id="rId15"/>
    <p:sldId id="2319" r:id="rId16"/>
    <p:sldId id="2320" r:id="rId17"/>
    <p:sldId id="2321" r:id="rId18"/>
    <p:sldId id="2322" r:id="rId19"/>
    <p:sldId id="2323" r:id="rId20"/>
    <p:sldId id="2324" r:id="rId21"/>
    <p:sldId id="2301" r:id="rId22"/>
    <p:sldId id="2302" r:id="rId23"/>
    <p:sldId id="2325" r:id="rId24"/>
    <p:sldId id="2304" r:id="rId25"/>
    <p:sldId id="2300" r:id="rId26"/>
    <p:sldId id="2299" r:id="rId27"/>
    <p:sldId id="2305" r:id="rId28"/>
    <p:sldId id="2307" r:id="rId29"/>
    <p:sldId id="2306" r:id="rId30"/>
    <p:sldId id="2308" r:id="rId31"/>
    <p:sldId id="2309" r:id="rId32"/>
    <p:sldId id="2270" r:id="rId33"/>
    <p:sldId id="2310" r:id="rId34"/>
    <p:sldId id="231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FFFF"/>
    <a:srgbClr val="F7F5F3"/>
    <a:srgbClr val="BBBBBB"/>
    <a:srgbClr val="212121"/>
    <a:srgbClr val="CA8636"/>
    <a:srgbClr val="A4B6C3"/>
    <a:srgbClr val="08051B"/>
    <a:srgbClr val="FDFEF6"/>
    <a:srgbClr val="9CB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46" autoAdjust="0"/>
    <p:restoredTop sz="86256" autoAdjust="0"/>
  </p:normalViewPr>
  <p:slideViewPr>
    <p:cSldViewPr snapToGrid="0">
      <p:cViewPr varScale="1">
        <p:scale>
          <a:sx n="153" d="100"/>
          <a:sy n="153" d="100"/>
        </p:scale>
        <p:origin x="174" y="108"/>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5T23:23:46.13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0,'5551'0,"-5534"0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19:20:34.58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0,'170'17,"294"-11,-258-9,-120 2,102 3,-182-2,1 1,-1 0,1 0,-1 1,11 4,0 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19:20:34.58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5947 1,'-5890'0,"5833"0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19:20:34.58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41,'1994'0,"-1903"-11,-5 1,1005 8,-533 5,1172-3,-1448-20,4 20,-260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19:20:34.58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81,'1'-1,"-1"0,0 1,1-1,-1 0,0 1,1-1,-1 0,1 1,-1-1,1 0,-1 1,1-1,0 1,-1-1,1 1,0 0,-1-1,1 1,0-1,-1 1,1 0,0 0,0-1,-1 1,1 0,1 0,28-4,-21 3,72-10,218-19,-20 27,174-6,707-1,-696 13,518-3,-946 3,-24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19:20:34.58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3,'351'-2,"375"4,-477 7,130 1,659 5,154-8,-672-9,2611 2,-3045 4,131 23,-38-2,-112-18,178 9,-226-16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19:20:34.58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19,'1063'0,"-947"-9,-35 1,-50 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19:20:34.58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80,'0'-2,"1"0,-1 1,1 0,-1-1,1 1,0-1,0 1,0 0,-1-1,1 1,0 0,1 0,-1 0,0 0,0 0,0 0,1 0,-1 0,0 0,1 1,-1-1,1 0,1 0,39-12,36 1,1 2,94 2,-102 6,671-5,-477 8,-243-1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19:20:34.59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22,'284'-10,"-33"0,1573 8,-934 4,-867-2,-15-1,0 0,0 1,0 0,-1 1,1 0,0 0,0 0,-1 1,1 1,14 5,-6 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19:20:34.59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1,'3'0,"5"0,7 0,11 0,15 0,13 0,18 0,17 0,15 0,12 0,1 0,-5 0,-12 0,-13 0,-18 0,-18 0,-13 0,-14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5T23:24:50.34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42,'535'-10,"-42"-1,1977 12,-2447-2,46-9,23-1,81 12,-151-1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5T23:26:12.9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4,'193'-1,"95"-1,296 36,345 20,-137-12,-739-38,864 59,-366-54,-139-8,-123 18,102 3,-282-23,438 13,118-2,-396-12,4570 2,-4819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5T23:26:16.32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62,'45'-2,"68"-12,-7 0,574 4,-195 10,-302-10,87-1,5301 13,-2910-3,-2389 23,-62-2,16 10,-157-17,117 5,-55-10,188 36,-75-7,-134-23,-91-8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5T23:26:19.15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84,'0'-1,"1"-1,-1 1,1 0,-1 0,1 0,0-1,0 1,-1 0,1 0,0 0,0 0,0 0,0 0,0 1,0-1,0 0,1 1,-1-1,0 0,0 1,2-1,33-12,-28 10,29-9,1 2,0 2,1 1,53-2,160 8,-118 4,-109-3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5T23:26:38.78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1,'4025'0,"-4007"0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6T00:14:14.8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1,'3190'0,"-3161"0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6T00:14:34.50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0,'12335'0'0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6T00:15:36.68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0,'14611'40'0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0BD69-A4B1-4BF7-BB95-3686C20076EC}" type="datetimeFigureOut">
              <a:rPr lang="en-US" smtClean="0"/>
              <a:t>6/12/2026</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C3F43A-A48A-48FE-B561-E19B263D1AB7}" type="slidenum">
              <a:rPr lang="en-US" smtClean="0"/>
              <a:t>‹#›</a:t>
            </a:fld>
            <a:endParaRPr lang="en-US"/>
          </a:p>
        </p:txBody>
      </p:sp>
    </p:spTree>
    <p:extLst>
      <p:ext uri="{BB962C8B-B14F-4D97-AF65-F5344CB8AC3E}">
        <p14:creationId xmlns:p14="http://schemas.microsoft.com/office/powerpoint/2010/main" val="808468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3C3F43A-A48A-48FE-B561-E19B263D1AB7}" type="slidenum">
              <a:rPr lang="en-US" smtClean="0"/>
              <a:t>1</a:t>
            </a:fld>
            <a:endParaRPr lang="en-US"/>
          </a:p>
        </p:txBody>
      </p:sp>
    </p:spTree>
    <p:extLst>
      <p:ext uri="{BB962C8B-B14F-4D97-AF65-F5344CB8AC3E}">
        <p14:creationId xmlns:p14="http://schemas.microsoft.com/office/powerpoint/2010/main" val="151239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CF2CE-692B-6417-F5A0-3C24BCF043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496253-FC87-1EC5-ADD8-30E7158F009E}"/>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DC139A54-6503-D99A-1A03-453C1BFE22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50C41737-FF0C-03D0-6995-DC2AD4A5C48C}"/>
              </a:ext>
            </a:extLst>
          </p:cNvPr>
          <p:cNvSpPr>
            <a:spLocks noGrp="1"/>
          </p:cNvSpPr>
          <p:nvPr>
            <p:ph type="sldNum" sz="quarter" idx="5"/>
          </p:nvPr>
        </p:nvSpPr>
        <p:spPr/>
        <p:txBody>
          <a:bodyPr/>
          <a:lstStyle/>
          <a:p>
            <a:fld id="{C3C3F43A-A48A-48FE-B561-E19B263D1AB7}" type="slidenum">
              <a:rPr lang="en-US" smtClean="0"/>
              <a:t>10</a:t>
            </a:fld>
            <a:endParaRPr lang="en-US"/>
          </a:p>
        </p:txBody>
      </p:sp>
    </p:spTree>
    <p:extLst>
      <p:ext uri="{BB962C8B-B14F-4D97-AF65-F5344CB8AC3E}">
        <p14:creationId xmlns:p14="http://schemas.microsoft.com/office/powerpoint/2010/main" val="3714568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8CCD4-C08B-CB15-742A-20DAEAB4555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3A1C315-7572-5B1E-C97A-739B8646158B}"/>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A887F6EB-24F5-807A-FAE4-C8B798B9F1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07810EC5-DE2A-A063-F2D6-CF097FFB4014}"/>
              </a:ext>
            </a:extLst>
          </p:cNvPr>
          <p:cNvSpPr>
            <a:spLocks noGrp="1"/>
          </p:cNvSpPr>
          <p:nvPr>
            <p:ph type="sldNum" sz="quarter" idx="5"/>
          </p:nvPr>
        </p:nvSpPr>
        <p:spPr/>
        <p:txBody>
          <a:bodyPr/>
          <a:lstStyle/>
          <a:p>
            <a:fld id="{C3C3F43A-A48A-48FE-B561-E19B263D1AB7}" type="slidenum">
              <a:rPr lang="en-US" smtClean="0"/>
              <a:t>11</a:t>
            </a:fld>
            <a:endParaRPr lang="en-US"/>
          </a:p>
        </p:txBody>
      </p:sp>
    </p:spTree>
    <p:extLst>
      <p:ext uri="{BB962C8B-B14F-4D97-AF65-F5344CB8AC3E}">
        <p14:creationId xmlns:p14="http://schemas.microsoft.com/office/powerpoint/2010/main" val="2664888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310D1-F02E-FF9C-3086-9186B7D62A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5E401BE-2536-2A32-5453-33F4173CBF55}"/>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F167B619-AEEA-F1A4-56A8-0FB8F44190C8}"/>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0B0FE8F7-860A-F280-0866-B59B53C2EC04}"/>
              </a:ext>
            </a:extLst>
          </p:cNvPr>
          <p:cNvSpPr>
            <a:spLocks noGrp="1"/>
          </p:cNvSpPr>
          <p:nvPr>
            <p:ph type="sldNum" sz="quarter" idx="5"/>
          </p:nvPr>
        </p:nvSpPr>
        <p:spPr/>
        <p:txBody>
          <a:bodyPr/>
          <a:lstStyle/>
          <a:p>
            <a:fld id="{C3C3F43A-A48A-48FE-B561-E19B263D1AB7}" type="slidenum">
              <a:rPr lang="en-US" smtClean="0"/>
              <a:t>12</a:t>
            </a:fld>
            <a:endParaRPr lang="en-US"/>
          </a:p>
        </p:txBody>
      </p:sp>
    </p:spTree>
    <p:extLst>
      <p:ext uri="{BB962C8B-B14F-4D97-AF65-F5344CB8AC3E}">
        <p14:creationId xmlns:p14="http://schemas.microsoft.com/office/powerpoint/2010/main" val="4025640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78570-6ED6-336A-6DB0-8B3980666B1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97D008B-CB13-F293-4B77-F6CC64BF9D48}"/>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269F7142-D416-750E-7952-9257D36F659C}"/>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72FD214C-7CF2-3996-96A5-AD223B299661}"/>
              </a:ext>
            </a:extLst>
          </p:cNvPr>
          <p:cNvSpPr>
            <a:spLocks noGrp="1"/>
          </p:cNvSpPr>
          <p:nvPr>
            <p:ph type="sldNum" sz="quarter" idx="5"/>
          </p:nvPr>
        </p:nvSpPr>
        <p:spPr/>
        <p:txBody>
          <a:bodyPr/>
          <a:lstStyle/>
          <a:p>
            <a:fld id="{C3C3F43A-A48A-48FE-B561-E19B263D1AB7}" type="slidenum">
              <a:rPr lang="en-US" smtClean="0"/>
              <a:t>13</a:t>
            </a:fld>
            <a:endParaRPr lang="en-US"/>
          </a:p>
        </p:txBody>
      </p:sp>
    </p:spTree>
    <p:extLst>
      <p:ext uri="{BB962C8B-B14F-4D97-AF65-F5344CB8AC3E}">
        <p14:creationId xmlns:p14="http://schemas.microsoft.com/office/powerpoint/2010/main" val="2252264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3C3F43A-A48A-48FE-B561-E19B263D1AB7}" type="slidenum">
              <a:rPr lang="en-US" smtClean="0"/>
              <a:t>14</a:t>
            </a:fld>
            <a:endParaRPr lang="en-US"/>
          </a:p>
        </p:txBody>
      </p:sp>
    </p:spTree>
    <p:extLst>
      <p:ext uri="{BB962C8B-B14F-4D97-AF65-F5344CB8AC3E}">
        <p14:creationId xmlns:p14="http://schemas.microsoft.com/office/powerpoint/2010/main" val="3280933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1C79E-D176-4DCD-07E3-458835BBB1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6DF18B-45B6-B694-D8B1-28179AD086B0}"/>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A19AA1B8-4C6C-6F17-6A07-99F5903B2B38}"/>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4C1720DC-EE6E-5A53-BF19-1DD3B9130BC4}"/>
              </a:ext>
            </a:extLst>
          </p:cNvPr>
          <p:cNvSpPr>
            <a:spLocks noGrp="1"/>
          </p:cNvSpPr>
          <p:nvPr>
            <p:ph type="sldNum" sz="quarter" idx="5"/>
          </p:nvPr>
        </p:nvSpPr>
        <p:spPr/>
        <p:txBody>
          <a:bodyPr/>
          <a:lstStyle/>
          <a:p>
            <a:fld id="{C3C3F43A-A48A-48FE-B561-E19B263D1AB7}" type="slidenum">
              <a:rPr lang="en-US" smtClean="0"/>
              <a:t>15</a:t>
            </a:fld>
            <a:endParaRPr lang="en-US"/>
          </a:p>
        </p:txBody>
      </p:sp>
    </p:spTree>
    <p:extLst>
      <p:ext uri="{BB962C8B-B14F-4D97-AF65-F5344CB8AC3E}">
        <p14:creationId xmlns:p14="http://schemas.microsoft.com/office/powerpoint/2010/main" val="1084489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B7F23-7AA2-659C-618D-E6391BE11B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D5F7370-A527-1CDF-0C8A-EF05C3D0D88B}"/>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59751146-499F-FF34-53E7-6415CBAD5ED3}"/>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DEF07411-B744-C176-DC5D-7DE73EBE28AC}"/>
              </a:ext>
            </a:extLst>
          </p:cNvPr>
          <p:cNvSpPr>
            <a:spLocks noGrp="1"/>
          </p:cNvSpPr>
          <p:nvPr>
            <p:ph type="sldNum" sz="quarter" idx="5"/>
          </p:nvPr>
        </p:nvSpPr>
        <p:spPr/>
        <p:txBody>
          <a:bodyPr/>
          <a:lstStyle/>
          <a:p>
            <a:fld id="{C3C3F43A-A48A-48FE-B561-E19B263D1AB7}" type="slidenum">
              <a:rPr lang="en-US" smtClean="0"/>
              <a:t>16</a:t>
            </a:fld>
            <a:endParaRPr lang="en-US"/>
          </a:p>
        </p:txBody>
      </p:sp>
    </p:spTree>
    <p:extLst>
      <p:ext uri="{BB962C8B-B14F-4D97-AF65-F5344CB8AC3E}">
        <p14:creationId xmlns:p14="http://schemas.microsoft.com/office/powerpoint/2010/main" val="780107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9E35C-0B3E-8BF9-9E20-5F277DD64F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294924-BC93-975D-0965-A360A9538342}"/>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F3CCB528-21A0-05B6-F0A3-CB9C1E26FDDA}"/>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E6C0C4F3-9CE2-A641-8BF4-44B33C370FE0}"/>
              </a:ext>
            </a:extLst>
          </p:cNvPr>
          <p:cNvSpPr>
            <a:spLocks noGrp="1"/>
          </p:cNvSpPr>
          <p:nvPr>
            <p:ph type="sldNum" sz="quarter" idx="5"/>
          </p:nvPr>
        </p:nvSpPr>
        <p:spPr/>
        <p:txBody>
          <a:bodyPr/>
          <a:lstStyle/>
          <a:p>
            <a:fld id="{C3C3F43A-A48A-48FE-B561-E19B263D1AB7}" type="slidenum">
              <a:rPr lang="en-US" smtClean="0"/>
              <a:t>17</a:t>
            </a:fld>
            <a:endParaRPr lang="en-US"/>
          </a:p>
        </p:txBody>
      </p:sp>
    </p:spTree>
    <p:extLst>
      <p:ext uri="{BB962C8B-B14F-4D97-AF65-F5344CB8AC3E}">
        <p14:creationId xmlns:p14="http://schemas.microsoft.com/office/powerpoint/2010/main" val="1383649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3C3F43A-A48A-48FE-B561-E19B263D1AB7}" type="slidenum">
              <a:rPr lang="en-US" smtClean="0"/>
              <a:t>18</a:t>
            </a:fld>
            <a:endParaRPr lang="en-US"/>
          </a:p>
        </p:txBody>
      </p:sp>
    </p:spTree>
    <p:extLst>
      <p:ext uri="{BB962C8B-B14F-4D97-AF65-F5344CB8AC3E}">
        <p14:creationId xmlns:p14="http://schemas.microsoft.com/office/powerpoint/2010/main" val="47094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321D-4FA7-D121-A02F-5A7A380606C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3A937A-C80D-A2AB-F73D-874D312D324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1A0C3D8-1957-0F29-DD22-A33E3378FC46}"/>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A1C85011-9B45-E8F0-4D8E-A6F831508E60}"/>
              </a:ext>
            </a:extLst>
          </p:cNvPr>
          <p:cNvSpPr>
            <a:spLocks noGrp="1"/>
          </p:cNvSpPr>
          <p:nvPr>
            <p:ph type="sldNum" sz="quarter" idx="5"/>
          </p:nvPr>
        </p:nvSpPr>
        <p:spPr/>
        <p:txBody>
          <a:bodyPr/>
          <a:lstStyle/>
          <a:p>
            <a:fld id="{C3C3F43A-A48A-48FE-B561-E19B263D1AB7}" type="slidenum">
              <a:rPr lang="en-US" smtClean="0"/>
              <a:t>19</a:t>
            </a:fld>
            <a:endParaRPr lang="en-US"/>
          </a:p>
        </p:txBody>
      </p:sp>
    </p:spTree>
    <p:extLst>
      <p:ext uri="{BB962C8B-B14F-4D97-AF65-F5344CB8AC3E}">
        <p14:creationId xmlns:p14="http://schemas.microsoft.com/office/powerpoint/2010/main" val="3536427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3C3F43A-A48A-48FE-B561-E19B263D1AB7}" type="slidenum">
              <a:rPr lang="en-US" smtClean="0"/>
              <a:t>2</a:t>
            </a:fld>
            <a:endParaRPr lang="en-US"/>
          </a:p>
        </p:txBody>
      </p:sp>
    </p:spTree>
    <p:extLst>
      <p:ext uri="{BB962C8B-B14F-4D97-AF65-F5344CB8AC3E}">
        <p14:creationId xmlns:p14="http://schemas.microsoft.com/office/powerpoint/2010/main" val="752900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C3C3F43A-A48A-48FE-B561-E19B263D1AB7}" type="slidenum">
              <a:rPr lang="en-US" smtClean="0"/>
              <a:t>20</a:t>
            </a:fld>
            <a:endParaRPr lang="en-US"/>
          </a:p>
        </p:txBody>
      </p:sp>
    </p:spTree>
    <p:extLst>
      <p:ext uri="{BB962C8B-B14F-4D97-AF65-F5344CB8AC3E}">
        <p14:creationId xmlns:p14="http://schemas.microsoft.com/office/powerpoint/2010/main" val="3046711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11C9E-2981-B41B-B10E-687CEBFFEF8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F377E9-01ED-BC12-C5F2-0EA9C113D1A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5609711-3AAF-681D-EAC5-5396C3CF1E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20C9D751-A842-E515-94C1-BD20338DB1D1}"/>
              </a:ext>
            </a:extLst>
          </p:cNvPr>
          <p:cNvSpPr>
            <a:spLocks noGrp="1"/>
          </p:cNvSpPr>
          <p:nvPr>
            <p:ph type="sldNum" sz="quarter" idx="5"/>
          </p:nvPr>
        </p:nvSpPr>
        <p:spPr/>
        <p:txBody>
          <a:bodyPr/>
          <a:lstStyle/>
          <a:p>
            <a:fld id="{C3C3F43A-A48A-48FE-B561-E19B263D1AB7}" type="slidenum">
              <a:rPr lang="en-US" smtClean="0"/>
              <a:t>21</a:t>
            </a:fld>
            <a:endParaRPr lang="en-US"/>
          </a:p>
        </p:txBody>
      </p:sp>
    </p:spTree>
    <p:extLst>
      <p:ext uri="{BB962C8B-B14F-4D97-AF65-F5344CB8AC3E}">
        <p14:creationId xmlns:p14="http://schemas.microsoft.com/office/powerpoint/2010/main" val="1602309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E3436-310C-27B0-F510-93710B28F71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0DA767-DE31-5AAB-7EC0-611BB2D230B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EB9494-F91F-EB8D-378A-A9333BE355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BA9FE93F-185C-7EA3-8013-A0888F9E7793}"/>
              </a:ext>
            </a:extLst>
          </p:cNvPr>
          <p:cNvSpPr>
            <a:spLocks noGrp="1"/>
          </p:cNvSpPr>
          <p:nvPr>
            <p:ph type="sldNum" sz="quarter" idx="5"/>
          </p:nvPr>
        </p:nvSpPr>
        <p:spPr/>
        <p:txBody>
          <a:bodyPr/>
          <a:lstStyle/>
          <a:p>
            <a:fld id="{C3C3F43A-A48A-48FE-B561-E19B263D1AB7}" type="slidenum">
              <a:rPr lang="en-US" smtClean="0"/>
              <a:t>22</a:t>
            </a:fld>
            <a:endParaRPr lang="en-US"/>
          </a:p>
        </p:txBody>
      </p:sp>
    </p:spTree>
    <p:extLst>
      <p:ext uri="{BB962C8B-B14F-4D97-AF65-F5344CB8AC3E}">
        <p14:creationId xmlns:p14="http://schemas.microsoft.com/office/powerpoint/2010/main" val="714248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3C3F43A-A48A-48FE-B561-E19B263D1AB7}" type="slidenum">
              <a:rPr lang="en-US" smtClean="0"/>
              <a:t>23</a:t>
            </a:fld>
            <a:endParaRPr lang="en-US"/>
          </a:p>
        </p:txBody>
      </p:sp>
    </p:spTree>
    <p:extLst>
      <p:ext uri="{BB962C8B-B14F-4D97-AF65-F5344CB8AC3E}">
        <p14:creationId xmlns:p14="http://schemas.microsoft.com/office/powerpoint/2010/main" val="3928799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B6E69-D4C3-B487-301F-808131BEE4E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B78E7F-186E-F149-33EC-D7453BB5C9A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45CABC4-0124-97D2-F29B-C100645745F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67B0E27-F95A-2AA9-5E2B-0AC4F83648E5}"/>
              </a:ext>
            </a:extLst>
          </p:cNvPr>
          <p:cNvSpPr>
            <a:spLocks noGrp="1"/>
          </p:cNvSpPr>
          <p:nvPr>
            <p:ph type="sldNum" sz="quarter" idx="5"/>
          </p:nvPr>
        </p:nvSpPr>
        <p:spPr/>
        <p:txBody>
          <a:bodyPr/>
          <a:lstStyle/>
          <a:p>
            <a:fld id="{C3C3F43A-A48A-48FE-B561-E19B263D1AB7}" type="slidenum">
              <a:rPr lang="en-US" smtClean="0"/>
              <a:t>24</a:t>
            </a:fld>
            <a:endParaRPr lang="en-US"/>
          </a:p>
        </p:txBody>
      </p:sp>
    </p:spTree>
    <p:extLst>
      <p:ext uri="{BB962C8B-B14F-4D97-AF65-F5344CB8AC3E}">
        <p14:creationId xmlns:p14="http://schemas.microsoft.com/office/powerpoint/2010/main" val="1801542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8BE83-20BF-BDEC-E34E-AB540E9E29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5FB3C3E-C242-D116-C000-AF73FD96016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5857718-AEE6-0CC3-0D3E-6CF2323691D7}"/>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F23DA1F9-E2D5-334D-E4BC-E91F49E6F875}"/>
              </a:ext>
            </a:extLst>
          </p:cNvPr>
          <p:cNvSpPr>
            <a:spLocks noGrp="1"/>
          </p:cNvSpPr>
          <p:nvPr>
            <p:ph type="sldNum" sz="quarter" idx="5"/>
          </p:nvPr>
        </p:nvSpPr>
        <p:spPr/>
        <p:txBody>
          <a:bodyPr/>
          <a:lstStyle/>
          <a:p>
            <a:fld id="{C3C3F43A-A48A-48FE-B561-E19B263D1AB7}" type="slidenum">
              <a:rPr lang="en-US" smtClean="0"/>
              <a:t>25</a:t>
            </a:fld>
            <a:endParaRPr lang="en-US"/>
          </a:p>
        </p:txBody>
      </p:sp>
    </p:spTree>
    <p:extLst>
      <p:ext uri="{BB962C8B-B14F-4D97-AF65-F5344CB8AC3E}">
        <p14:creationId xmlns:p14="http://schemas.microsoft.com/office/powerpoint/2010/main" val="1730489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831CD-5BD3-6F65-C132-9E77881248B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8B56F5C-4E9D-8F38-996D-B76E4C1A807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EEAE8D8-011C-9AC9-BECF-60B60907EE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369AD13F-F417-120F-1D58-F29C715EA87A}"/>
              </a:ext>
            </a:extLst>
          </p:cNvPr>
          <p:cNvSpPr>
            <a:spLocks noGrp="1"/>
          </p:cNvSpPr>
          <p:nvPr>
            <p:ph type="sldNum" sz="quarter" idx="5"/>
          </p:nvPr>
        </p:nvSpPr>
        <p:spPr/>
        <p:txBody>
          <a:bodyPr/>
          <a:lstStyle/>
          <a:p>
            <a:fld id="{C3C3F43A-A48A-48FE-B561-E19B263D1AB7}" type="slidenum">
              <a:rPr lang="en-US" smtClean="0"/>
              <a:t>26</a:t>
            </a:fld>
            <a:endParaRPr lang="en-US"/>
          </a:p>
        </p:txBody>
      </p:sp>
    </p:spTree>
    <p:extLst>
      <p:ext uri="{BB962C8B-B14F-4D97-AF65-F5344CB8AC3E}">
        <p14:creationId xmlns:p14="http://schemas.microsoft.com/office/powerpoint/2010/main" val="341365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89C59-BA4E-DF6B-BF19-28415F09A0E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232CBC1-4B86-9A00-3212-FA05D7762D5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91ED845-5E0D-1BD1-7E01-4CC09735B1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37E09E3F-D54C-AA91-C62E-65D372936287}"/>
              </a:ext>
            </a:extLst>
          </p:cNvPr>
          <p:cNvSpPr>
            <a:spLocks noGrp="1"/>
          </p:cNvSpPr>
          <p:nvPr>
            <p:ph type="sldNum" sz="quarter" idx="5"/>
          </p:nvPr>
        </p:nvSpPr>
        <p:spPr/>
        <p:txBody>
          <a:bodyPr/>
          <a:lstStyle/>
          <a:p>
            <a:fld id="{C3C3F43A-A48A-48FE-B561-E19B263D1AB7}" type="slidenum">
              <a:rPr lang="en-US" smtClean="0"/>
              <a:t>27</a:t>
            </a:fld>
            <a:endParaRPr lang="en-US"/>
          </a:p>
        </p:txBody>
      </p:sp>
    </p:spTree>
    <p:extLst>
      <p:ext uri="{BB962C8B-B14F-4D97-AF65-F5344CB8AC3E}">
        <p14:creationId xmlns:p14="http://schemas.microsoft.com/office/powerpoint/2010/main" val="2296289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63EB7-EC43-FF78-4700-DB4B6625EE6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7667B06-0C93-0EC4-6E45-69ADF93A22D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CA16DD4-CA4E-48AA-C680-0CDA5A5844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662B7BBD-7F20-1C55-DFC6-5061294DA519}"/>
              </a:ext>
            </a:extLst>
          </p:cNvPr>
          <p:cNvSpPr>
            <a:spLocks noGrp="1"/>
          </p:cNvSpPr>
          <p:nvPr>
            <p:ph type="sldNum" sz="quarter" idx="5"/>
          </p:nvPr>
        </p:nvSpPr>
        <p:spPr/>
        <p:txBody>
          <a:bodyPr/>
          <a:lstStyle/>
          <a:p>
            <a:fld id="{C3C3F43A-A48A-48FE-B561-E19B263D1AB7}" type="slidenum">
              <a:rPr lang="en-US" smtClean="0"/>
              <a:t>28</a:t>
            </a:fld>
            <a:endParaRPr lang="en-US"/>
          </a:p>
        </p:txBody>
      </p:sp>
    </p:spTree>
    <p:extLst>
      <p:ext uri="{BB962C8B-B14F-4D97-AF65-F5344CB8AC3E}">
        <p14:creationId xmlns:p14="http://schemas.microsoft.com/office/powerpoint/2010/main" val="2129497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3DCD5-D3BD-ACFB-D098-4433C73FAD4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484AA92-051C-90C1-A17E-5CF3D4CDB66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9CD7077-5A48-EFF2-6A6A-0EDE4B946A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69A7C205-A1A8-27DF-B8E7-9864C13AAEC1}"/>
              </a:ext>
            </a:extLst>
          </p:cNvPr>
          <p:cNvSpPr>
            <a:spLocks noGrp="1"/>
          </p:cNvSpPr>
          <p:nvPr>
            <p:ph type="sldNum" sz="quarter" idx="5"/>
          </p:nvPr>
        </p:nvSpPr>
        <p:spPr/>
        <p:txBody>
          <a:bodyPr/>
          <a:lstStyle/>
          <a:p>
            <a:fld id="{C3C3F43A-A48A-48FE-B561-E19B263D1AB7}" type="slidenum">
              <a:rPr lang="en-US" smtClean="0"/>
              <a:t>29</a:t>
            </a:fld>
            <a:endParaRPr lang="en-US"/>
          </a:p>
        </p:txBody>
      </p:sp>
    </p:spTree>
    <p:extLst>
      <p:ext uri="{BB962C8B-B14F-4D97-AF65-F5344CB8AC3E}">
        <p14:creationId xmlns:p14="http://schemas.microsoft.com/office/powerpoint/2010/main" val="3764845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1E74E-1FD4-EB4F-F9CA-9B7EB9AA69A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D1B2049-8D6F-29AF-FCAD-6EB6CB5C12D5}"/>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D9F7C1C0-517C-DB5D-2C32-60AF12D4EB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2960BC8A-433A-FE8E-1C27-02D1F0E667C0}"/>
              </a:ext>
            </a:extLst>
          </p:cNvPr>
          <p:cNvSpPr>
            <a:spLocks noGrp="1"/>
          </p:cNvSpPr>
          <p:nvPr>
            <p:ph type="sldNum" sz="quarter" idx="5"/>
          </p:nvPr>
        </p:nvSpPr>
        <p:spPr/>
        <p:txBody>
          <a:bodyPr/>
          <a:lstStyle/>
          <a:p>
            <a:fld id="{C3C3F43A-A48A-48FE-B561-E19B263D1AB7}" type="slidenum">
              <a:rPr lang="en-US" smtClean="0"/>
              <a:t>3</a:t>
            </a:fld>
            <a:endParaRPr lang="en-US"/>
          </a:p>
        </p:txBody>
      </p:sp>
    </p:spTree>
    <p:extLst>
      <p:ext uri="{BB962C8B-B14F-4D97-AF65-F5344CB8AC3E}">
        <p14:creationId xmlns:p14="http://schemas.microsoft.com/office/powerpoint/2010/main" val="557552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51201-1C23-A6AE-A7F9-495A9BE465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18C0957-48E2-BD2B-66EC-16113BEA709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CE02242-ECA2-6CEA-4CEC-EC577A8C93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43E6559C-BD5F-54AF-1441-3E307F4EC6A4}"/>
              </a:ext>
            </a:extLst>
          </p:cNvPr>
          <p:cNvSpPr>
            <a:spLocks noGrp="1"/>
          </p:cNvSpPr>
          <p:nvPr>
            <p:ph type="sldNum" sz="quarter" idx="5"/>
          </p:nvPr>
        </p:nvSpPr>
        <p:spPr/>
        <p:txBody>
          <a:bodyPr/>
          <a:lstStyle/>
          <a:p>
            <a:fld id="{C3C3F43A-A48A-48FE-B561-E19B263D1AB7}" type="slidenum">
              <a:rPr lang="en-US" smtClean="0"/>
              <a:t>30</a:t>
            </a:fld>
            <a:endParaRPr lang="en-US"/>
          </a:p>
        </p:txBody>
      </p:sp>
    </p:spTree>
    <p:extLst>
      <p:ext uri="{BB962C8B-B14F-4D97-AF65-F5344CB8AC3E}">
        <p14:creationId xmlns:p14="http://schemas.microsoft.com/office/powerpoint/2010/main" val="621264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5CA78-8F73-8EBF-0F10-2D53C39A780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2FE769-84A6-2231-16BC-CDDAFB4915C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3424B8-87A1-AA1F-36EF-F8A1F03D16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B3EF09F8-E4F0-C6B5-CA34-8B3ECA13DBF2}"/>
              </a:ext>
            </a:extLst>
          </p:cNvPr>
          <p:cNvSpPr>
            <a:spLocks noGrp="1"/>
          </p:cNvSpPr>
          <p:nvPr>
            <p:ph type="sldNum" sz="quarter" idx="5"/>
          </p:nvPr>
        </p:nvSpPr>
        <p:spPr/>
        <p:txBody>
          <a:bodyPr/>
          <a:lstStyle/>
          <a:p>
            <a:fld id="{C3C3F43A-A48A-48FE-B561-E19B263D1AB7}" type="slidenum">
              <a:rPr lang="en-US" smtClean="0"/>
              <a:t>31</a:t>
            </a:fld>
            <a:endParaRPr lang="en-US"/>
          </a:p>
        </p:txBody>
      </p:sp>
    </p:spTree>
    <p:extLst>
      <p:ext uri="{BB962C8B-B14F-4D97-AF65-F5344CB8AC3E}">
        <p14:creationId xmlns:p14="http://schemas.microsoft.com/office/powerpoint/2010/main" val="4138363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B6BC9-91DA-DC7C-E3CD-DC7FDC6504E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6417ABA-AB1C-9E8D-2448-2C242A59AC23}"/>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26F89D2D-7998-61C6-79E6-B6A3EC88360E}"/>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DA5D931E-E6AF-40EB-27F5-9C267BE74EB0}"/>
              </a:ext>
            </a:extLst>
          </p:cNvPr>
          <p:cNvSpPr>
            <a:spLocks noGrp="1"/>
          </p:cNvSpPr>
          <p:nvPr>
            <p:ph type="sldNum" sz="quarter" idx="5"/>
          </p:nvPr>
        </p:nvSpPr>
        <p:spPr/>
        <p:txBody>
          <a:bodyPr/>
          <a:lstStyle/>
          <a:p>
            <a:fld id="{C3C3F43A-A48A-48FE-B561-E19B263D1AB7}" type="slidenum">
              <a:rPr lang="en-US" smtClean="0"/>
              <a:t>32</a:t>
            </a:fld>
            <a:endParaRPr lang="en-US"/>
          </a:p>
        </p:txBody>
      </p:sp>
    </p:spTree>
    <p:extLst>
      <p:ext uri="{BB962C8B-B14F-4D97-AF65-F5344CB8AC3E}">
        <p14:creationId xmlns:p14="http://schemas.microsoft.com/office/powerpoint/2010/main" val="4263876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C9420-E429-114B-AEB8-2D520ADDF97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B2EB493-8EB4-7983-C595-6C166AE0D3CD}"/>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58AF8232-2C47-AB03-D8C3-D1AA5BF7E1EB}"/>
              </a:ext>
            </a:extLst>
          </p:cNvPr>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650C48D4-6F25-56AB-F60A-AB9C8FEBD394}"/>
              </a:ext>
            </a:extLst>
          </p:cNvPr>
          <p:cNvSpPr>
            <a:spLocks noGrp="1"/>
          </p:cNvSpPr>
          <p:nvPr>
            <p:ph type="sldNum" sz="quarter" idx="5"/>
          </p:nvPr>
        </p:nvSpPr>
        <p:spPr/>
        <p:txBody>
          <a:bodyPr/>
          <a:lstStyle/>
          <a:p>
            <a:fld id="{C3C3F43A-A48A-48FE-B561-E19B263D1AB7}" type="slidenum">
              <a:rPr lang="en-US" smtClean="0"/>
              <a:t>33</a:t>
            </a:fld>
            <a:endParaRPr lang="en-US"/>
          </a:p>
        </p:txBody>
      </p:sp>
    </p:spTree>
    <p:extLst>
      <p:ext uri="{BB962C8B-B14F-4D97-AF65-F5344CB8AC3E}">
        <p14:creationId xmlns:p14="http://schemas.microsoft.com/office/powerpoint/2010/main" val="403720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12F96-0308-F107-4C7F-D806B8F192F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9A81A8D-6582-3268-A447-272C46F4279A}"/>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72BDAB64-396A-0C99-5417-56879C2E86BD}"/>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2E6AD87C-B611-EDB4-A2CE-EC696896DBD8}"/>
              </a:ext>
            </a:extLst>
          </p:cNvPr>
          <p:cNvSpPr>
            <a:spLocks noGrp="1"/>
          </p:cNvSpPr>
          <p:nvPr>
            <p:ph type="sldNum" sz="quarter" idx="5"/>
          </p:nvPr>
        </p:nvSpPr>
        <p:spPr/>
        <p:txBody>
          <a:bodyPr/>
          <a:lstStyle/>
          <a:p>
            <a:fld id="{C3C3F43A-A48A-48FE-B561-E19B263D1AB7}" type="slidenum">
              <a:rPr lang="en-US" smtClean="0"/>
              <a:t>34</a:t>
            </a:fld>
            <a:endParaRPr lang="en-US"/>
          </a:p>
        </p:txBody>
      </p:sp>
    </p:spTree>
    <p:extLst>
      <p:ext uri="{BB962C8B-B14F-4D97-AF65-F5344CB8AC3E}">
        <p14:creationId xmlns:p14="http://schemas.microsoft.com/office/powerpoint/2010/main" val="4089380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03D1B-035A-764D-0E2C-68B2217E3A5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D031019-62BA-4CD0-85C1-706B909C2C08}"/>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696692D6-8DCB-5030-D32F-09B0A33EFA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48FC71BA-937B-9BE9-B861-05F56A639901}"/>
              </a:ext>
            </a:extLst>
          </p:cNvPr>
          <p:cNvSpPr>
            <a:spLocks noGrp="1"/>
          </p:cNvSpPr>
          <p:nvPr>
            <p:ph type="sldNum" sz="quarter" idx="5"/>
          </p:nvPr>
        </p:nvSpPr>
        <p:spPr/>
        <p:txBody>
          <a:bodyPr/>
          <a:lstStyle/>
          <a:p>
            <a:fld id="{C3C3F43A-A48A-48FE-B561-E19B263D1AB7}" type="slidenum">
              <a:rPr lang="en-US" smtClean="0"/>
              <a:t>4</a:t>
            </a:fld>
            <a:endParaRPr lang="en-US"/>
          </a:p>
        </p:txBody>
      </p:sp>
    </p:spTree>
    <p:extLst>
      <p:ext uri="{BB962C8B-B14F-4D97-AF65-F5344CB8AC3E}">
        <p14:creationId xmlns:p14="http://schemas.microsoft.com/office/powerpoint/2010/main" val="3070738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DF356-8AC1-CB5E-A0BF-F3DBAEAC5D3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32AC025-F0E3-1E9D-88C9-86196E9FF994}"/>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ED225DE9-4DB4-2A80-1CD1-127A74A70A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a:extLst>
              <a:ext uri="{FF2B5EF4-FFF2-40B4-BE49-F238E27FC236}">
                <a16:creationId xmlns:a16="http://schemas.microsoft.com/office/drawing/2014/main" id="{9927109B-5502-CC20-4275-3B0384AB4BCB}"/>
              </a:ext>
            </a:extLst>
          </p:cNvPr>
          <p:cNvSpPr>
            <a:spLocks noGrp="1"/>
          </p:cNvSpPr>
          <p:nvPr>
            <p:ph type="sldNum" sz="quarter" idx="5"/>
          </p:nvPr>
        </p:nvSpPr>
        <p:spPr/>
        <p:txBody>
          <a:bodyPr/>
          <a:lstStyle/>
          <a:p>
            <a:fld id="{C3C3F43A-A48A-48FE-B561-E19B263D1AB7}" type="slidenum">
              <a:rPr lang="en-US" smtClean="0"/>
              <a:t>5</a:t>
            </a:fld>
            <a:endParaRPr lang="en-US"/>
          </a:p>
        </p:txBody>
      </p:sp>
    </p:spTree>
    <p:extLst>
      <p:ext uri="{BB962C8B-B14F-4D97-AF65-F5344CB8AC3E}">
        <p14:creationId xmlns:p14="http://schemas.microsoft.com/office/powerpoint/2010/main" val="1658572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E6E83-3596-F7A9-D83F-F819C35D6A6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9A755E-ED4F-7672-B93B-63203373936D}"/>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064B5E52-407F-DC79-EC92-2ABB046FCB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B5E93DB6-5332-64CA-CDA7-7D10FB65CFC6}"/>
              </a:ext>
            </a:extLst>
          </p:cNvPr>
          <p:cNvSpPr>
            <a:spLocks noGrp="1"/>
          </p:cNvSpPr>
          <p:nvPr>
            <p:ph type="sldNum" sz="quarter" idx="5"/>
          </p:nvPr>
        </p:nvSpPr>
        <p:spPr/>
        <p:txBody>
          <a:bodyPr/>
          <a:lstStyle/>
          <a:p>
            <a:fld id="{C3C3F43A-A48A-48FE-B561-E19B263D1AB7}" type="slidenum">
              <a:rPr lang="en-US" smtClean="0"/>
              <a:t>6</a:t>
            </a:fld>
            <a:endParaRPr lang="en-US"/>
          </a:p>
        </p:txBody>
      </p:sp>
    </p:spTree>
    <p:extLst>
      <p:ext uri="{BB962C8B-B14F-4D97-AF65-F5344CB8AC3E}">
        <p14:creationId xmlns:p14="http://schemas.microsoft.com/office/powerpoint/2010/main" val="1082030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78A81-BEFA-EBA1-3665-DF218325091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0AFC303-AD26-6E23-95C6-BEAB332E9E86}"/>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1613748C-D77D-5820-8BFA-BE18503B54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A5B866BA-3A11-36FB-5ADD-512F233DA66D}"/>
              </a:ext>
            </a:extLst>
          </p:cNvPr>
          <p:cNvSpPr>
            <a:spLocks noGrp="1"/>
          </p:cNvSpPr>
          <p:nvPr>
            <p:ph type="sldNum" sz="quarter" idx="5"/>
          </p:nvPr>
        </p:nvSpPr>
        <p:spPr/>
        <p:txBody>
          <a:bodyPr/>
          <a:lstStyle/>
          <a:p>
            <a:fld id="{C3C3F43A-A48A-48FE-B561-E19B263D1AB7}" type="slidenum">
              <a:rPr lang="en-US" smtClean="0"/>
              <a:t>7</a:t>
            </a:fld>
            <a:endParaRPr lang="en-US"/>
          </a:p>
        </p:txBody>
      </p:sp>
    </p:spTree>
    <p:extLst>
      <p:ext uri="{BB962C8B-B14F-4D97-AF65-F5344CB8AC3E}">
        <p14:creationId xmlns:p14="http://schemas.microsoft.com/office/powerpoint/2010/main" val="33995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AC6F8-C0A7-F8E8-CE05-CE9818E33CA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17C47AE-C3EE-CF90-966C-2691656FA651}"/>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FE95347C-2019-15B6-E847-0F872276A1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72EDD6A5-9C20-A7AD-98A2-1374C996147F}"/>
              </a:ext>
            </a:extLst>
          </p:cNvPr>
          <p:cNvSpPr>
            <a:spLocks noGrp="1"/>
          </p:cNvSpPr>
          <p:nvPr>
            <p:ph type="sldNum" sz="quarter" idx="5"/>
          </p:nvPr>
        </p:nvSpPr>
        <p:spPr/>
        <p:txBody>
          <a:bodyPr/>
          <a:lstStyle/>
          <a:p>
            <a:fld id="{C3C3F43A-A48A-48FE-B561-E19B263D1AB7}" type="slidenum">
              <a:rPr lang="en-US" smtClean="0"/>
              <a:t>8</a:t>
            </a:fld>
            <a:endParaRPr lang="en-US"/>
          </a:p>
        </p:txBody>
      </p:sp>
    </p:spTree>
    <p:extLst>
      <p:ext uri="{BB962C8B-B14F-4D97-AF65-F5344CB8AC3E}">
        <p14:creationId xmlns:p14="http://schemas.microsoft.com/office/powerpoint/2010/main" val="2652729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ABD09-9F2E-F052-C281-F0242D4A67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D322E4C-7016-B2A4-8D04-1FEDF42BCBE6}"/>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650C952A-3FF2-943A-8AC5-2553220C29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78800450-C8FB-BA48-06AA-81D30640E7AA}"/>
              </a:ext>
            </a:extLst>
          </p:cNvPr>
          <p:cNvSpPr>
            <a:spLocks noGrp="1"/>
          </p:cNvSpPr>
          <p:nvPr>
            <p:ph type="sldNum" sz="quarter" idx="5"/>
          </p:nvPr>
        </p:nvSpPr>
        <p:spPr/>
        <p:txBody>
          <a:bodyPr/>
          <a:lstStyle/>
          <a:p>
            <a:fld id="{C3C3F43A-A48A-48FE-B561-E19B263D1AB7}" type="slidenum">
              <a:rPr lang="en-US" smtClean="0"/>
              <a:t>9</a:t>
            </a:fld>
            <a:endParaRPr lang="en-US"/>
          </a:p>
        </p:txBody>
      </p:sp>
    </p:spTree>
    <p:extLst>
      <p:ext uri="{BB962C8B-B14F-4D97-AF65-F5344CB8AC3E}">
        <p14:creationId xmlns:p14="http://schemas.microsoft.com/office/powerpoint/2010/main" val="184242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B27CE8-1F82-E7B7-AC96-36FF047E7AB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D8B7C294-6A54-523A-4FAC-FA90AA2B2D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58001077-80D3-C5ED-B903-FFC72EC2F28F}"/>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5" name="Fußzeilenplatzhalter 4">
            <a:extLst>
              <a:ext uri="{FF2B5EF4-FFF2-40B4-BE49-F238E27FC236}">
                <a16:creationId xmlns:a16="http://schemas.microsoft.com/office/drawing/2014/main" id="{4380C8AD-9BBB-52D1-C1CE-5E9F40A259DE}"/>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16173389-5DFA-233E-9327-86F2B4FB6CE5}"/>
              </a:ext>
            </a:extLst>
          </p:cNvPr>
          <p:cNvSpPr>
            <a:spLocks noGrp="1"/>
          </p:cNvSpPr>
          <p:nvPr>
            <p:ph type="sldNum" sz="quarter" idx="12"/>
          </p:nvPr>
        </p:nvSpPr>
        <p:spPr/>
        <p:txBody>
          <a:bodyPr/>
          <a:lstStyle/>
          <a:p>
            <a:fld id="{B2280BCE-FD28-4E81-A593-43B8BFE3989D}" type="slidenum">
              <a:rPr lang="en-US" smtClean="0"/>
              <a:t>‹#›</a:t>
            </a:fld>
            <a:endParaRPr lang="en-US"/>
          </a:p>
        </p:txBody>
      </p:sp>
    </p:spTree>
    <p:extLst>
      <p:ext uri="{BB962C8B-B14F-4D97-AF65-F5344CB8AC3E}">
        <p14:creationId xmlns:p14="http://schemas.microsoft.com/office/powerpoint/2010/main" val="2261498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264E0-923C-89B9-51D1-88CFBBEC2541}"/>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E21E3C99-99BC-CF2A-7D6A-16E39EE60A5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664DBB8B-1679-24C8-B981-6304C949687D}"/>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5" name="Fußzeilenplatzhalter 4">
            <a:extLst>
              <a:ext uri="{FF2B5EF4-FFF2-40B4-BE49-F238E27FC236}">
                <a16:creationId xmlns:a16="http://schemas.microsoft.com/office/drawing/2014/main" id="{03793A6B-A029-C192-3348-CBF20AB80082}"/>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6351F23-440F-08E4-D983-903B35E2D0A3}"/>
              </a:ext>
            </a:extLst>
          </p:cNvPr>
          <p:cNvSpPr>
            <a:spLocks noGrp="1"/>
          </p:cNvSpPr>
          <p:nvPr>
            <p:ph type="sldNum" sz="quarter" idx="12"/>
          </p:nvPr>
        </p:nvSpPr>
        <p:spPr/>
        <p:txBody>
          <a:bodyPr/>
          <a:lstStyle/>
          <a:p>
            <a:fld id="{B2280BCE-FD28-4E81-A593-43B8BFE3989D}" type="slidenum">
              <a:rPr lang="en-US" smtClean="0"/>
              <a:t>‹#›</a:t>
            </a:fld>
            <a:endParaRPr lang="en-US"/>
          </a:p>
        </p:txBody>
      </p:sp>
    </p:spTree>
    <p:extLst>
      <p:ext uri="{BB962C8B-B14F-4D97-AF65-F5344CB8AC3E}">
        <p14:creationId xmlns:p14="http://schemas.microsoft.com/office/powerpoint/2010/main" val="3588544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F449FE4-8526-A3E9-C0CC-0FBF1677472C}"/>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623DC056-CE7A-86CB-504E-A239C8F1A8C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E94008FB-2DB2-D92D-DA2A-6377C9333CB9}"/>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5" name="Fußzeilenplatzhalter 4">
            <a:extLst>
              <a:ext uri="{FF2B5EF4-FFF2-40B4-BE49-F238E27FC236}">
                <a16:creationId xmlns:a16="http://schemas.microsoft.com/office/drawing/2014/main" id="{4862AE5D-BD91-A559-6485-49465B430614}"/>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067C3F10-66A9-0B6D-6003-F2D977DE7D67}"/>
              </a:ext>
            </a:extLst>
          </p:cNvPr>
          <p:cNvSpPr>
            <a:spLocks noGrp="1"/>
          </p:cNvSpPr>
          <p:nvPr>
            <p:ph type="sldNum" sz="quarter" idx="12"/>
          </p:nvPr>
        </p:nvSpPr>
        <p:spPr/>
        <p:txBody>
          <a:bodyPr/>
          <a:lstStyle/>
          <a:p>
            <a:fld id="{B2280BCE-FD28-4E81-A593-43B8BFE3989D}" type="slidenum">
              <a:rPr lang="en-US" smtClean="0"/>
              <a:t>‹#›</a:t>
            </a:fld>
            <a:endParaRPr lang="en-US"/>
          </a:p>
        </p:txBody>
      </p:sp>
    </p:spTree>
    <p:extLst>
      <p:ext uri="{BB962C8B-B14F-4D97-AF65-F5344CB8AC3E}">
        <p14:creationId xmlns:p14="http://schemas.microsoft.com/office/powerpoint/2010/main" val="4096913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193088-93FD-BA08-6A88-D304FD0B0638}"/>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717253D7-6704-314A-F739-54FF466E997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20F678F3-AC8A-2FB7-0445-2C27B3B52363}"/>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5" name="Fußzeilenplatzhalter 4">
            <a:extLst>
              <a:ext uri="{FF2B5EF4-FFF2-40B4-BE49-F238E27FC236}">
                <a16:creationId xmlns:a16="http://schemas.microsoft.com/office/drawing/2014/main" id="{136A0063-9982-89D2-6384-934D6E17ECD9}"/>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F4A67136-C100-38F2-18F8-DD4BDD5B9783}"/>
              </a:ext>
            </a:extLst>
          </p:cNvPr>
          <p:cNvSpPr>
            <a:spLocks noGrp="1"/>
          </p:cNvSpPr>
          <p:nvPr>
            <p:ph type="sldNum" sz="quarter" idx="12"/>
          </p:nvPr>
        </p:nvSpPr>
        <p:spPr/>
        <p:txBody>
          <a:bodyPr/>
          <a:lstStyle/>
          <a:p>
            <a:fld id="{B2280BCE-FD28-4E81-A593-43B8BFE3989D}" type="slidenum">
              <a:rPr lang="en-US" smtClean="0"/>
              <a:t>‹#›</a:t>
            </a:fld>
            <a:endParaRPr lang="en-US"/>
          </a:p>
        </p:txBody>
      </p:sp>
    </p:spTree>
    <p:extLst>
      <p:ext uri="{BB962C8B-B14F-4D97-AF65-F5344CB8AC3E}">
        <p14:creationId xmlns:p14="http://schemas.microsoft.com/office/powerpoint/2010/main" val="2617923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E283B-AC8E-3837-8F45-D0333856789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3FBE045E-E213-0A79-583F-BFCEE5A1D4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3519E22-A9B9-79AA-E694-FC2214E1101E}"/>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5" name="Fußzeilenplatzhalter 4">
            <a:extLst>
              <a:ext uri="{FF2B5EF4-FFF2-40B4-BE49-F238E27FC236}">
                <a16:creationId xmlns:a16="http://schemas.microsoft.com/office/drawing/2014/main" id="{9D3A6E62-53B9-C5BA-4C63-C188787130DB}"/>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4C0B9D7F-C413-02B1-4327-33D9DE3E47BB}"/>
              </a:ext>
            </a:extLst>
          </p:cNvPr>
          <p:cNvSpPr>
            <a:spLocks noGrp="1"/>
          </p:cNvSpPr>
          <p:nvPr>
            <p:ph type="sldNum" sz="quarter" idx="12"/>
          </p:nvPr>
        </p:nvSpPr>
        <p:spPr/>
        <p:txBody>
          <a:bodyPr/>
          <a:lstStyle/>
          <a:p>
            <a:fld id="{B2280BCE-FD28-4E81-A593-43B8BFE3989D}" type="slidenum">
              <a:rPr lang="en-US" smtClean="0"/>
              <a:t>‹#›</a:t>
            </a:fld>
            <a:endParaRPr lang="en-US"/>
          </a:p>
        </p:txBody>
      </p:sp>
    </p:spTree>
    <p:extLst>
      <p:ext uri="{BB962C8B-B14F-4D97-AF65-F5344CB8AC3E}">
        <p14:creationId xmlns:p14="http://schemas.microsoft.com/office/powerpoint/2010/main" val="2182437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2D72F-56F7-DEEE-2567-88B19D2F286D}"/>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AE4D2F75-11A1-5929-79F4-4F580872270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E2D9CE45-F986-3BAA-669D-CD7C2087F7F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18A39E83-69D6-2054-2CAD-1A8C6C5155F5}"/>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6" name="Fußzeilenplatzhalter 5">
            <a:extLst>
              <a:ext uri="{FF2B5EF4-FFF2-40B4-BE49-F238E27FC236}">
                <a16:creationId xmlns:a16="http://schemas.microsoft.com/office/drawing/2014/main" id="{02A27088-7857-F8FD-5E7D-CD9A50D3370A}"/>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45773B24-A0F7-E0CE-0617-B89E3CB77FB6}"/>
              </a:ext>
            </a:extLst>
          </p:cNvPr>
          <p:cNvSpPr>
            <a:spLocks noGrp="1"/>
          </p:cNvSpPr>
          <p:nvPr>
            <p:ph type="sldNum" sz="quarter" idx="12"/>
          </p:nvPr>
        </p:nvSpPr>
        <p:spPr/>
        <p:txBody>
          <a:bodyPr/>
          <a:lstStyle/>
          <a:p>
            <a:fld id="{B2280BCE-FD28-4E81-A593-43B8BFE3989D}" type="slidenum">
              <a:rPr lang="en-US" smtClean="0"/>
              <a:t>‹#›</a:t>
            </a:fld>
            <a:endParaRPr lang="en-US"/>
          </a:p>
        </p:txBody>
      </p:sp>
    </p:spTree>
    <p:extLst>
      <p:ext uri="{BB962C8B-B14F-4D97-AF65-F5344CB8AC3E}">
        <p14:creationId xmlns:p14="http://schemas.microsoft.com/office/powerpoint/2010/main" val="3918983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EA019D-5604-640C-A98F-AB36A2778EE5}"/>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021B2B74-9974-E811-469C-E39DAEBAB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3CB4A6F-275D-8B86-E627-D757600E981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1C89BED0-4628-DB10-DA22-83499B1C40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E4D363D-89E2-CF25-20C3-E071C524828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52798DEA-1D72-09FC-E97E-F44CC5754720}"/>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8" name="Fußzeilenplatzhalter 7">
            <a:extLst>
              <a:ext uri="{FF2B5EF4-FFF2-40B4-BE49-F238E27FC236}">
                <a16:creationId xmlns:a16="http://schemas.microsoft.com/office/drawing/2014/main" id="{69B13E44-DD1C-A8E6-8BD1-0D64EEEBCD31}"/>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F438394F-0EEB-3FF8-CFB3-667B2F489066}"/>
              </a:ext>
            </a:extLst>
          </p:cNvPr>
          <p:cNvSpPr>
            <a:spLocks noGrp="1"/>
          </p:cNvSpPr>
          <p:nvPr>
            <p:ph type="sldNum" sz="quarter" idx="12"/>
          </p:nvPr>
        </p:nvSpPr>
        <p:spPr/>
        <p:txBody>
          <a:bodyPr/>
          <a:lstStyle/>
          <a:p>
            <a:fld id="{B2280BCE-FD28-4E81-A593-43B8BFE3989D}" type="slidenum">
              <a:rPr lang="en-US" smtClean="0"/>
              <a:t>‹#›</a:t>
            </a:fld>
            <a:endParaRPr lang="en-US"/>
          </a:p>
        </p:txBody>
      </p:sp>
    </p:spTree>
    <p:extLst>
      <p:ext uri="{BB962C8B-B14F-4D97-AF65-F5344CB8AC3E}">
        <p14:creationId xmlns:p14="http://schemas.microsoft.com/office/powerpoint/2010/main" val="297581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B8B1D-90CE-BB59-AA07-708F0316184A}"/>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75467E6B-23E1-4AA8-087D-70BC79308928}"/>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4" name="Fußzeilenplatzhalter 3">
            <a:extLst>
              <a:ext uri="{FF2B5EF4-FFF2-40B4-BE49-F238E27FC236}">
                <a16:creationId xmlns:a16="http://schemas.microsoft.com/office/drawing/2014/main" id="{E8860C3C-EE20-93F7-2128-ECEDEF9BA59F}"/>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1E0064ED-35FD-8CCA-3E3F-FA422692C626}"/>
              </a:ext>
            </a:extLst>
          </p:cNvPr>
          <p:cNvSpPr>
            <a:spLocks noGrp="1"/>
          </p:cNvSpPr>
          <p:nvPr>
            <p:ph type="sldNum" sz="quarter" idx="12"/>
          </p:nvPr>
        </p:nvSpPr>
        <p:spPr/>
        <p:txBody>
          <a:bodyPr/>
          <a:lstStyle/>
          <a:p>
            <a:fld id="{B2280BCE-FD28-4E81-A593-43B8BFE3989D}" type="slidenum">
              <a:rPr lang="en-US" smtClean="0"/>
              <a:t>‹#›</a:t>
            </a:fld>
            <a:endParaRPr lang="en-US"/>
          </a:p>
        </p:txBody>
      </p:sp>
    </p:spTree>
    <p:extLst>
      <p:ext uri="{BB962C8B-B14F-4D97-AF65-F5344CB8AC3E}">
        <p14:creationId xmlns:p14="http://schemas.microsoft.com/office/powerpoint/2010/main" val="4216151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B1AB9FB-6922-A604-C3B3-076F114C627A}"/>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3" name="Fußzeilenplatzhalter 2">
            <a:extLst>
              <a:ext uri="{FF2B5EF4-FFF2-40B4-BE49-F238E27FC236}">
                <a16:creationId xmlns:a16="http://schemas.microsoft.com/office/drawing/2014/main" id="{C8AEED44-7B6F-339B-2040-8F3E6C6F4D9C}"/>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93607062-F8A9-677F-C767-E22925EA130C}"/>
              </a:ext>
            </a:extLst>
          </p:cNvPr>
          <p:cNvSpPr>
            <a:spLocks noGrp="1"/>
          </p:cNvSpPr>
          <p:nvPr>
            <p:ph type="sldNum" sz="quarter" idx="12"/>
          </p:nvPr>
        </p:nvSpPr>
        <p:spPr/>
        <p:txBody>
          <a:bodyPr/>
          <a:lstStyle/>
          <a:p>
            <a:fld id="{B2280BCE-FD28-4E81-A593-43B8BFE3989D}" type="slidenum">
              <a:rPr lang="en-US" smtClean="0"/>
              <a:t>‹#›</a:t>
            </a:fld>
            <a:endParaRPr lang="en-US"/>
          </a:p>
        </p:txBody>
      </p:sp>
    </p:spTree>
    <p:extLst>
      <p:ext uri="{BB962C8B-B14F-4D97-AF65-F5344CB8AC3E}">
        <p14:creationId xmlns:p14="http://schemas.microsoft.com/office/powerpoint/2010/main" val="1822598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031BB6-DE97-8363-A7D6-6BB6761221F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879A34C8-439A-3E36-BC10-16105A2A9E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E5196CEB-A54B-A72E-03DE-566161D86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E8144D3-3D09-BA5F-6B7D-950770F2804B}"/>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6" name="Fußzeilenplatzhalter 5">
            <a:extLst>
              <a:ext uri="{FF2B5EF4-FFF2-40B4-BE49-F238E27FC236}">
                <a16:creationId xmlns:a16="http://schemas.microsoft.com/office/drawing/2014/main" id="{0E7F2169-051C-01B1-A480-9CB161A82B34}"/>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33E0AF92-E77D-B641-E347-2BEBBA5612D8}"/>
              </a:ext>
            </a:extLst>
          </p:cNvPr>
          <p:cNvSpPr>
            <a:spLocks noGrp="1"/>
          </p:cNvSpPr>
          <p:nvPr>
            <p:ph type="sldNum" sz="quarter" idx="12"/>
          </p:nvPr>
        </p:nvSpPr>
        <p:spPr/>
        <p:txBody>
          <a:bodyPr/>
          <a:lstStyle/>
          <a:p>
            <a:fld id="{B2280BCE-FD28-4E81-A593-43B8BFE3989D}" type="slidenum">
              <a:rPr lang="en-US" smtClean="0"/>
              <a:t>‹#›</a:t>
            </a:fld>
            <a:endParaRPr lang="en-US"/>
          </a:p>
        </p:txBody>
      </p:sp>
    </p:spTree>
    <p:extLst>
      <p:ext uri="{BB962C8B-B14F-4D97-AF65-F5344CB8AC3E}">
        <p14:creationId xmlns:p14="http://schemas.microsoft.com/office/powerpoint/2010/main" val="124687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782F2-93AC-9544-6457-54E03091E31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08552EF3-40A9-16A6-6098-D25185038E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DF0F3EBD-E8C9-6305-D904-F1A17913D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388F7D1-0AE1-10CF-7202-3BC36EDB25FE}"/>
              </a:ext>
            </a:extLst>
          </p:cNvPr>
          <p:cNvSpPr>
            <a:spLocks noGrp="1"/>
          </p:cNvSpPr>
          <p:nvPr>
            <p:ph type="dt" sz="half" idx="10"/>
          </p:nvPr>
        </p:nvSpPr>
        <p:spPr/>
        <p:txBody>
          <a:bodyPr/>
          <a:lstStyle/>
          <a:p>
            <a:fld id="{E891230B-B4D9-4D77-B92D-DA739EE02C0C}" type="datetimeFigureOut">
              <a:rPr lang="en-US" smtClean="0"/>
              <a:t>6/12/2026</a:t>
            </a:fld>
            <a:endParaRPr lang="en-US"/>
          </a:p>
        </p:txBody>
      </p:sp>
      <p:sp>
        <p:nvSpPr>
          <p:cNvPr id="6" name="Fußzeilenplatzhalter 5">
            <a:extLst>
              <a:ext uri="{FF2B5EF4-FFF2-40B4-BE49-F238E27FC236}">
                <a16:creationId xmlns:a16="http://schemas.microsoft.com/office/drawing/2014/main" id="{466F6DBB-1434-C9F1-BF3B-FEFFB601414F}"/>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35D69AFB-8FB0-2C92-F119-6B6F427EA4E2}"/>
              </a:ext>
            </a:extLst>
          </p:cNvPr>
          <p:cNvSpPr>
            <a:spLocks noGrp="1"/>
          </p:cNvSpPr>
          <p:nvPr>
            <p:ph type="sldNum" sz="quarter" idx="12"/>
          </p:nvPr>
        </p:nvSpPr>
        <p:spPr/>
        <p:txBody>
          <a:bodyPr/>
          <a:lstStyle/>
          <a:p>
            <a:fld id="{B2280BCE-FD28-4E81-A593-43B8BFE3989D}" type="slidenum">
              <a:rPr lang="en-US" smtClean="0"/>
              <a:t>‹#›</a:t>
            </a:fld>
            <a:endParaRPr lang="en-US"/>
          </a:p>
        </p:txBody>
      </p:sp>
    </p:spTree>
    <p:extLst>
      <p:ext uri="{BB962C8B-B14F-4D97-AF65-F5344CB8AC3E}">
        <p14:creationId xmlns:p14="http://schemas.microsoft.com/office/powerpoint/2010/main" val="241732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AB57BAA-C9DC-66CC-A952-FDF595C942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AFA34D4D-272C-3B4C-21AB-9DFA8099A4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939978A3-592C-6C09-E939-63A0648B94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91230B-B4D9-4D77-B92D-DA739EE02C0C}" type="datetimeFigureOut">
              <a:rPr lang="en-US" smtClean="0"/>
              <a:t>6/12/2026</a:t>
            </a:fld>
            <a:endParaRPr lang="en-US"/>
          </a:p>
        </p:txBody>
      </p:sp>
      <p:sp>
        <p:nvSpPr>
          <p:cNvPr id="5" name="Fußzeilenplatzhalter 4">
            <a:extLst>
              <a:ext uri="{FF2B5EF4-FFF2-40B4-BE49-F238E27FC236}">
                <a16:creationId xmlns:a16="http://schemas.microsoft.com/office/drawing/2014/main" id="{EE6DB672-7BBC-2423-85E0-415733724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Foliennummernplatzhalter 5">
            <a:extLst>
              <a:ext uri="{FF2B5EF4-FFF2-40B4-BE49-F238E27FC236}">
                <a16:creationId xmlns:a16="http://schemas.microsoft.com/office/drawing/2014/main" id="{E7ED224C-4B14-3E71-2945-473518F93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280BCE-FD28-4E81-A593-43B8BFE3989D}" type="slidenum">
              <a:rPr lang="en-US" smtClean="0"/>
              <a:t>‹#›</a:t>
            </a:fld>
            <a:endParaRPr lang="en-US"/>
          </a:p>
        </p:txBody>
      </p:sp>
    </p:spTree>
    <p:extLst>
      <p:ext uri="{BB962C8B-B14F-4D97-AF65-F5344CB8AC3E}">
        <p14:creationId xmlns:p14="http://schemas.microsoft.com/office/powerpoint/2010/main" val="393162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tw://[self]?G1093" TargetMode="External"/><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hyperlink" Target="tw://[self]?G3611"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hyperlink" Target="tw://[self]?tid=1000000#N-" TargetMode="External"/><Relationship Id="rId5" Type="http://schemas.openxmlformats.org/officeDocument/2006/relationships/image" Target="../media/image20.jpeg"/><Relationship Id="rId10" Type="http://schemas.openxmlformats.org/officeDocument/2006/relationships/hyperlink" Target="tw://[self]?tid=14" TargetMode="External"/><Relationship Id="rId4" Type="http://schemas.openxmlformats.org/officeDocument/2006/relationships/image" Target="../media/image18.png"/><Relationship Id="rId9"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hyperlink" Target="tw://[self]?H7646"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hyperlink" Target="tw://[self]?H7651" TargetMode="External"/><Relationship Id="rId5" Type="http://schemas.openxmlformats.org/officeDocument/2006/relationships/image" Target="../media/image20.jpeg"/><Relationship Id="rId10" Type="http://schemas.openxmlformats.org/officeDocument/2006/relationships/hyperlink" Target="tw://[self]?tid=1000000#V-" TargetMode="External"/><Relationship Id="rId4" Type="http://schemas.openxmlformats.org/officeDocument/2006/relationships/image" Target="../media/image18.png"/><Relationship Id="rId9" Type="http://schemas.openxmlformats.org/officeDocument/2006/relationships/hyperlink" Target="tw://[self]?tid=1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3" Type="http://schemas.openxmlformats.org/officeDocument/2006/relationships/image" Target="../media/image49.png"/><Relationship Id="rId3" Type="http://schemas.openxmlformats.org/officeDocument/2006/relationships/image" Target="../media/image32.png"/><Relationship Id="rId7" Type="http://schemas.openxmlformats.org/officeDocument/2006/relationships/customXml" Target="../ink/ink7.xml"/><Relationship Id="rId12" Type="http://schemas.openxmlformats.org/officeDocument/2006/relationships/customXml" Target="../ink/ink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48.png"/><Relationship Id="rId5" Type="http://schemas.openxmlformats.org/officeDocument/2006/relationships/image" Target="../media/image33.png"/><Relationship Id="rId15" Type="http://schemas.openxmlformats.org/officeDocument/2006/relationships/image" Target="../media/image50.png"/><Relationship Id="rId4" Type="http://schemas.openxmlformats.org/officeDocument/2006/relationships/image" Target="../media/image29.png"/><Relationship Id="rId14" Type="http://schemas.openxmlformats.org/officeDocument/2006/relationships/customXml" Target="../ink/ink9.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7.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75.png"/><Relationship Id="rId18" Type="http://schemas.openxmlformats.org/officeDocument/2006/relationships/customXml" Target="../ink/ink16.xml"/><Relationship Id="rId3" Type="http://schemas.openxmlformats.org/officeDocument/2006/relationships/image" Target="../media/image45.png"/><Relationship Id="rId21" Type="http://schemas.openxmlformats.org/officeDocument/2006/relationships/image" Target="../media/image79.png"/><Relationship Id="rId7" Type="http://schemas.openxmlformats.org/officeDocument/2006/relationships/image" Target="../media/image72.png"/><Relationship Id="rId12" Type="http://schemas.openxmlformats.org/officeDocument/2006/relationships/customXml" Target="../ink/ink13.xml"/><Relationship Id="rId17" Type="http://schemas.openxmlformats.org/officeDocument/2006/relationships/image" Target="../media/image77.png"/><Relationship Id="rId25" Type="http://schemas.openxmlformats.org/officeDocument/2006/relationships/image" Target="../media/image55.png"/><Relationship Id="rId2" Type="http://schemas.openxmlformats.org/officeDocument/2006/relationships/notesSlide" Target="../notesSlides/notesSlide26.xml"/><Relationship Id="rId16" Type="http://schemas.openxmlformats.org/officeDocument/2006/relationships/customXml" Target="../ink/ink15.xml"/><Relationship Id="rId20" Type="http://schemas.openxmlformats.org/officeDocument/2006/relationships/customXml" Target="../ink/ink17.xml"/><Relationship Id="rId1" Type="http://schemas.openxmlformats.org/officeDocument/2006/relationships/slideLayout" Target="../slideLayouts/slideLayout2.xml"/><Relationship Id="rId6" Type="http://schemas.openxmlformats.org/officeDocument/2006/relationships/customXml" Target="../ink/ink10.xml"/><Relationship Id="rId11" Type="http://schemas.openxmlformats.org/officeDocument/2006/relationships/image" Target="../media/image74.png"/><Relationship Id="rId24" Type="http://schemas.openxmlformats.org/officeDocument/2006/relationships/image" Target="../media/image54.emf"/><Relationship Id="rId5" Type="http://schemas.openxmlformats.org/officeDocument/2006/relationships/image" Target="../media/image53.png"/><Relationship Id="rId15" Type="http://schemas.openxmlformats.org/officeDocument/2006/relationships/image" Target="../media/image76.png"/><Relationship Id="rId23" Type="http://schemas.openxmlformats.org/officeDocument/2006/relationships/image" Target="../media/image80.png"/><Relationship Id="rId10" Type="http://schemas.openxmlformats.org/officeDocument/2006/relationships/customXml" Target="../ink/ink12.xml"/><Relationship Id="rId19" Type="http://schemas.openxmlformats.org/officeDocument/2006/relationships/image" Target="../media/image78.png"/><Relationship Id="rId4" Type="http://schemas.openxmlformats.org/officeDocument/2006/relationships/image" Target="../media/image52.png"/><Relationship Id="rId9" Type="http://schemas.openxmlformats.org/officeDocument/2006/relationships/image" Target="../media/image73.png"/><Relationship Id="rId14" Type="http://schemas.openxmlformats.org/officeDocument/2006/relationships/customXml" Target="../ink/ink14.xml"/><Relationship Id="rId22" Type="http://schemas.openxmlformats.org/officeDocument/2006/relationships/customXml" Target="../ink/ink18.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3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3" Type="http://schemas.openxmlformats.org/officeDocument/2006/relationships/customXml" Target="../ink/ink3.xml"/><Relationship Id="rId18" Type="http://schemas.openxmlformats.org/officeDocument/2006/relationships/image" Target="../media/image27.png"/><Relationship Id="rId3" Type="http://schemas.openxmlformats.org/officeDocument/2006/relationships/image" Target="../media/image10.jpeg"/><Relationship Id="rId7" Type="http://schemas.openxmlformats.org/officeDocument/2006/relationships/customXml" Target="../ink/ink1.xml"/><Relationship Id="rId12" Type="http://schemas.openxmlformats.org/officeDocument/2006/relationships/image" Target="../media/image24.png"/><Relationship Id="rId17" Type="http://schemas.openxmlformats.org/officeDocument/2006/relationships/customXml" Target="../ink/ink5.xml"/><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7.jpeg"/><Relationship Id="rId11" Type="http://schemas.openxmlformats.org/officeDocument/2006/relationships/customXml" Target="../ink/ink2.xml"/><Relationship Id="rId5" Type="http://schemas.openxmlformats.org/officeDocument/2006/relationships/image" Target="../media/image12.png"/><Relationship Id="rId15" Type="http://schemas.openxmlformats.org/officeDocument/2006/relationships/customXml" Target="../ink/ink4.xml"/><Relationship Id="rId10" Type="http://schemas.openxmlformats.org/officeDocument/2006/relationships/image" Target="../media/image23.png"/><Relationship Id="rId19" Type="http://schemas.openxmlformats.org/officeDocument/2006/relationships/customXml" Target="../ink/ink6.xml"/><Relationship Id="rId4" Type="http://schemas.openxmlformats.org/officeDocument/2006/relationships/image" Target="../media/image11.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0.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0.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feld 5">
            <a:extLst>
              <a:ext uri="{FF2B5EF4-FFF2-40B4-BE49-F238E27FC236}">
                <a16:creationId xmlns:a16="http://schemas.microsoft.com/office/drawing/2014/main" id="{976761C4-5CCC-B5EE-9481-944785D00286}"/>
              </a:ext>
            </a:extLst>
          </p:cNvPr>
          <p:cNvSpPr txBox="1"/>
          <p:nvPr/>
        </p:nvSpPr>
        <p:spPr>
          <a:xfrm>
            <a:off x="107092" y="5727150"/>
            <a:ext cx="8358378" cy="2308324"/>
          </a:xfrm>
          <a:prstGeom prst="rect">
            <a:avLst/>
          </a:prstGeom>
          <a:noFill/>
        </p:spPr>
        <p:txBody>
          <a:bodyPr wrap="none" rtlCol="0">
            <a:spAutoFit/>
          </a:bodyPr>
          <a:lstStyle/>
          <a:p>
            <a:r>
              <a:rPr lang="de-DE" sz="7200" b="1" noProof="0" dirty="0" err="1">
                <a:ln w="19050">
                  <a:solidFill>
                    <a:schemeClr val="accent1"/>
                  </a:solidFill>
                </a:ln>
                <a:solidFill>
                  <a:srgbClr val="FF0000"/>
                </a:solidFill>
                <a:latin typeface="Agency FB" panose="020B0503020202020204" pitchFamily="34" charset="0"/>
              </a:rPr>
              <a:t>Is</a:t>
            </a:r>
            <a:r>
              <a:rPr lang="de-DE" sz="7200" b="1" noProof="0" dirty="0">
                <a:ln w="19050">
                  <a:solidFill>
                    <a:schemeClr val="accent1"/>
                  </a:solidFill>
                </a:ln>
                <a:solidFill>
                  <a:srgbClr val="FF0000"/>
                </a:solidFill>
                <a:latin typeface="Agency FB" panose="020B0503020202020204" pitchFamily="34" charset="0"/>
              </a:rPr>
              <a:t> Armageddon Imminent?</a:t>
            </a:r>
          </a:p>
          <a:p>
            <a:endParaRPr lang="de-DE" sz="7200" b="1" noProof="0" dirty="0">
              <a:ln w="19050">
                <a:solidFill>
                  <a:schemeClr val="accent1"/>
                </a:solidFill>
              </a:ln>
              <a:solidFill>
                <a:srgbClr val="FF0000"/>
              </a:solidFill>
              <a:latin typeface="Agency FB" panose="020B0503020202020204" pitchFamily="34" charset="0"/>
            </a:endParaRPr>
          </a:p>
        </p:txBody>
      </p:sp>
    </p:spTree>
    <p:extLst>
      <p:ext uri="{BB962C8B-B14F-4D97-AF65-F5344CB8AC3E}">
        <p14:creationId xmlns:p14="http://schemas.microsoft.com/office/powerpoint/2010/main" val="542201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21E6B7F-7E7A-B12C-5E98-97D66D4291DB}"/>
            </a:ext>
          </a:extLst>
        </p:cNvPr>
        <p:cNvGrpSpPr/>
        <p:nvPr/>
      </p:nvGrpSpPr>
      <p:grpSpPr>
        <a:xfrm>
          <a:off x="0" y="0"/>
          <a:ext cx="0" cy="0"/>
          <a:chOff x="0" y="0"/>
          <a:chExt cx="0" cy="0"/>
        </a:xfrm>
      </p:grpSpPr>
      <p:sp>
        <p:nvSpPr>
          <p:cNvPr id="14" name="Ellipse 13">
            <a:extLst>
              <a:ext uri="{FF2B5EF4-FFF2-40B4-BE49-F238E27FC236}">
                <a16:creationId xmlns:a16="http://schemas.microsoft.com/office/drawing/2014/main" id="{D8BF883D-B4DD-BD3B-E22F-847938F28310}"/>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Ellipse 20">
            <a:extLst>
              <a:ext uri="{FF2B5EF4-FFF2-40B4-BE49-F238E27FC236}">
                <a16:creationId xmlns:a16="http://schemas.microsoft.com/office/drawing/2014/main" id="{3BB2BAC5-FAB6-0961-68AE-3FE7E762C99A}"/>
              </a:ext>
            </a:extLst>
          </p:cNvPr>
          <p:cNvSpPr/>
          <p:nvPr/>
        </p:nvSpPr>
        <p:spPr>
          <a:xfrm>
            <a:off x="7545463" y="1066799"/>
            <a:ext cx="1800000" cy="1800000"/>
          </a:xfrm>
          <a:prstGeom prst="ellipse">
            <a:avLst/>
          </a:prstGeom>
          <a:blipFill dpi="0" rotWithShape="1">
            <a:blip r:embed="rId5"/>
            <a:srcRect/>
            <a:stretch>
              <a:fillRect l="-11000" r="-1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fik 22">
            <a:extLst>
              <a:ext uri="{FF2B5EF4-FFF2-40B4-BE49-F238E27FC236}">
                <a16:creationId xmlns:a16="http://schemas.microsoft.com/office/drawing/2014/main" id="{17BED874-50B8-F478-4E06-669629FE540A}"/>
              </a:ext>
            </a:extLst>
          </p:cNvPr>
          <p:cNvPicPr>
            <a:picLocks noChangeAspect="1"/>
          </p:cNvPicPr>
          <p:nvPr/>
        </p:nvPicPr>
        <p:blipFill>
          <a:blip r:embed="rId6"/>
          <a:srcRect t="29348"/>
          <a:stretch>
            <a:fillRect/>
          </a:stretch>
        </p:blipFill>
        <p:spPr>
          <a:xfrm>
            <a:off x="95250" y="4946306"/>
            <a:ext cx="3158135" cy="1810950"/>
          </a:xfrm>
          <a:prstGeom prst="rect">
            <a:avLst/>
          </a:prstGeom>
        </p:spPr>
      </p:pic>
      <p:sp>
        <p:nvSpPr>
          <p:cNvPr id="2" name="Ellipse 1">
            <a:extLst>
              <a:ext uri="{FF2B5EF4-FFF2-40B4-BE49-F238E27FC236}">
                <a16:creationId xmlns:a16="http://schemas.microsoft.com/office/drawing/2014/main" id="{D4979ED2-2622-7333-A30B-151045D7C539}"/>
              </a:ext>
            </a:extLst>
          </p:cNvPr>
          <p:cNvSpPr/>
          <p:nvPr/>
        </p:nvSpPr>
        <p:spPr>
          <a:xfrm>
            <a:off x="7800867" y="4957256"/>
            <a:ext cx="1800000" cy="1800000"/>
          </a:xfrm>
          <a:prstGeom prst="ellipse">
            <a:avLst/>
          </a:prstGeom>
          <a:blipFill dpi="0" rotWithShape="1">
            <a:blip r:embed="rId7"/>
            <a:srcRect/>
            <a:stretch>
              <a:fillRect b="-2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3" name="Ellipse 2">
            <a:extLst>
              <a:ext uri="{FF2B5EF4-FFF2-40B4-BE49-F238E27FC236}">
                <a16:creationId xmlns:a16="http://schemas.microsoft.com/office/drawing/2014/main" id="{0BD3102B-F394-C9CD-B5B5-04E2AD1FC040}"/>
              </a:ext>
            </a:extLst>
          </p:cNvPr>
          <p:cNvSpPr/>
          <p:nvPr/>
        </p:nvSpPr>
        <p:spPr>
          <a:xfrm>
            <a:off x="4296000" y="2059641"/>
            <a:ext cx="1800000" cy="1800000"/>
          </a:xfrm>
          <a:prstGeom prst="ellipse">
            <a:avLst/>
          </a:prstGeom>
          <a:blipFill>
            <a:blip r:embed="rId8"/>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6" name="Rechteck: abgerundete Ecken 5">
            <a:extLst>
              <a:ext uri="{FF2B5EF4-FFF2-40B4-BE49-F238E27FC236}">
                <a16:creationId xmlns:a16="http://schemas.microsoft.com/office/drawing/2014/main" id="{6DCA98F1-314F-9725-4EC2-B79F3D2E3879}"/>
              </a:ext>
            </a:extLst>
          </p:cNvPr>
          <p:cNvSpPr/>
          <p:nvPr/>
        </p:nvSpPr>
        <p:spPr>
          <a:xfrm>
            <a:off x="8700867" y="2900835"/>
            <a:ext cx="3443968" cy="1917612"/>
          </a:xfrm>
          <a:prstGeom prst="roundRect">
            <a:avLst>
              <a:gd name="adj" fmla="val 3393"/>
            </a:avLst>
          </a:prstGeom>
          <a:blipFill dpi="0" rotWithShape="1">
            <a:blip r:embed="rId9">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R="0" algn="l"/>
            <a:r>
              <a:rPr lang="en-US" sz="1200" b="0" i="0" u="none" strike="noStrike" baseline="0" dirty="0">
                <a:solidFill>
                  <a:srgbClr val="000000"/>
                </a:solidFill>
                <a:latin typeface="Bahnschrift Light" panose="020B0502040204020203" pitchFamily="34" charset="0"/>
              </a:rPr>
              <a:t>G3625 </a:t>
            </a:r>
            <a:r>
              <a:rPr lang="el-GR" sz="1800" b="0" i="0" u="none" strike="noStrike" baseline="0" dirty="0">
                <a:solidFill>
                  <a:srgbClr val="800000"/>
                </a:solidFill>
                <a:latin typeface="Gentium" panose="02000503060000020004" pitchFamily="2" charset="0"/>
              </a:rPr>
              <a:t>οἰκουμένη</a:t>
            </a:r>
            <a:r>
              <a:rPr lang="el-GR" sz="1200" b="0" i="0" u="none" strike="noStrike" baseline="0" dirty="0">
                <a:solidFill>
                  <a:srgbClr val="000000"/>
                </a:solidFill>
                <a:latin typeface="Bahnschrift Light" panose="020B0502040204020203" pitchFamily="34" charset="0"/>
              </a:rPr>
              <a:t> </a:t>
            </a:r>
            <a:r>
              <a:rPr lang="en-US" sz="1200" b="1" i="0" u="none" strike="noStrike" baseline="0" dirty="0" err="1">
                <a:solidFill>
                  <a:srgbClr val="000000"/>
                </a:solidFill>
                <a:highlight>
                  <a:srgbClr val="FFFF00"/>
                </a:highlight>
                <a:latin typeface="Bahnschrift Light" panose="020B0502040204020203" pitchFamily="34" charset="0"/>
              </a:rPr>
              <a:t>oikoumene</a:t>
            </a:r>
            <a:r>
              <a:rPr lang="en-US" sz="1200" b="0" i="0" u="none" strike="noStrike" baseline="0" dirty="0">
                <a:solidFill>
                  <a:srgbClr val="000000"/>
                </a:solidFill>
                <a:latin typeface="Bahnschrift Light" panose="020B0502040204020203" pitchFamily="34" charset="0"/>
              </a:rPr>
              <a:t> (</a:t>
            </a:r>
            <a:r>
              <a:rPr lang="en-US" sz="1600" b="0" i="0" u="none" strike="noStrike" baseline="0" dirty="0">
                <a:solidFill>
                  <a:srgbClr val="800000"/>
                </a:solidFill>
                <a:latin typeface="Gentium" panose="02000503060000020004" pitchFamily="2" charset="0"/>
                <a:hlinkClick r:id="rId10" action="ppaction://hlinkfile"/>
              </a:rPr>
              <a:t>oi-</a:t>
            </a:r>
            <a:r>
              <a:rPr lang="en-US" sz="1600" b="0" i="0" u="none" strike="noStrike" baseline="0" dirty="0" err="1">
                <a:solidFill>
                  <a:srgbClr val="800000"/>
                </a:solidFill>
                <a:latin typeface="Gentium" panose="02000503060000020004" pitchFamily="2" charset="0"/>
                <a:hlinkClick r:id="rId10" action="ppaction://hlinkfile"/>
              </a:rPr>
              <a:t>kou</a:t>
            </a:r>
            <a:r>
              <a:rPr lang="en-US" sz="1600" b="0" i="0" u="none" strike="noStrike" baseline="0" dirty="0">
                <a:solidFill>
                  <a:srgbClr val="800000"/>
                </a:solidFill>
                <a:latin typeface="Gentium" panose="02000503060000020004" pitchFamily="2" charset="0"/>
                <a:hlinkClick r:id="rId10" action="ppaction://hlinkfile"/>
              </a:rPr>
              <a:t>-me'-nee</a:t>
            </a:r>
            <a:r>
              <a:rPr lang="en-US" sz="1200" b="0" i="0" u="none" strike="noStrike" baseline="0" dirty="0">
                <a:solidFill>
                  <a:srgbClr val="000000"/>
                </a:solidFill>
                <a:latin typeface="Bahnschrift Light" panose="020B0502040204020203" pitchFamily="34" charset="0"/>
                <a:hlinkClick r:id="rId10" action="ppaction://hlinkfile"/>
              </a:rPr>
              <a:t>) </a:t>
            </a:r>
            <a:r>
              <a:rPr lang="en-US" sz="1200" b="0" i="1" u="none" strike="noStrike" baseline="0" dirty="0">
                <a:solidFill>
                  <a:srgbClr val="0000FF"/>
                </a:solidFill>
                <a:latin typeface="Bahnschrift Light" panose="020B0502040204020203" pitchFamily="34" charset="0"/>
                <a:hlinkClick r:id="rId11" action="ppaction://hlinkfile"/>
              </a:rPr>
              <a:t>n</a:t>
            </a:r>
            <a:r>
              <a:rPr lang="en-US" sz="1200" b="0" i="1" u="none" strike="noStrike" baseline="0" dirty="0">
                <a:solidFill>
                  <a:srgbClr val="000000"/>
                </a:solidFill>
                <a:latin typeface="Bahnschrift Light" panose="020B0502040204020203" pitchFamily="34" charset="0"/>
                <a:hlinkClick r:id="rId11" action="ppaction://hlinkfile"/>
              </a:rPr>
              <a:t>.</a:t>
            </a:r>
          </a:p>
          <a:p>
            <a:pPr marR="0" algn="l"/>
            <a:r>
              <a:rPr lang="en-US" sz="1200" b="1" i="0" u="none" strike="noStrike" baseline="0" dirty="0">
                <a:solidFill>
                  <a:srgbClr val="000000"/>
                </a:solidFill>
                <a:latin typeface="Bahnschrift Light" panose="020B0502040204020203" pitchFamily="34" charset="0"/>
              </a:rPr>
              <a:t>1. land, i.e. the </a:t>
            </a:r>
            <a:r>
              <a:rPr lang="en-US" sz="1200" b="0" i="0" u="none" strike="noStrike" baseline="0" dirty="0">
                <a:solidFill>
                  <a:srgbClr val="000000"/>
                </a:solidFill>
                <a:latin typeface="Bahnschrift Light" panose="020B0502040204020203" pitchFamily="34" charset="0"/>
              </a:rPr>
              <a:t>(earthly part of the)</a:t>
            </a:r>
            <a:r>
              <a:rPr lang="en-US" sz="1200" b="1" i="0" u="none" strike="noStrike" baseline="0" dirty="0">
                <a:solidFill>
                  <a:srgbClr val="000000"/>
                </a:solidFill>
                <a:latin typeface="Bahnschrift Light" panose="020B0502040204020203" pitchFamily="34" charset="0"/>
              </a:rPr>
              <a:t> globe.</a:t>
            </a:r>
          </a:p>
          <a:p>
            <a:pPr marR="0" algn="l"/>
            <a:r>
              <a:rPr lang="en-US" sz="1200" b="1" i="0" u="none" strike="noStrike" baseline="0" dirty="0">
                <a:solidFill>
                  <a:srgbClr val="000000"/>
                </a:solidFill>
                <a:latin typeface="Bahnschrift Light" panose="020B0502040204020203" pitchFamily="34" charset="0"/>
              </a:rPr>
              <a:t>2. </a:t>
            </a:r>
            <a:r>
              <a:rPr lang="en-US" sz="1100" b="0" i="1" u="none" strike="noStrike" baseline="0" dirty="0">
                <a:solidFill>
                  <a:srgbClr val="000000"/>
                </a:solidFill>
                <a:latin typeface="Bahnschrift Light" panose="020B0502040204020203" pitchFamily="34" charset="0"/>
              </a:rPr>
              <a:t>(specially)</a:t>
            </a:r>
            <a:r>
              <a:rPr lang="en-US" sz="1200" b="1" i="0" u="none" strike="noStrike" baseline="0" dirty="0">
                <a:solidFill>
                  <a:srgbClr val="000000"/>
                </a:solidFill>
                <a:latin typeface="Bahnschrift Light" panose="020B0502040204020203" pitchFamily="34" charset="0"/>
              </a:rPr>
              <a:t> the Roman empire.</a:t>
            </a:r>
          </a:p>
          <a:p>
            <a:pPr marR="0" algn="l"/>
            <a:r>
              <a:rPr lang="en-US" sz="1200" b="0" i="0" u="none" strike="noStrike" baseline="0" dirty="0">
                <a:solidFill>
                  <a:srgbClr val="000000"/>
                </a:solidFill>
                <a:latin typeface="Bahnschrift Light" panose="020B0502040204020203" pitchFamily="34" charset="0"/>
              </a:rPr>
              <a:t>[feminine participle present passive of </a:t>
            </a:r>
            <a:r>
              <a:rPr lang="en-US" sz="1200" b="0" i="0" u="none" strike="noStrike" baseline="0" dirty="0">
                <a:solidFill>
                  <a:srgbClr val="0000FF"/>
                </a:solidFill>
                <a:latin typeface="Bahnschrift Light" panose="020B0502040204020203" pitchFamily="34" charset="0"/>
                <a:hlinkClick r:id="rId12" action="ppaction://hlinkfile"/>
              </a:rPr>
              <a:t>G3611</a:t>
            </a:r>
            <a:r>
              <a:rPr lang="en-US" sz="1200" b="0" i="0" u="none" strike="noStrike" baseline="0" dirty="0">
                <a:solidFill>
                  <a:srgbClr val="000000"/>
                </a:solidFill>
                <a:latin typeface="Bahnschrift Light" panose="020B0502040204020203" pitchFamily="34" charset="0"/>
                <a:hlinkClick r:id="rId12" action="ppaction://hlinkfile"/>
              </a:rPr>
              <a:t> (as noun, by implication, of </a:t>
            </a:r>
            <a:r>
              <a:rPr lang="en-US" sz="1200" b="0" i="0" u="none" strike="noStrike" baseline="0" dirty="0">
                <a:solidFill>
                  <a:srgbClr val="0000FF"/>
                </a:solidFill>
                <a:latin typeface="Bahnschrift Light" panose="020B0502040204020203" pitchFamily="34" charset="0"/>
                <a:hlinkClick r:id="rId13" action="ppaction://hlinkfile"/>
              </a:rPr>
              <a:t>G1093</a:t>
            </a:r>
            <a:r>
              <a:rPr lang="en-US" sz="1200" b="0" i="0" u="none" strike="noStrike" baseline="0" dirty="0">
                <a:solidFill>
                  <a:srgbClr val="000000"/>
                </a:solidFill>
                <a:latin typeface="Bahnschrift Light" panose="020B0502040204020203" pitchFamily="34" charset="0"/>
                <a:hlinkClick r:id="rId13" action="ppaction://hlinkfile"/>
              </a:rPr>
              <a:t>)]</a:t>
            </a:r>
          </a:p>
          <a:p>
            <a:pPr marR="0" algn="l"/>
            <a:r>
              <a:rPr lang="en-US" sz="1200" b="0" i="0" u="none" strike="noStrike" baseline="0" dirty="0">
                <a:solidFill>
                  <a:srgbClr val="000000"/>
                </a:solidFill>
                <a:latin typeface="Bahnschrift Light" panose="020B0502040204020203" pitchFamily="34" charset="0"/>
              </a:rPr>
              <a:t>KJV: earth, world </a:t>
            </a:r>
          </a:p>
          <a:p>
            <a:pPr marR="0" algn="l"/>
            <a:r>
              <a:rPr lang="en-US" sz="1200" b="0" i="0" u="none" strike="noStrike" baseline="0" dirty="0">
                <a:solidFill>
                  <a:srgbClr val="000000"/>
                </a:solidFill>
                <a:latin typeface="Bahnschrift Light" panose="020B0502040204020203" pitchFamily="34" charset="0"/>
              </a:rPr>
              <a:t>Root(s): </a:t>
            </a:r>
            <a:r>
              <a:rPr lang="en-US" sz="1200" b="0" i="0" u="none" strike="noStrike" baseline="0" dirty="0">
                <a:solidFill>
                  <a:srgbClr val="0000FF"/>
                </a:solidFill>
                <a:latin typeface="Bahnschrift Light" panose="020B0502040204020203" pitchFamily="34" charset="0"/>
                <a:hlinkClick r:id="rId12" action="ppaction://hlinkfile"/>
              </a:rPr>
              <a:t>G3611</a:t>
            </a:r>
            <a:r>
              <a:rPr lang="en-US" sz="1200" b="0" i="0" u="none" strike="noStrike" baseline="0" dirty="0">
                <a:solidFill>
                  <a:srgbClr val="000000"/>
                </a:solidFill>
                <a:latin typeface="Bahnschrift Light" panose="020B0502040204020203" pitchFamily="34" charset="0"/>
                <a:hlinkClick r:id="rId12" action="ppaction://hlinkfile"/>
              </a:rPr>
              <a:t> </a:t>
            </a:r>
          </a:p>
          <a:p>
            <a:pPr marR="0" algn="l"/>
            <a:r>
              <a:rPr lang="en-US" sz="1200" b="0" i="0" u="none" strike="noStrike" baseline="0" dirty="0">
                <a:solidFill>
                  <a:srgbClr val="000000"/>
                </a:solidFill>
                <a:latin typeface="Bahnschrift Light" panose="020B0502040204020203" pitchFamily="34" charset="0"/>
              </a:rPr>
              <a:t>See also: </a:t>
            </a:r>
            <a:r>
              <a:rPr lang="en-US" sz="1200" dirty="0">
                <a:solidFill>
                  <a:srgbClr val="0000FF"/>
                </a:solidFill>
                <a:latin typeface="Bahnschrift Light" panose="020B0502040204020203" pitchFamily="34" charset="0"/>
                <a:hlinkClick r:id="rId13" action="ppaction://hlinkfile"/>
              </a:rPr>
              <a:t>G1093</a:t>
            </a:r>
            <a:r>
              <a:rPr lang="en-US" sz="1200" dirty="0">
                <a:solidFill>
                  <a:srgbClr val="000000"/>
                </a:solidFill>
                <a:latin typeface="Bahnschrift Light" panose="020B0502040204020203" pitchFamily="34" charset="0"/>
                <a:hlinkClick r:id="rId13" action="ppaction://hlinkfile"/>
              </a:rPr>
              <a:t> </a:t>
            </a:r>
            <a:endParaRPr lang="de-DE" sz="1200" dirty="0">
              <a:solidFill>
                <a:schemeClr val="tx1"/>
              </a:solidFill>
              <a:latin typeface="Bahnschrift Light Condensed" panose="020B0502040204020203"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4644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0C8DC4E-DAC9-B61A-F3BE-B51AF48305CC}"/>
            </a:ext>
          </a:extLst>
        </p:cNvPr>
        <p:cNvGrpSpPr/>
        <p:nvPr/>
      </p:nvGrpSpPr>
      <p:grpSpPr>
        <a:xfrm>
          <a:off x="0" y="0"/>
          <a:ext cx="0" cy="0"/>
          <a:chOff x="0" y="0"/>
          <a:chExt cx="0" cy="0"/>
        </a:xfrm>
      </p:grpSpPr>
      <p:sp>
        <p:nvSpPr>
          <p:cNvPr id="14" name="Ellipse 13">
            <a:extLst>
              <a:ext uri="{FF2B5EF4-FFF2-40B4-BE49-F238E27FC236}">
                <a16:creationId xmlns:a16="http://schemas.microsoft.com/office/drawing/2014/main" id="{79BC5B99-8630-415A-39CF-A556B00233F9}"/>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Ellipse 20">
            <a:extLst>
              <a:ext uri="{FF2B5EF4-FFF2-40B4-BE49-F238E27FC236}">
                <a16:creationId xmlns:a16="http://schemas.microsoft.com/office/drawing/2014/main" id="{A7016EE4-8CBD-89A0-B180-B8DCC938E39E}"/>
              </a:ext>
            </a:extLst>
          </p:cNvPr>
          <p:cNvSpPr/>
          <p:nvPr/>
        </p:nvSpPr>
        <p:spPr>
          <a:xfrm>
            <a:off x="7545463" y="1066799"/>
            <a:ext cx="1800000" cy="1800000"/>
          </a:xfrm>
          <a:prstGeom prst="ellipse">
            <a:avLst/>
          </a:prstGeom>
          <a:blipFill dpi="0" rotWithShape="1">
            <a:blip r:embed="rId5"/>
            <a:srcRect/>
            <a:stretch>
              <a:fillRect l="-11000" r="-1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llipse 1">
            <a:extLst>
              <a:ext uri="{FF2B5EF4-FFF2-40B4-BE49-F238E27FC236}">
                <a16:creationId xmlns:a16="http://schemas.microsoft.com/office/drawing/2014/main" id="{B249744B-D614-3A1E-C559-9B8CA3DFCEC2}"/>
              </a:ext>
            </a:extLst>
          </p:cNvPr>
          <p:cNvSpPr/>
          <p:nvPr/>
        </p:nvSpPr>
        <p:spPr>
          <a:xfrm>
            <a:off x="7800867" y="4957256"/>
            <a:ext cx="1800000" cy="1800000"/>
          </a:xfrm>
          <a:prstGeom prst="ellipse">
            <a:avLst/>
          </a:prstGeom>
          <a:blipFill dpi="0" rotWithShape="1">
            <a:blip r:embed="rId6"/>
            <a:srcRect/>
            <a:stretch>
              <a:fillRect b="-2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3" name="Ellipse 2">
            <a:extLst>
              <a:ext uri="{FF2B5EF4-FFF2-40B4-BE49-F238E27FC236}">
                <a16:creationId xmlns:a16="http://schemas.microsoft.com/office/drawing/2014/main" id="{863FEB0E-A733-3BB5-9A6E-F8C2405F5166}"/>
              </a:ext>
            </a:extLst>
          </p:cNvPr>
          <p:cNvSpPr/>
          <p:nvPr/>
        </p:nvSpPr>
        <p:spPr>
          <a:xfrm>
            <a:off x="4296000" y="2059641"/>
            <a:ext cx="1800000" cy="1800000"/>
          </a:xfrm>
          <a:prstGeom prst="ellipse">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5" name="TextBox 5">
            <a:extLst>
              <a:ext uri="{FF2B5EF4-FFF2-40B4-BE49-F238E27FC236}">
                <a16:creationId xmlns:a16="http://schemas.microsoft.com/office/drawing/2014/main" id="{F21C61F3-A3BB-BC46-9AB7-70AD7F15E7B5}"/>
              </a:ext>
            </a:extLst>
          </p:cNvPr>
          <p:cNvSpPr txBox="1"/>
          <p:nvPr/>
        </p:nvSpPr>
        <p:spPr>
          <a:xfrm>
            <a:off x="-3239" y="0"/>
            <a:ext cx="12192000" cy="656590"/>
          </a:xfrm>
          <a:prstGeom prst="rect">
            <a:avLst/>
          </a:prstGeom>
          <a:solidFill>
            <a:schemeClr val="bg1">
              <a:alpha val="70000"/>
            </a:schemeClr>
          </a:solidFill>
        </p:spPr>
        <p:txBody>
          <a:bodyPr wrap="square">
            <a:spAutoFit/>
          </a:bodyPr>
          <a:lstStyle/>
          <a:p>
            <a:pPr>
              <a:lnSpc>
                <a:spcPts val="2200"/>
              </a:lnSpc>
            </a:pPr>
            <a:r>
              <a:rPr lang="en-US" sz="2200" dirty="0">
                <a:highlight>
                  <a:srgbClr val="FFFF00"/>
                </a:highlight>
                <a:latin typeface="Bahnschrift Light Condensed" panose="020B0502040204020203" pitchFamily="34" charset="0"/>
              </a:rPr>
              <a:t>Behold, I come as a thief. Blessed is he that watcheth, and </a:t>
            </a:r>
            <a:r>
              <a:rPr lang="en-US" sz="2200" dirty="0" err="1">
                <a:highlight>
                  <a:srgbClr val="FFFF00"/>
                </a:highlight>
                <a:latin typeface="Bahnschrift Light Condensed" panose="020B0502040204020203" pitchFamily="34" charset="0"/>
              </a:rPr>
              <a:t>keepeth</a:t>
            </a:r>
            <a:r>
              <a:rPr lang="en-US" sz="2200" dirty="0">
                <a:highlight>
                  <a:srgbClr val="FFFF00"/>
                </a:highlight>
                <a:latin typeface="Bahnschrift Light Condensed" panose="020B0502040204020203" pitchFamily="34" charset="0"/>
              </a:rPr>
              <a:t> his garments, lest he walk naked, and they see his shame. </a:t>
            </a:r>
            <a:r>
              <a:rPr lang="en-US" sz="2200" b="1" dirty="0">
                <a:solidFill>
                  <a:srgbClr val="FF0000"/>
                </a:solidFill>
                <a:latin typeface="Bahnschrift Light Condensed" panose="020B0502040204020203" pitchFamily="34" charset="0"/>
              </a:rPr>
              <a:t>And he gathered them together into a place called in the Hebrew tongue Armageddon. </a:t>
            </a:r>
            <a:r>
              <a:rPr lang="en-US" sz="2200" dirty="0">
                <a:latin typeface="Bahnschrift Light Condensed" panose="020B0502040204020203" pitchFamily="34" charset="0"/>
              </a:rPr>
              <a:t>(Revelation 16:15-16) </a:t>
            </a:r>
          </a:p>
        </p:txBody>
      </p:sp>
      <p:sp>
        <p:nvSpPr>
          <p:cNvPr id="7" name="Rechteck: abgerundete Ecken 6">
            <a:extLst>
              <a:ext uri="{FF2B5EF4-FFF2-40B4-BE49-F238E27FC236}">
                <a16:creationId xmlns:a16="http://schemas.microsoft.com/office/drawing/2014/main" id="{7BC4C55E-28DB-07BB-EFB5-27053E718E5E}"/>
              </a:ext>
            </a:extLst>
          </p:cNvPr>
          <p:cNvSpPr/>
          <p:nvPr/>
        </p:nvSpPr>
        <p:spPr>
          <a:xfrm>
            <a:off x="7631994" y="2770390"/>
            <a:ext cx="4407156" cy="2338506"/>
          </a:xfrm>
          <a:prstGeom prst="roundRect">
            <a:avLst>
              <a:gd name="adj" fmla="val 3393"/>
            </a:avLst>
          </a:prstGeom>
          <a:blipFill dpi="0" rotWithShape="1">
            <a:blip r:embed="rId8">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R="0" algn="l" rtl="0"/>
            <a:r>
              <a:rPr lang="en-US" sz="1200" b="0" i="0" u="none" strike="noStrike" baseline="0" dirty="0">
                <a:solidFill>
                  <a:srgbClr val="000000"/>
                </a:solidFill>
                <a:latin typeface="Bahnschrift Light" panose="020B0502040204020203" pitchFamily="34" charset="0"/>
              </a:rPr>
              <a:t>H7650 </a:t>
            </a:r>
            <a:r>
              <a:rPr lang="he-IL" sz="2000" b="0" i="0" u="none" strike="noStrike" baseline="0" dirty="0">
                <a:solidFill>
                  <a:srgbClr val="800000"/>
                </a:solidFill>
                <a:latin typeface="Cardo" panose="02020600000000000000" pitchFamily="18" charset="-79"/>
              </a:rPr>
              <a:t>שָׁבַע</a:t>
            </a:r>
            <a:r>
              <a:rPr lang="he-IL" sz="1200" b="0" i="0" u="none" strike="noStrike" baseline="0" dirty="0">
                <a:solidFill>
                  <a:srgbClr val="000000"/>
                </a:solidFill>
                <a:latin typeface="Bahnschrift Light" panose="020B0502040204020203" pitchFamily="34" charset="0"/>
              </a:rPr>
              <a:t> </a:t>
            </a:r>
            <a:r>
              <a:rPr lang="en-US" sz="1200" b="1" i="0" u="none" strike="noStrike" baseline="0" dirty="0" err="1">
                <a:solidFill>
                  <a:srgbClr val="000000"/>
                </a:solidFill>
                <a:latin typeface="Bahnschrift Light" panose="020B0502040204020203" pitchFamily="34" charset="0"/>
              </a:rPr>
              <a:t>shaba</a:t>
            </a:r>
            <a:r>
              <a:rPr lang="en-US" sz="1200" b="1" i="0" u="none" strike="noStrike" baseline="0" dirty="0">
                <a:solidFill>
                  <a:srgbClr val="000000"/>
                </a:solidFill>
                <a:latin typeface="Bahnschrift Light" panose="020B0502040204020203" pitchFamily="34" charset="0"/>
              </a:rPr>
              <a:t>`</a:t>
            </a:r>
            <a:r>
              <a:rPr lang="en-US" sz="1200" b="0" i="0" u="none" strike="noStrike" baseline="0" dirty="0">
                <a:solidFill>
                  <a:srgbClr val="000000"/>
                </a:solidFill>
                <a:latin typeface="Bahnschrift Light" panose="020B0502040204020203" pitchFamily="34" charset="0"/>
              </a:rPr>
              <a:t> (</a:t>
            </a:r>
            <a:r>
              <a:rPr lang="en-US" sz="1600" b="0" i="0" u="none" strike="noStrike" baseline="0" dirty="0" err="1">
                <a:solidFill>
                  <a:srgbClr val="800000"/>
                </a:solidFill>
                <a:latin typeface="Gentium" panose="02000503060000020004" pitchFamily="2" charset="0"/>
                <a:hlinkClick r:id="rId9" action="ppaction://hlinkfile"/>
              </a:rPr>
              <a:t>shaw-ɓah</a:t>
            </a:r>
            <a:r>
              <a:rPr lang="en-US" sz="1600" b="0" i="0" u="none" strike="noStrike" baseline="0" dirty="0">
                <a:solidFill>
                  <a:srgbClr val="800000"/>
                </a:solidFill>
                <a:latin typeface="Gentium" panose="02000503060000020004" pitchFamily="2" charset="0"/>
                <a:hlinkClick r:id="rId9" action="ppaction://hlinkfile"/>
              </a:rPr>
              <a:t>'</a:t>
            </a:r>
            <a:r>
              <a:rPr lang="en-US" sz="1200" b="0" i="0" u="none" strike="noStrike" baseline="0" dirty="0">
                <a:solidFill>
                  <a:srgbClr val="000000"/>
                </a:solidFill>
                <a:latin typeface="Bahnschrift Light" panose="020B0502040204020203" pitchFamily="34" charset="0"/>
                <a:hlinkClick r:id="rId9" action="ppaction://hlinkfile"/>
              </a:rPr>
              <a:t>) </a:t>
            </a:r>
            <a:r>
              <a:rPr lang="en-US" sz="1200" b="0" i="1" u="none" strike="noStrike" baseline="0" dirty="0">
                <a:solidFill>
                  <a:srgbClr val="0000FF"/>
                </a:solidFill>
                <a:latin typeface="Bahnschrift Light" panose="020B0502040204020203" pitchFamily="34" charset="0"/>
                <a:hlinkClick r:id="rId10" action="ppaction://hlinkfile"/>
              </a:rPr>
              <a:t>v</a:t>
            </a:r>
            <a:r>
              <a:rPr lang="en-US" sz="1200" b="0" i="1" u="none" strike="noStrike" baseline="0" dirty="0">
                <a:solidFill>
                  <a:srgbClr val="000000"/>
                </a:solidFill>
                <a:latin typeface="Bahnschrift Light" panose="020B0502040204020203" pitchFamily="34" charset="0"/>
                <a:hlinkClick r:id="rId10" action="ppaction://hlinkfile"/>
              </a:rPr>
              <a:t>.</a:t>
            </a:r>
          </a:p>
          <a:p>
            <a:pPr marR="0" algn="l"/>
            <a:r>
              <a:rPr lang="en-US" sz="1200" b="1" i="0" u="none" strike="noStrike" baseline="0" dirty="0">
                <a:solidFill>
                  <a:srgbClr val="000000"/>
                </a:solidFill>
                <a:latin typeface="Bahnschrift Light" panose="020B0502040204020203" pitchFamily="34" charset="0"/>
              </a:rPr>
              <a:t>1. </a:t>
            </a:r>
            <a:r>
              <a:rPr lang="en-US" sz="1100" b="0" i="1" u="none" strike="noStrike" baseline="0" dirty="0">
                <a:solidFill>
                  <a:srgbClr val="000000"/>
                </a:solidFill>
                <a:latin typeface="Bahnschrift Light" panose="020B0502040204020203" pitchFamily="34" charset="0"/>
              </a:rPr>
              <a:t>(properly)</a:t>
            </a:r>
            <a:r>
              <a:rPr lang="en-US" sz="1200" b="1" i="0" u="none" strike="noStrike" baseline="0" dirty="0">
                <a:solidFill>
                  <a:srgbClr val="000000"/>
                </a:solidFill>
                <a:latin typeface="Bahnschrift Light" panose="020B0502040204020203" pitchFamily="34" charset="0"/>
              </a:rPr>
              <a:t> to be complete </a:t>
            </a:r>
            <a:r>
              <a:rPr lang="en-US" sz="1200" b="0" i="0" u="none" strike="noStrike" baseline="0" dirty="0">
                <a:solidFill>
                  <a:srgbClr val="000000"/>
                </a:solidFill>
                <a:latin typeface="Bahnschrift Light" panose="020B0502040204020203" pitchFamily="34" charset="0"/>
              </a:rPr>
              <a:t>(but used only as a denominative from </a:t>
            </a:r>
            <a:r>
              <a:rPr lang="en-US" sz="1200" b="0" i="0" u="none" strike="noStrike" baseline="0" dirty="0">
                <a:solidFill>
                  <a:srgbClr val="0000FF"/>
                </a:solidFill>
                <a:latin typeface="Bahnschrift Light" panose="020B0502040204020203" pitchFamily="34" charset="0"/>
                <a:hlinkClick r:id="rId11" action="ppaction://hlinkfile"/>
              </a:rPr>
              <a:t>H7651</a:t>
            </a:r>
            <a:r>
              <a:rPr lang="en-US" sz="1200" b="0" i="0" u="none" strike="noStrike" baseline="0" dirty="0">
                <a:solidFill>
                  <a:srgbClr val="000000"/>
                </a:solidFill>
                <a:latin typeface="Bahnschrift Light" panose="020B0502040204020203" pitchFamily="34" charset="0"/>
                <a:hlinkClick r:id="rId11" action="ppaction://hlinkfile"/>
              </a:rPr>
              <a:t>)</a:t>
            </a:r>
            <a:r>
              <a:rPr lang="en-US" sz="1200" b="1" i="0" u="none" strike="noStrike" baseline="0" dirty="0">
                <a:solidFill>
                  <a:srgbClr val="000000"/>
                </a:solidFill>
                <a:latin typeface="Bahnschrift Light" panose="020B0502040204020203" pitchFamily="34" charset="0"/>
                <a:hlinkClick r:id="rId11" action="ppaction://hlinkfile"/>
              </a:rPr>
              <a:t>.</a:t>
            </a:r>
          </a:p>
          <a:p>
            <a:pPr marR="0" algn="l"/>
            <a:r>
              <a:rPr lang="en-US" sz="1200" b="1" i="0" u="none" strike="noStrike" baseline="0" dirty="0">
                <a:solidFill>
                  <a:srgbClr val="000000"/>
                </a:solidFill>
                <a:latin typeface="Bahnschrift Light" panose="020B0502040204020203" pitchFamily="34" charset="0"/>
              </a:rPr>
              <a:t>2. to seven oneself, i.e. to completely swear </a:t>
            </a:r>
            <a:r>
              <a:rPr lang="en-US" sz="1200" b="0" i="0" u="none" strike="noStrike" baseline="0" dirty="0">
                <a:solidFill>
                  <a:srgbClr val="000000"/>
                </a:solidFill>
                <a:latin typeface="Bahnschrift Light" panose="020B0502040204020203" pitchFamily="34" charset="0"/>
              </a:rPr>
              <a:t>(as if by repeating a declaration seven times)</a:t>
            </a:r>
            <a:r>
              <a:rPr lang="en-US" sz="1200" b="1" i="0" u="none" strike="noStrike" baseline="0" dirty="0">
                <a:solidFill>
                  <a:srgbClr val="000000"/>
                </a:solidFill>
                <a:latin typeface="Bahnschrift Light" panose="020B0502040204020203" pitchFamily="34" charset="0"/>
              </a:rPr>
              <a:t>.</a:t>
            </a:r>
          </a:p>
          <a:p>
            <a:pPr marR="0" algn="l"/>
            <a:r>
              <a:rPr lang="en-US" sz="1200" b="0" i="0" u="none" strike="noStrike" baseline="0" dirty="0">
                <a:solidFill>
                  <a:srgbClr val="000000"/>
                </a:solidFill>
                <a:latin typeface="Bahnschrift Light" panose="020B0502040204020203" pitchFamily="34" charset="0"/>
              </a:rPr>
              <a:t>[a primitive root]</a:t>
            </a:r>
          </a:p>
          <a:p>
            <a:pPr marR="0" algn="l"/>
            <a:r>
              <a:rPr lang="en-US" sz="1200" b="0" i="0" u="none" strike="noStrike" baseline="0" dirty="0">
                <a:solidFill>
                  <a:srgbClr val="000000"/>
                </a:solidFill>
                <a:latin typeface="Bahnschrift Light" panose="020B0502040204020203" pitchFamily="34" charset="0"/>
              </a:rPr>
              <a:t>KJV: adjure, charge (by an oath, with an oath), feed to the full (by mistake for </a:t>
            </a:r>
            <a:r>
              <a:rPr lang="en-US" sz="1200" b="0" i="0" u="none" strike="noStrike" baseline="0" dirty="0">
                <a:solidFill>
                  <a:srgbClr val="0000FF"/>
                </a:solidFill>
                <a:latin typeface="Bahnschrift Light" panose="020B0502040204020203" pitchFamily="34" charset="0"/>
                <a:hlinkClick r:id="rId12" action="ppaction://hlinkfile"/>
              </a:rPr>
              <a:t>H7646</a:t>
            </a:r>
            <a:r>
              <a:rPr lang="en-US" sz="1200" b="0" i="0" u="none" strike="noStrike" baseline="0" dirty="0">
                <a:solidFill>
                  <a:srgbClr val="000000"/>
                </a:solidFill>
                <a:latin typeface="Bahnschrift Light" panose="020B0502040204020203" pitchFamily="34" charset="0"/>
                <a:hlinkClick r:id="rId12" action="ppaction://hlinkfile"/>
              </a:rPr>
              <a:t>), take an oath, X straitly, (cause to, make to) swear. </a:t>
            </a:r>
          </a:p>
          <a:p>
            <a:pPr marR="0" algn="l"/>
            <a:r>
              <a:rPr lang="en-US" sz="1200" b="0" i="0" u="none" strike="noStrike" baseline="0" dirty="0">
                <a:solidFill>
                  <a:srgbClr val="000000"/>
                </a:solidFill>
                <a:latin typeface="Bahnschrift Light" panose="020B0502040204020203" pitchFamily="34" charset="0"/>
              </a:rPr>
              <a:t>Compare: </a:t>
            </a:r>
            <a:r>
              <a:rPr lang="en-US" sz="1200" b="0" i="0" u="none" strike="noStrike" baseline="0" dirty="0">
                <a:solidFill>
                  <a:srgbClr val="0000FF"/>
                </a:solidFill>
                <a:latin typeface="Bahnschrift Light" panose="020B0502040204020203" pitchFamily="34" charset="0"/>
                <a:hlinkClick r:id="rId11" action="ppaction://hlinkfile"/>
              </a:rPr>
              <a:t>H7651</a:t>
            </a:r>
            <a:r>
              <a:rPr lang="en-US" sz="1200" b="0" i="0" u="none" strike="noStrike" baseline="0" dirty="0">
                <a:solidFill>
                  <a:srgbClr val="000000"/>
                </a:solidFill>
                <a:latin typeface="Bahnschrift Light" panose="020B0502040204020203" pitchFamily="34" charset="0"/>
                <a:hlinkClick r:id="rId11" action="ppaction://hlinkfile"/>
              </a:rPr>
              <a:t> </a:t>
            </a:r>
          </a:p>
          <a:p>
            <a:pPr marR="0" algn="l"/>
            <a:r>
              <a:rPr lang="en-US" sz="1200" b="0" i="0" u="none" strike="noStrike" baseline="0" dirty="0">
                <a:solidFill>
                  <a:srgbClr val="000000"/>
                </a:solidFill>
                <a:latin typeface="Bahnschrift Light" panose="020B0502040204020203" pitchFamily="34" charset="0"/>
              </a:rPr>
              <a:t>See also: </a:t>
            </a:r>
            <a:r>
              <a:rPr lang="en-US" sz="1200" b="0" i="0" u="none" strike="noStrike" baseline="0" dirty="0">
                <a:solidFill>
                  <a:srgbClr val="0000FF"/>
                </a:solidFill>
                <a:latin typeface="Bahnschrift Light" panose="020B0502040204020203" pitchFamily="34" charset="0"/>
                <a:hlinkClick r:id="rId12" action="ppaction://hlinkfile"/>
              </a:rPr>
              <a:t>H7646</a:t>
            </a:r>
            <a:r>
              <a:rPr lang="en-US" sz="1200" b="0" i="0" u="none" strike="noStrike" baseline="0" dirty="0">
                <a:solidFill>
                  <a:srgbClr val="000000"/>
                </a:solidFill>
                <a:latin typeface="Bahnschrift Light" panose="020B0502040204020203" pitchFamily="34" charset="0"/>
                <a:hlinkClick r:id="rId12" action="ppaction://hlinkfile"/>
              </a:rPr>
              <a:t> </a:t>
            </a:r>
            <a:endParaRPr lang="de-DE"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61036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01A5C-89A1-5808-7FD4-1A50CE2A35B5}"/>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37452746-91B8-7D03-2A82-1A57346A2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16" name="TextBox 5">
            <a:extLst>
              <a:ext uri="{FF2B5EF4-FFF2-40B4-BE49-F238E27FC236}">
                <a16:creationId xmlns:a16="http://schemas.microsoft.com/office/drawing/2014/main" id="{88C105AC-10AB-8E96-0E70-A2490DEB6004}"/>
              </a:ext>
            </a:extLst>
          </p:cNvPr>
          <p:cNvSpPr txBox="1"/>
          <p:nvPr/>
        </p:nvSpPr>
        <p:spPr>
          <a:xfrm>
            <a:off x="4781550" y="171450"/>
            <a:ext cx="3362325" cy="3195747"/>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And the seventh angel poured out his vial into the air; and there came a great voice out of the temple of heaven, from the throne, saying, </a:t>
            </a:r>
            <a:r>
              <a:rPr lang="en-US" sz="2200" b="1" dirty="0">
                <a:solidFill>
                  <a:srgbClr val="0070C0"/>
                </a:solidFill>
                <a:latin typeface="Bahnschrift Light Condensed" panose="020B0502040204020203" pitchFamily="34" charset="0"/>
              </a:rPr>
              <a:t>It is done. </a:t>
            </a:r>
            <a:r>
              <a:rPr lang="en-US" sz="2200" dirty="0">
                <a:latin typeface="Bahnschrift Light Condensed" panose="020B0502040204020203" pitchFamily="34" charset="0"/>
              </a:rPr>
              <a:t>And there were </a:t>
            </a:r>
            <a:r>
              <a:rPr lang="en-US" sz="2200" b="1" dirty="0">
                <a:solidFill>
                  <a:srgbClr val="FF0000"/>
                </a:solidFill>
                <a:latin typeface="Bahnschrift Light Condensed" panose="020B0502040204020203" pitchFamily="34" charset="0"/>
              </a:rPr>
              <a:t>voices, and thunders, and lightnings; and there was a great earthquake, </a:t>
            </a:r>
            <a:r>
              <a:rPr lang="en-US" sz="2200" dirty="0">
                <a:latin typeface="Bahnschrift Light Condensed" panose="020B0502040204020203" pitchFamily="34" charset="0"/>
              </a:rPr>
              <a:t>such as was not since men were upon the earth, so mighty an earthquake, and so great. (Revelation 16:17-18)</a:t>
            </a:r>
          </a:p>
        </p:txBody>
      </p:sp>
    </p:spTree>
    <p:extLst>
      <p:ext uri="{BB962C8B-B14F-4D97-AF65-F5344CB8AC3E}">
        <p14:creationId xmlns:p14="http://schemas.microsoft.com/office/powerpoint/2010/main" val="390819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2DFD8-AFD3-4EE5-E3CC-F6FD1CD814CA}"/>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1B4CB92C-0427-4467-EA36-1A3CE876720D}"/>
              </a:ext>
            </a:extLst>
          </p:cNvPr>
          <p:cNvPicPr>
            <a:picLocks noChangeAspect="1"/>
          </p:cNvPicPr>
          <p:nvPr/>
        </p:nvPicPr>
        <p:blipFill>
          <a:blip r:embed="rId3"/>
          <a:srcRect r="12911"/>
          <a:stretch>
            <a:fillRect/>
          </a:stretch>
        </p:blipFill>
        <p:spPr>
          <a:xfrm>
            <a:off x="0" y="0"/>
            <a:ext cx="12192000" cy="6858000"/>
          </a:xfrm>
          <a:prstGeom prst="rect">
            <a:avLst/>
          </a:prstGeom>
        </p:spPr>
      </p:pic>
      <p:pic>
        <p:nvPicPr>
          <p:cNvPr id="4" name="Grafik 3">
            <a:extLst>
              <a:ext uri="{FF2B5EF4-FFF2-40B4-BE49-F238E27FC236}">
                <a16:creationId xmlns:a16="http://schemas.microsoft.com/office/drawing/2014/main" id="{3817F6B6-3A73-EC0C-DF75-1DCC652C615D}"/>
              </a:ext>
            </a:extLst>
          </p:cNvPr>
          <p:cNvPicPr>
            <a:picLocks noChangeAspect="1"/>
          </p:cNvPicPr>
          <p:nvPr/>
        </p:nvPicPr>
        <p:blipFill>
          <a:blip r:embed="rId4"/>
          <a:stretch>
            <a:fillRect/>
          </a:stretch>
        </p:blipFill>
        <p:spPr>
          <a:xfrm>
            <a:off x="85725" y="104775"/>
            <a:ext cx="2994459" cy="2609849"/>
          </a:xfrm>
          <a:prstGeom prst="rect">
            <a:avLst/>
          </a:prstGeom>
          <a:ln w="38100">
            <a:solidFill>
              <a:srgbClr val="FFC000"/>
            </a:solidFill>
          </a:ln>
        </p:spPr>
      </p:pic>
      <p:sp>
        <p:nvSpPr>
          <p:cNvPr id="5" name="TextBox 5">
            <a:extLst>
              <a:ext uri="{FF2B5EF4-FFF2-40B4-BE49-F238E27FC236}">
                <a16:creationId xmlns:a16="http://schemas.microsoft.com/office/drawing/2014/main" id="{A4E0151C-8F20-31C6-47DE-06E0D765F4CA}"/>
              </a:ext>
            </a:extLst>
          </p:cNvPr>
          <p:cNvSpPr txBox="1"/>
          <p:nvPr/>
        </p:nvSpPr>
        <p:spPr>
          <a:xfrm>
            <a:off x="8743950" y="104775"/>
            <a:ext cx="3362325" cy="3195747"/>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And the </a:t>
            </a:r>
            <a:r>
              <a:rPr lang="en-US" sz="2200" b="1" dirty="0">
                <a:latin typeface="Bahnschrift Light Condensed" panose="020B0502040204020203" pitchFamily="34" charset="0"/>
              </a:rPr>
              <a:t>seventh angel </a:t>
            </a:r>
            <a:r>
              <a:rPr lang="en-US" sz="2200" dirty="0">
                <a:latin typeface="Bahnschrift Light Condensed" panose="020B0502040204020203" pitchFamily="34" charset="0"/>
              </a:rPr>
              <a:t>poured out his vial into the </a:t>
            </a:r>
            <a:r>
              <a:rPr lang="en-US" sz="2200" b="1" dirty="0">
                <a:latin typeface="Bahnschrift Light Condensed" panose="020B0502040204020203" pitchFamily="34" charset="0"/>
              </a:rPr>
              <a:t>air; </a:t>
            </a:r>
            <a:r>
              <a:rPr lang="en-US" sz="2200" dirty="0">
                <a:latin typeface="Bahnschrift Light Condensed" panose="020B0502040204020203" pitchFamily="34" charset="0"/>
              </a:rPr>
              <a:t>and there came a </a:t>
            </a:r>
            <a:r>
              <a:rPr lang="en-US" sz="2200" b="1" dirty="0">
                <a:latin typeface="Bahnschrift Light Condensed" panose="020B0502040204020203" pitchFamily="34" charset="0"/>
              </a:rPr>
              <a:t>great voice out of the temple of heaven, from the throne, </a:t>
            </a:r>
            <a:r>
              <a:rPr lang="en-US" sz="2200" dirty="0">
                <a:latin typeface="Bahnschrift Light Condensed" panose="020B0502040204020203" pitchFamily="34" charset="0"/>
              </a:rPr>
              <a:t>saying, </a:t>
            </a:r>
            <a:r>
              <a:rPr lang="en-US" sz="2200" b="1" dirty="0">
                <a:solidFill>
                  <a:srgbClr val="0070C0"/>
                </a:solidFill>
                <a:latin typeface="Bahnschrift Light Condensed" panose="020B0502040204020203" pitchFamily="34" charset="0"/>
              </a:rPr>
              <a:t>It is done. </a:t>
            </a:r>
            <a:r>
              <a:rPr lang="en-US" sz="2200" dirty="0">
                <a:latin typeface="Bahnschrift Light Condensed" panose="020B0502040204020203" pitchFamily="34" charset="0"/>
              </a:rPr>
              <a:t>And there were </a:t>
            </a:r>
            <a:r>
              <a:rPr lang="en-US" sz="2200" b="1" dirty="0">
                <a:solidFill>
                  <a:srgbClr val="FF0000"/>
                </a:solidFill>
                <a:latin typeface="Bahnschrift Light Condensed" panose="020B0502040204020203" pitchFamily="34" charset="0"/>
              </a:rPr>
              <a:t>voices, and thunders, and lightnings; and there was a great earthquake, </a:t>
            </a:r>
            <a:r>
              <a:rPr lang="en-US" sz="2200" dirty="0">
                <a:latin typeface="Bahnschrift Light Condensed" panose="020B0502040204020203" pitchFamily="34" charset="0"/>
              </a:rPr>
              <a:t>such as was not since men were upon the earth, so mighty an earthquake, and so great. (Revelation 16:17-18)</a:t>
            </a:r>
          </a:p>
        </p:txBody>
      </p:sp>
      <p:cxnSp>
        <p:nvCxnSpPr>
          <p:cNvPr id="11" name="Gerade Verbindung mit Pfeil 10">
            <a:extLst>
              <a:ext uri="{FF2B5EF4-FFF2-40B4-BE49-F238E27FC236}">
                <a16:creationId xmlns:a16="http://schemas.microsoft.com/office/drawing/2014/main" id="{49E7B6E3-0803-4747-721E-00348FAB9B09}"/>
              </a:ext>
            </a:extLst>
          </p:cNvPr>
          <p:cNvCxnSpPr>
            <a:cxnSpLocks/>
          </p:cNvCxnSpPr>
          <p:nvPr/>
        </p:nvCxnSpPr>
        <p:spPr>
          <a:xfrm flipH="1" flipV="1">
            <a:off x="1968500" y="927100"/>
            <a:ext cx="5105400" cy="2400300"/>
          </a:xfrm>
          <a:prstGeom prst="straightConnector1">
            <a:avLst/>
          </a:prstGeom>
          <a:ln w="76200" cap="flat" cmpd="sng" algn="ctr">
            <a:solidFill>
              <a:srgbClr val="FFC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63837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BF5C9CB-F3A5-B0A7-7952-5F29992CCE89}"/>
              </a:ext>
            </a:extLst>
          </p:cNvPr>
          <p:cNvPicPr>
            <a:picLocks noChangeAspect="1"/>
          </p:cNvPicPr>
          <p:nvPr/>
        </p:nvPicPr>
        <p:blipFill>
          <a:blip r:embed="rId3"/>
          <a:stretch>
            <a:fillRect/>
          </a:stretch>
        </p:blipFill>
        <p:spPr>
          <a:xfrm>
            <a:off x="120853" y="89295"/>
            <a:ext cx="7129547" cy="6606780"/>
          </a:xfrm>
          <a:prstGeom prst="rect">
            <a:avLst/>
          </a:prstGeom>
        </p:spPr>
      </p:pic>
      <p:pic>
        <p:nvPicPr>
          <p:cNvPr id="4" name="Grafik 3">
            <a:extLst>
              <a:ext uri="{FF2B5EF4-FFF2-40B4-BE49-F238E27FC236}">
                <a16:creationId xmlns:a16="http://schemas.microsoft.com/office/drawing/2014/main" id="{C6E0FB69-22FB-522A-AA80-E622DDCDA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pic>
        <p:nvPicPr>
          <p:cNvPr id="5" name="Grafik 4">
            <a:extLst>
              <a:ext uri="{FF2B5EF4-FFF2-40B4-BE49-F238E27FC236}">
                <a16:creationId xmlns:a16="http://schemas.microsoft.com/office/drawing/2014/main" id="{EDCEBC2E-2700-1B18-46E0-994B1DBF3CD4}"/>
              </a:ext>
            </a:extLst>
          </p:cNvPr>
          <p:cNvPicPr>
            <a:picLocks noChangeAspect="1"/>
          </p:cNvPicPr>
          <p:nvPr/>
        </p:nvPicPr>
        <p:blipFill>
          <a:blip r:embed="rId5"/>
          <a:stretch>
            <a:fillRect/>
          </a:stretch>
        </p:blipFill>
        <p:spPr>
          <a:xfrm>
            <a:off x="120853" y="89295"/>
            <a:ext cx="7485592" cy="6606780"/>
          </a:xfrm>
          <a:prstGeom prst="rect">
            <a:avLst/>
          </a:prstGeom>
        </p:spPr>
      </p:pic>
      <p:pic>
        <p:nvPicPr>
          <p:cNvPr id="9" name="Grafik 8">
            <a:extLst>
              <a:ext uri="{FF2B5EF4-FFF2-40B4-BE49-F238E27FC236}">
                <a16:creationId xmlns:a16="http://schemas.microsoft.com/office/drawing/2014/main" id="{28CED50C-BDC2-FAC1-DCE6-6DDA6C0DAFDE}"/>
              </a:ext>
            </a:extLst>
          </p:cNvPr>
          <p:cNvPicPr>
            <a:picLocks noChangeAspect="1"/>
          </p:cNvPicPr>
          <p:nvPr/>
        </p:nvPicPr>
        <p:blipFill>
          <a:blip r:embed="rId6"/>
          <a:stretch>
            <a:fillRect/>
          </a:stretch>
        </p:blipFill>
        <p:spPr>
          <a:xfrm>
            <a:off x="5659790" y="2998094"/>
            <a:ext cx="1440000" cy="1440000"/>
          </a:xfrm>
          <a:prstGeom prst="rect">
            <a:avLst/>
          </a:prstGeom>
        </p:spPr>
      </p:pic>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15A8D6D-5CAB-0CE9-CEB3-43AB0EF5A969}"/>
                  </a:ext>
                </a:extLst>
              </p14:cNvPr>
              <p14:cNvContentPartPr/>
              <p14:nvPr/>
            </p14:nvContentPartPr>
            <p14:xfrm>
              <a:off x="3430642" y="197381"/>
              <a:ext cx="1159200" cy="360"/>
            </p14:xfrm>
          </p:contentPart>
        </mc:Choice>
        <mc:Fallback xmlns="">
          <p:pic>
            <p:nvPicPr>
              <p:cNvPr id="8" name="Ink 7">
                <a:extLst>
                  <a:ext uri="{FF2B5EF4-FFF2-40B4-BE49-F238E27FC236}">
                    <a16:creationId xmlns:a16="http://schemas.microsoft.com/office/drawing/2014/main" id="{B15A8D6D-5CAB-0CE9-CEB3-43AB0EF5A969}"/>
                  </a:ext>
                </a:extLst>
              </p:cNvPr>
              <p:cNvPicPr/>
              <p:nvPr/>
            </p:nvPicPr>
            <p:blipFill>
              <a:blip r:embed="rId11"/>
              <a:stretch>
                <a:fillRect/>
              </a:stretch>
            </p:blipFill>
            <p:spPr>
              <a:xfrm>
                <a:off x="3376642" y="89741"/>
                <a:ext cx="1266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EA02BE62-0C7A-AC75-96F8-C0E5E8395BF8}"/>
                  </a:ext>
                </a:extLst>
              </p14:cNvPr>
              <p14:cNvContentPartPr/>
              <p14:nvPr/>
            </p14:nvContentPartPr>
            <p14:xfrm>
              <a:off x="541282" y="6437146"/>
              <a:ext cx="4440960" cy="720"/>
            </p14:xfrm>
          </p:contentPart>
        </mc:Choice>
        <mc:Fallback xmlns="">
          <p:pic>
            <p:nvPicPr>
              <p:cNvPr id="12" name="Ink 11">
                <a:extLst>
                  <a:ext uri="{FF2B5EF4-FFF2-40B4-BE49-F238E27FC236}">
                    <a16:creationId xmlns:a16="http://schemas.microsoft.com/office/drawing/2014/main" id="{EA02BE62-0C7A-AC75-96F8-C0E5E8395BF8}"/>
                  </a:ext>
                </a:extLst>
              </p:cNvPr>
              <p:cNvPicPr/>
              <p:nvPr/>
            </p:nvPicPr>
            <p:blipFill>
              <a:blip r:embed="rId13"/>
              <a:stretch>
                <a:fillRect/>
              </a:stretch>
            </p:blipFill>
            <p:spPr>
              <a:xfrm>
                <a:off x="505282" y="6293146"/>
                <a:ext cx="45126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98D69AA9-EAC9-9932-3CE3-552F11566CAE}"/>
                  </a:ext>
                </a:extLst>
              </p14:cNvPr>
              <p14:cNvContentPartPr/>
              <p14:nvPr/>
            </p14:nvContentPartPr>
            <p14:xfrm>
              <a:off x="175162" y="6320146"/>
              <a:ext cx="5260320" cy="14760"/>
            </p14:xfrm>
          </p:contentPart>
        </mc:Choice>
        <mc:Fallback xmlns="">
          <p:pic>
            <p:nvPicPr>
              <p:cNvPr id="18" name="Ink 17">
                <a:extLst>
                  <a:ext uri="{FF2B5EF4-FFF2-40B4-BE49-F238E27FC236}">
                    <a16:creationId xmlns:a16="http://schemas.microsoft.com/office/drawing/2014/main" id="{98D69AA9-EAC9-9932-3CE3-552F11566CAE}"/>
                  </a:ext>
                </a:extLst>
              </p:cNvPr>
              <p:cNvPicPr/>
              <p:nvPr/>
            </p:nvPicPr>
            <p:blipFill>
              <a:blip r:embed="rId15"/>
              <a:stretch>
                <a:fillRect/>
              </a:stretch>
            </p:blipFill>
            <p:spPr>
              <a:xfrm>
                <a:off x="139162" y="6248146"/>
                <a:ext cx="5331960" cy="158400"/>
              </a:xfrm>
              <a:prstGeom prst="rect">
                <a:avLst/>
              </a:prstGeom>
            </p:spPr>
          </p:pic>
        </mc:Fallback>
      </mc:AlternateContent>
    </p:spTree>
    <p:extLst>
      <p:ext uri="{BB962C8B-B14F-4D97-AF65-F5344CB8AC3E}">
        <p14:creationId xmlns:p14="http://schemas.microsoft.com/office/powerpoint/2010/main" val="4085706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455D3-6E30-D46E-52AB-185F00E96182}"/>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6DD48AD3-E893-45C4-E540-66E785F46372}"/>
              </a:ext>
            </a:extLst>
          </p:cNvPr>
          <p:cNvPicPr>
            <a:picLocks noChangeAspect="1"/>
          </p:cNvPicPr>
          <p:nvPr/>
        </p:nvPicPr>
        <p:blipFill>
          <a:blip r:embed="rId3"/>
          <a:srcRect r="12911"/>
          <a:stretch>
            <a:fillRect/>
          </a:stretch>
        </p:blipFill>
        <p:spPr>
          <a:xfrm>
            <a:off x="0" y="0"/>
            <a:ext cx="12192000" cy="6858000"/>
          </a:xfrm>
          <a:prstGeom prst="rect">
            <a:avLst/>
          </a:prstGeom>
        </p:spPr>
      </p:pic>
      <p:pic>
        <p:nvPicPr>
          <p:cNvPr id="4" name="Grafik 3">
            <a:extLst>
              <a:ext uri="{FF2B5EF4-FFF2-40B4-BE49-F238E27FC236}">
                <a16:creationId xmlns:a16="http://schemas.microsoft.com/office/drawing/2014/main" id="{88E80765-CD81-9E45-14E2-0CACB9F0E2FF}"/>
              </a:ext>
            </a:extLst>
          </p:cNvPr>
          <p:cNvPicPr>
            <a:picLocks noChangeAspect="1"/>
          </p:cNvPicPr>
          <p:nvPr/>
        </p:nvPicPr>
        <p:blipFill>
          <a:blip r:embed="rId4"/>
          <a:stretch>
            <a:fillRect/>
          </a:stretch>
        </p:blipFill>
        <p:spPr>
          <a:xfrm>
            <a:off x="75698" y="4152900"/>
            <a:ext cx="2994459" cy="2609849"/>
          </a:xfrm>
          <a:prstGeom prst="rect">
            <a:avLst/>
          </a:prstGeom>
          <a:ln w="38100">
            <a:solidFill>
              <a:srgbClr val="FFC000"/>
            </a:solidFill>
          </a:ln>
        </p:spPr>
      </p:pic>
      <p:cxnSp>
        <p:nvCxnSpPr>
          <p:cNvPr id="11" name="Gerade Verbindung mit Pfeil 10">
            <a:extLst>
              <a:ext uri="{FF2B5EF4-FFF2-40B4-BE49-F238E27FC236}">
                <a16:creationId xmlns:a16="http://schemas.microsoft.com/office/drawing/2014/main" id="{A8EAB19C-274B-6FDC-2C92-90E76FEE167E}"/>
              </a:ext>
            </a:extLst>
          </p:cNvPr>
          <p:cNvCxnSpPr>
            <a:cxnSpLocks/>
          </p:cNvCxnSpPr>
          <p:nvPr/>
        </p:nvCxnSpPr>
        <p:spPr>
          <a:xfrm flipH="1">
            <a:off x="1981200" y="3533775"/>
            <a:ext cx="5076825" cy="1295400"/>
          </a:xfrm>
          <a:prstGeom prst="straightConnector1">
            <a:avLst/>
          </a:prstGeom>
          <a:ln w="76200" cap="flat" cmpd="sng" algn="ctr">
            <a:solidFill>
              <a:srgbClr val="FFC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 name="Rechteck: abgerundete Ecken 1">
            <a:extLst>
              <a:ext uri="{FF2B5EF4-FFF2-40B4-BE49-F238E27FC236}">
                <a16:creationId xmlns:a16="http://schemas.microsoft.com/office/drawing/2014/main" id="{50817520-3074-2ABD-0715-45FC9D4BA26D}"/>
              </a:ext>
            </a:extLst>
          </p:cNvPr>
          <p:cNvSpPr/>
          <p:nvPr/>
        </p:nvSpPr>
        <p:spPr>
          <a:xfrm>
            <a:off x="444732" y="430947"/>
            <a:ext cx="6314793" cy="3102827"/>
          </a:xfrm>
          <a:prstGeom prst="roundRect">
            <a:avLst>
              <a:gd name="adj" fmla="val 3393"/>
            </a:avLst>
          </a:prstGeom>
          <a:blipFill dpi="0" rotWithShape="1">
            <a:blip r:embed="rId5">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r>
              <a:rPr lang="en-US" sz="1200" dirty="0">
                <a:solidFill>
                  <a:srgbClr val="000000"/>
                </a:solidFill>
                <a:latin typeface="Bahnschrift Light" panose="020B0502040204020203" pitchFamily="34" charset="0"/>
              </a:rPr>
              <a:t>Uranus is a gas giant (more precisely: an ice giant) with a thick, extensive atmosphere. Its composition consists of about 83% hydrogen, 15% helium, and 2.3% methane (plus traces of other gases). The planet itself is largely gaseous or made of volatile substances (water, ammonia, methane) in a supercritical state. The characteristic cyan coloring is caused by the methane in the atmosphere. In short: </a:t>
            </a:r>
            <a:r>
              <a:rPr lang="en-US" sz="1200" dirty="0">
                <a:solidFill>
                  <a:srgbClr val="000000"/>
                </a:solidFill>
                <a:highlight>
                  <a:srgbClr val="FFFF00"/>
                </a:highlight>
                <a:latin typeface="Bahnschrift Light" panose="020B0502040204020203" pitchFamily="34" charset="0"/>
              </a:rPr>
              <a:t>Uranus is literally an “air planet” – a celestial body that consists almost entirely of gases and a dense atmosphere.</a:t>
            </a:r>
            <a:r>
              <a:rPr lang="en-US" sz="1200" dirty="0">
                <a:solidFill>
                  <a:srgbClr val="000000"/>
                </a:solidFill>
                <a:latin typeface="Bahnschrift Light" panose="020B0502040204020203" pitchFamily="34" charset="0"/>
              </a:rPr>
              <a:t> It has no solid surface in the earthly sense, but rather transitions from gas to denser layers.</a:t>
            </a:r>
          </a:p>
          <a:p>
            <a:endParaRPr lang="en-US" sz="1200" dirty="0">
              <a:solidFill>
                <a:srgbClr val="000000"/>
              </a:solidFill>
              <a:latin typeface="Bahnschrift Light" panose="020B0502040204020203" pitchFamily="34" charset="0"/>
            </a:endParaRPr>
          </a:p>
          <a:p>
            <a:r>
              <a:rPr lang="en-US" sz="1200" dirty="0">
                <a:solidFill>
                  <a:srgbClr val="000000"/>
                </a:solidFill>
                <a:highlight>
                  <a:srgbClr val="FFFF00"/>
                </a:highlight>
                <a:latin typeface="Bahnschrift Light" panose="020B0502040204020203" pitchFamily="34" charset="0"/>
              </a:rPr>
              <a:t>The name Uranus comes directly from the Greek Ouranos (</a:t>
            </a:r>
            <a:r>
              <a:rPr lang="en-US" sz="1200" dirty="0" err="1">
                <a:solidFill>
                  <a:srgbClr val="000000"/>
                </a:solidFill>
                <a:highlight>
                  <a:srgbClr val="FFFF00"/>
                </a:highlight>
                <a:latin typeface="Bahnschrift Light" panose="020B0502040204020203" pitchFamily="34" charset="0"/>
              </a:rPr>
              <a:t>Οὐρ</a:t>
            </a:r>
            <a:r>
              <a:rPr lang="en-US" sz="1200" dirty="0">
                <a:solidFill>
                  <a:srgbClr val="000000"/>
                </a:solidFill>
                <a:highlight>
                  <a:srgbClr val="FFFF00"/>
                </a:highlight>
                <a:latin typeface="Bahnschrift Light" panose="020B0502040204020203" pitchFamily="34" charset="0"/>
              </a:rPr>
              <a:t>ανός), which literally means “heaven” or “sky”. </a:t>
            </a:r>
            <a:r>
              <a:rPr lang="en-US" sz="1200" dirty="0">
                <a:solidFill>
                  <a:srgbClr val="000000"/>
                </a:solidFill>
                <a:latin typeface="Bahnschrift Light" panose="020B0502040204020203" pitchFamily="34" charset="0"/>
              </a:rPr>
              <a:t>Ouranos is the primordial god of the sky, the personification of the vault of heaven itself. In ancient cosmology, </a:t>
            </a:r>
            <a:r>
              <a:rPr lang="en-US" sz="1200" dirty="0">
                <a:solidFill>
                  <a:srgbClr val="000000"/>
                </a:solidFill>
                <a:highlight>
                  <a:srgbClr val="FFFF00"/>
                </a:highlight>
                <a:latin typeface="Bahnschrift Light" panose="020B0502040204020203" pitchFamily="34" charset="0"/>
              </a:rPr>
              <a:t>the sky was regarded as the realm of air, the gods, and the stars – the space above the earth (Gaia).</a:t>
            </a:r>
            <a:r>
              <a:rPr lang="en-US" sz="1200" dirty="0">
                <a:solidFill>
                  <a:srgbClr val="000000"/>
                </a:solidFill>
                <a:latin typeface="Bahnschrift Light" panose="020B0502040204020203" pitchFamily="34" charset="0"/>
              </a:rPr>
              <a:t> In Roman tradition he is called Caelus (from </a:t>
            </a:r>
            <a:r>
              <a:rPr lang="en-US" sz="1200" dirty="0" err="1">
                <a:solidFill>
                  <a:srgbClr val="000000"/>
                </a:solidFill>
                <a:latin typeface="Bahnschrift Light" panose="020B0502040204020203" pitchFamily="34" charset="0"/>
              </a:rPr>
              <a:t>caelum</a:t>
            </a:r>
            <a:r>
              <a:rPr lang="en-US" sz="1200" dirty="0">
                <a:solidFill>
                  <a:srgbClr val="000000"/>
                </a:solidFill>
                <a:latin typeface="Bahnschrift Light" panose="020B0502040204020203" pitchFamily="34" charset="0"/>
              </a:rPr>
              <a:t> = heaven/sky). </a:t>
            </a:r>
            <a:r>
              <a:rPr lang="en-US" sz="1200" dirty="0">
                <a:solidFill>
                  <a:srgbClr val="000000"/>
                </a:solidFill>
                <a:highlight>
                  <a:srgbClr val="FFFF00"/>
                </a:highlight>
                <a:latin typeface="Bahnschrift Light" panose="020B0502040204020203" pitchFamily="34" charset="0"/>
              </a:rPr>
              <a:t>Ouranos is therefore not merely “connected with the sky”; he is the sky – and thus the divine principle of air and space that encompasses the world.</a:t>
            </a:r>
          </a:p>
        </p:txBody>
      </p:sp>
      <p:pic>
        <p:nvPicPr>
          <p:cNvPr id="6" name="Grafik 5">
            <a:extLst>
              <a:ext uri="{FF2B5EF4-FFF2-40B4-BE49-F238E27FC236}">
                <a16:creationId xmlns:a16="http://schemas.microsoft.com/office/drawing/2014/main" id="{12701327-A5CC-0B7A-D00B-A14D59E8E9C3}"/>
              </a:ext>
            </a:extLst>
          </p:cNvPr>
          <p:cNvPicPr>
            <a:picLocks noChangeAspect="1"/>
          </p:cNvPicPr>
          <p:nvPr/>
        </p:nvPicPr>
        <p:blipFill>
          <a:blip r:embed="rId6"/>
          <a:stretch>
            <a:fillRect/>
          </a:stretch>
        </p:blipFill>
        <p:spPr>
          <a:xfrm>
            <a:off x="50858" y="0"/>
            <a:ext cx="616297" cy="592015"/>
          </a:xfrm>
          <a:prstGeom prst="rect">
            <a:avLst/>
          </a:prstGeom>
        </p:spPr>
      </p:pic>
      <p:sp>
        <p:nvSpPr>
          <p:cNvPr id="3" name="TextBox 5">
            <a:extLst>
              <a:ext uri="{FF2B5EF4-FFF2-40B4-BE49-F238E27FC236}">
                <a16:creationId xmlns:a16="http://schemas.microsoft.com/office/drawing/2014/main" id="{15229EF4-A0BD-FC6B-5671-C1F5BE21865D}"/>
              </a:ext>
            </a:extLst>
          </p:cNvPr>
          <p:cNvSpPr txBox="1"/>
          <p:nvPr/>
        </p:nvSpPr>
        <p:spPr>
          <a:xfrm>
            <a:off x="8743950" y="104775"/>
            <a:ext cx="3362325" cy="3195747"/>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And the </a:t>
            </a:r>
            <a:r>
              <a:rPr lang="en-US" sz="2200" b="1" dirty="0">
                <a:latin typeface="Bahnschrift Light Condensed" panose="020B0502040204020203" pitchFamily="34" charset="0"/>
              </a:rPr>
              <a:t>seventh angel </a:t>
            </a:r>
            <a:r>
              <a:rPr lang="en-US" sz="2200" dirty="0">
                <a:latin typeface="Bahnschrift Light Condensed" panose="020B0502040204020203" pitchFamily="34" charset="0"/>
              </a:rPr>
              <a:t>poured out his vial into the </a:t>
            </a:r>
            <a:r>
              <a:rPr lang="en-US" sz="2200" b="1" dirty="0">
                <a:latin typeface="Bahnschrift Light Condensed" panose="020B0502040204020203" pitchFamily="34" charset="0"/>
              </a:rPr>
              <a:t>air; </a:t>
            </a:r>
            <a:r>
              <a:rPr lang="en-US" sz="2200" dirty="0">
                <a:latin typeface="Bahnschrift Light Condensed" panose="020B0502040204020203" pitchFamily="34" charset="0"/>
              </a:rPr>
              <a:t>and there came a </a:t>
            </a:r>
            <a:r>
              <a:rPr lang="en-US" sz="2200" b="1" dirty="0">
                <a:latin typeface="Bahnschrift Light Condensed" panose="020B0502040204020203" pitchFamily="34" charset="0"/>
              </a:rPr>
              <a:t>great voice out of the temple of heaven, from the throne, </a:t>
            </a:r>
            <a:r>
              <a:rPr lang="en-US" sz="2200" dirty="0">
                <a:latin typeface="Bahnschrift Light Condensed" panose="020B0502040204020203" pitchFamily="34" charset="0"/>
              </a:rPr>
              <a:t>saying, </a:t>
            </a:r>
            <a:r>
              <a:rPr lang="en-US" sz="2200" b="1" dirty="0">
                <a:solidFill>
                  <a:srgbClr val="0070C0"/>
                </a:solidFill>
                <a:latin typeface="Bahnschrift Light Condensed" panose="020B0502040204020203" pitchFamily="34" charset="0"/>
              </a:rPr>
              <a:t>It is done. </a:t>
            </a:r>
            <a:r>
              <a:rPr lang="en-US" sz="2200" dirty="0">
                <a:latin typeface="Bahnschrift Light Condensed" panose="020B0502040204020203" pitchFamily="34" charset="0"/>
              </a:rPr>
              <a:t>And there were </a:t>
            </a:r>
            <a:r>
              <a:rPr lang="en-US" sz="2200" b="1" dirty="0">
                <a:solidFill>
                  <a:srgbClr val="FF0000"/>
                </a:solidFill>
                <a:latin typeface="Bahnschrift Light Condensed" panose="020B0502040204020203" pitchFamily="34" charset="0"/>
              </a:rPr>
              <a:t>voices, and thunders, and lightnings; and there was a great earthquake, </a:t>
            </a:r>
            <a:r>
              <a:rPr lang="en-US" sz="2200" dirty="0">
                <a:latin typeface="Bahnschrift Light Condensed" panose="020B0502040204020203" pitchFamily="34" charset="0"/>
              </a:rPr>
              <a:t>such as was not since men were upon the earth, so mighty an earthquake, and so great. (Revelation 16:17-18)</a:t>
            </a:r>
          </a:p>
        </p:txBody>
      </p:sp>
    </p:spTree>
    <p:extLst>
      <p:ext uri="{BB962C8B-B14F-4D97-AF65-F5344CB8AC3E}">
        <p14:creationId xmlns:p14="http://schemas.microsoft.com/office/powerpoint/2010/main" val="163307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EB72A-E5F0-6D72-CC38-BB30ECE3EAEA}"/>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6E1A5A51-1DE7-9BED-0D5B-A28040B5BFBF}"/>
              </a:ext>
            </a:extLst>
          </p:cNvPr>
          <p:cNvPicPr>
            <a:picLocks noChangeAspect="1"/>
          </p:cNvPicPr>
          <p:nvPr/>
        </p:nvPicPr>
        <p:blipFill>
          <a:blip r:embed="rId3"/>
          <a:srcRect r="12911"/>
          <a:stretch>
            <a:fillRect/>
          </a:stretch>
        </p:blipFill>
        <p:spPr>
          <a:xfrm>
            <a:off x="0" y="0"/>
            <a:ext cx="12192000" cy="6858000"/>
          </a:xfrm>
          <a:prstGeom prst="rect">
            <a:avLst/>
          </a:prstGeom>
        </p:spPr>
      </p:pic>
      <p:pic>
        <p:nvPicPr>
          <p:cNvPr id="7" name="Grafik 6">
            <a:extLst>
              <a:ext uri="{FF2B5EF4-FFF2-40B4-BE49-F238E27FC236}">
                <a16:creationId xmlns:a16="http://schemas.microsoft.com/office/drawing/2014/main" id="{066A4EE5-0BAF-4787-04BE-3D30C14E5BB4}"/>
              </a:ext>
            </a:extLst>
          </p:cNvPr>
          <p:cNvPicPr>
            <a:picLocks noChangeAspect="1"/>
          </p:cNvPicPr>
          <p:nvPr/>
        </p:nvPicPr>
        <p:blipFill>
          <a:blip r:embed="rId4"/>
          <a:stretch>
            <a:fillRect/>
          </a:stretch>
        </p:blipFill>
        <p:spPr>
          <a:xfrm>
            <a:off x="187995" y="154012"/>
            <a:ext cx="4552817" cy="3090903"/>
          </a:xfrm>
          <a:prstGeom prst="rect">
            <a:avLst/>
          </a:prstGeom>
          <a:ln w="50800">
            <a:solidFill>
              <a:srgbClr val="FFC000"/>
            </a:solidFill>
          </a:ln>
        </p:spPr>
      </p:pic>
      <p:sp>
        <p:nvSpPr>
          <p:cNvPr id="12" name="Textfeld 11">
            <a:extLst>
              <a:ext uri="{FF2B5EF4-FFF2-40B4-BE49-F238E27FC236}">
                <a16:creationId xmlns:a16="http://schemas.microsoft.com/office/drawing/2014/main" id="{ECE264BA-0F33-E2EB-267B-6CE0F93A38F0}"/>
              </a:ext>
            </a:extLst>
          </p:cNvPr>
          <p:cNvSpPr txBox="1"/>
          <p:nvPr/>
        </p:nvSpPr>
        <p:spPr>
          <a:xfrm>
            <a:off x="330590" y="1159643"/>
            <a:ext cx="2869809" cy="646331"/>
          </a:xfrm>
          <a:prstGeom prst="rect">
            <a:avLst/>
          </a:prstGeom>
          <a:noFill/>
        </p:spPr>
        <p:txBody>
          <a:bodyPr wrap="square">
            <a:spAutoFit/>
          </a:bodyPr>
          <a:lstStyle/>
          <a:p>
            <a:r>
              <a:rPr lang="en-US" dirty="0">
                <a:solidFill>
                  <a:schemeClr val="bg1"/>
                </a:solidFill>
              </a:rPr>
              <a:t>https://www.youtube.com/watch?v=gR9cVV1kwT8&amp;</a:t>
            </a:r>
          </a:p>
        </p:txBody>
      </p:sp>
      <p:pic>
        <p:nvPicPr>
          <p:cNvPr id="13" name="Grafik 12" descr="preview url image">
            <a:extLst>
              <a:ext uri="{FF2B5EF4-FFF2-40B4-BE49-F238E27FC236}">
                <a16:creationId xmlns:a16="http://schemas.microsoft.com/office/drawing/2014/main" id="{6A136D39-CF7D-7854-D679-98F2E629DBA8}"/>
              </a:ext>
            </a:extLst>
          </p:cNvPr>
          <p:cNvPicPr>
            <a:picLocks noChangeAspect="1"/>
          </p:cNvPicPr>
          <p:nvPr/>
        </p:nvPicPr>
        <p:blipFill>
          <a:blip r:embed="rId5"/>
          <a:stretch>
            <a:fillRect/>
          </a:stretch>
        </p:blipFill>
        <p:spPr>
          <a:xfrm>
            <a:off x="187995" y="3568573"/>
            <a:ext cx="4553675" cy="3090902"/>
          </a:xfrm>
          <a:prstGeom prst="rect">
            <a:avLst/>
          </a:prstGeom>
          <a:ln w="50800">
            <a:solidFill>
              <a:srgbClr val="FFC000"/>
            </a:solidFill>
          </a:ln>
        </p:spPr>
      </p:pic>
      <p:sp>
        <p:nvSpPr>
          <p:cNvPr id="2" name="TextBox 5">
            <a:extLst>
              <a:ext uri="{FF2B5EF4-FFF2-40B4-BE49-F238E27FC236}">
                <a16:creationId xmlns:a16="http://schemas.microsoft.com/office/drawing/2014/main" id="{C067C145-C132-5AD4-1AD1-6E89B3B3408B}"/>
              </a:ext>
            </a:extLst>
          </p:cNvPr>
          <p:cNvSpPr txBox="1"/>
          <p:nvPr/>
        </p:nvSpPr>
        <p:spPr>
          <a:xfrm>
            <a:off x="8743950" y="104775"/>
            <a:ext cx="3362325" cy="3195747"/>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And the </a:t>
            </a:r>
            <a:r>
              <a:rPr lang="en-US" sz="2200" b="1" dirty="0">
                <a:latin typeface="Bahnschrift Light Condensed" panose="020B0502040204020203" pitchFamily="34" charset="0"/>
              </a:rPr>
              <a:t>seventh angel </a:t>
            </a:r>
            <a:r>
              <a:rPr lang="en-US" sz="2200" dirty="0">
                <a:latin typeface="Bahnschrift Light Condensed" panose="020B0502040204020203" pitchFamily="34" charset="0"/>
              </a:rPr>
              <a:t>poured out his vial into the </a:t>
            </a:r>
            <a:r>
              <a:rPr lang="en-US" sz="2200" b="1" dirty="0">
                <a:latin typeface="Bahnschrift Light Condensed" panose="020B0502040204020203" pitchFamily="34" charset="0"/>
              </a:rPr>
              <a:t>air; </a:t>
            </a:r>
            <a:r>
              <a:rPr lang="en-US" sz="2200" dirty="0">
                <a:latin typeface="Bahnschrift Light Condensed" panose="020B0502040204020203" pitchFamily="34" charset="0"/>
              </a:rPr>
              <a:t>and there came a </a:t>
            </a:r>
            <a:r>
              <a:rPr lang="en-US" sz="2200" b="1" dirty="0">
                <a:latin typeface="Bahnschrift Light Condensed" panose="020B0502040204020203" pitchFamily="34" charset="0"/>
              </a:rPr>
              <a:t>great voice out of the temple of heaven, from the throne, </a:t>
            </a:r>
            <a:r>
              <a:rPr lang="en-US" sz="2200" dirty="0">
                <a:latin typeface="Bahnschrift Light Condensed" panose="020B0502040204020203" pitchFamily="34" charset="0"/>
              </a:rPr>
              <a:t>saying, </a:t>
            </a:r>
            <a:r>
              <a:rPr lang="en-US" sz="2200" b="1" dirty="0">
                <a:solidFill>
                  <a:srgbClr val="0070C0"/>
                </a:solidFill>
                <a:latin typeface="Bahnschrift Light Condensed" panose="020B0502040204020203" pitchFamily="34" charset="0"/>
              </a:rPr>
              <a:t>It is done. </a:t>
            </a:r>
            <a:r>
              <a:rPr lang="en-US" sz="2200" dirty="0">
                <a:latin typeface="Bahnschrift Light Condensed" panose="020B0502040204020203" pitchFamily="34" charset="0"/>
              </a:rPr>
              <a:t>And there were </a:t>
            </a:r>
            <a:r>
              <a:rPr lang="en-US" sz="2200" b="1" dirty="0">
                <a:solidFill>
                  <a:srgbClr val="FF0000"/>
                </a:solidFill>
                <a:latin typeface="Bahnschrift Light Condensed" panose="020B0502040204020203" pitchFamily="34" charset="0"/>
              </a:rPr>
              <a:t>voices, and thunders, and lightnings; and there was a great earthquake, </a:t>
            </a:r>
            <a:r>
              <a:rPr lang="en-US" sz="2200" dirty="0">
                <a:latin typeface="Bahnschrift Light Condensed" panose="020B0502040204020203" pitchFamily="34" charset="0"/>
              </a:rPr>
              <a:t>such as was not since men were upon the earth, so mighty an earthquake, and so great. (Revelation 16:17-18)</a:t>
            </a:r>
          </a:p>
        </p:txBody>
      </p:sp>
    </p:spTree>
    <p:extLst>
      <p:ext uri="{BB962C8B-B14F-4D97-AF65-F5344CB8AC3E}">
        <p14:creationId xmlns:p14="http://schemas.microsoft.com/office/powerpoint/2010/main" val="1624859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B1EB2-789F-5AC5-5F5F-8A4EC4379460}"/>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F42C40EE-F466-EB95-A419-7779EF8EAE84}"/>
              </a:ext>
            </a:extLst>
          </p:cNvPr>
          <p:cNvPicPr>
            <a:picLocks noChangeAspect="1"/>
          </p:cNvPicPr>
          <p:nvPr/>
        </p:nvPicPr>
        <p:blipFill>
          <a:blip r:embed="rId3"/>
          <a:srcRect r="12911"/>
          <a:stretch>
            <a:fillRect/>
          </a:stretch>
        </p:blipFill>
        <p:spPr>
          <a:xfrm>
            <a:off x="0" y="0"/>
            <a:ext cx="12192000" cy="6858000"/>
          </a:xfrm>
          <a:prstGeom prst="rect">
            <a:avLst/>
          </a:prstGeom>
        </p:spPr>
      </p:pic>
      <p:pic>
        <p:nvPicPr>
          <p:cNvPr id="4" name="Grafik 3">
            <a:extLst>
              <a:ext uri="{FF2B5EF4-FFF2-40B4-BE49-F238E27FC236}">
                <a16:creationId xmlns:a16="http://schemas.microsoft.com/office/drawing/2014/main" id="{D804B0E0-6531-982F-C032-73D09018E2C6}"/>
              </a:ext>
            </a:extLst>
          </p:cNvPr>
          <p:cNvPicPr>
            <a:picLocks noChangeAspect="1"/>
          </p:cNvPicPr>
          <p:nvPr/>
        </p:nvPicPr>
        <p:blipFill>
          <a:blip r:embed="rId4"/>
          <a:stretch>
            <a:fillRect/>
          </a:stretch>
        </p:blipFill>
        <p:spPr>
          <a:xfrm>
            <a:off x="75698" y="4152900"/>
            <a:ext cx="2994459" cy="2609849"/>
          </a:xfrm>
          <a:prstGeom prst="rect">
            <a:avLst/>
          </a:prstGeom>
          <a:ln w="38100">
            <a:solidFill>
              <a:srgbClr val="FFC000"/>
            </a:solidFill>
          </a:ln>
        </p:spPr>
      </p:pic>
      <p:cxnSp>
        <p:nvCxnSpPr>
          <p:cNvPr id="11" name="Gerade Verbindung mit Pfeil 10">
            <a:extLst>
              <a:ext uri="{FF2B5EF4-FFF2-40B4-BE49-F238E27FC236}">
                <a16:creationId xmlns:a16="http://schemas.microsoft.com/office/drawing/2014/main" id="{8D89158D-7AEC-B91A-0B01-5F82B08BAF54}"/>
              </a:ext>
            </a:extLst>
          </p:cNvPr>
          <p:cNvCxnSpPr>
            <a:cxnSpLocks/>
          </p:cNvCxnSpPr>
          <p:nvPr/>
        </p:nvCxnSpPr>
        <p:spPr>
          <a:xfrm flipH="1">
            <a:off x="1981200" y="3533775"/>
            <a:ext cx="5076825" cy="1295400"/>
          </a:xfrm>
          <a:prstGeom prst="straightConnector1">
            <a:avLst/>
          </a:prstGeom>
          <a:ln w="76200" cap="flat" cmpd="sng" algn="ctr">
            <a:solidFill>
              <a:srgbClr val="FFC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 name="TextBox 5">
            <a:extLst>
              <a:ext uri="{FF2B5EF4-FFF2-40B4-BE49-F238E27FC236}">
                <a16:creationId xmlns:a16="http://schemas.microsoft.com/office/drawing/2014/main" id="{F12A4882-C775-0126-CB1C-28589EEFE5D0}"/>
              </a:ext>
            </a:extLst>
          </p:cNvPr>
          <p:cNvSpPr txBox="1"/>
          <p:nvPr/>
        </p:nvSpPr>
        <p:spPr>
          <a:xfrm>
            <a:off x="8743950" y="104775"/>
            <a:ext cx="3362325" cy="3195747"/>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And the </a:t>
            </a:r>
            <a:r>
              <a:rPr lang="en-US" sz="2200" b="1" dirty="0">
                <a:latin typeface="Bahnschrift Light Condensed" panose="020B0502040204020203" pitchFamily="34" charset="0"/>
              </a:rPr>
              <a:t>seventh angel </a:t>
            </a:r>
            <a:r>
              <a:rPr lang="en-US" sz="2200" dirty="0">
                <a:latin typeface="Bahnschrift Light Condensed" panose="020B0502040204020203" pitchFamily="34" charset="0"/>
              </a:rPr>
              <a:t>poured out his vial into the </a:t>
            </a:r>
            <a:r>
              <a:rPr lang="en-US" sz="2200" b="1" dirty="0">
                <a:latin typeface="Bahnschrift Light Condensed" panose="020B0502040204020203" pitchFamily="34" charset="0"/>
              </a:rPr>
              <a:t>air; </a:t>
            </a:r>
            <a:r>
              <a:rPr lang="en-US" sz="2200" dirty="0">
                <a:latin typeface="Bahnschrift Light Condensed" panose="020B0502040204020203" pitchFamily="34" charset="0"/>
              </a:rPr>
              <a:t>and there came a </a:t>
            </a:r>
            <a:r>
              <a:rPr lang="en-US" sz="2200" b="1" dirty="0">
                <a:latin typeface="Bahnschrift Light Condensed" panose="020B0502040204020203" pitchFamily="34" charset="0"/>
              </a:rPr>
              <a:t>great voice out of the temple of heaven, from the throne, </a:t>
            </a:r>
            <a:r>
              <a:rPr lang="en-US" sz="2200" dirty="0">
                <a:latin typeface="Bahnschrift Light Condensed" panose="020B0502040204020203" pitchFamily="34" charset="0"/>
              </a:rPr>
              <a:t>saying, </a:t>
            </a:r>
            <a:r>
              <a:rPr lang="en-US" sz="2200" b="1" dirty="0">
                <a:solidFill>
                  <a:srgbClr val="0070C0"/>
                </a:solidFill>
                <a:latin typeface="Bahnschrift Light Condensed" panose="020B0502040204020203" pitchFamily="34" charset="0"/>
              </a:rPr>
              <a:t>It is done. </a:t>
            </a:r>
            <a:r>
              <a:rPr lang="en-US" sz="2200" dirty="0">
                <a:latin typeface="Bahnschrift Light Condensed" panose="020B0502040204020203" pitchFamily="34" charset="0"/>
              </a:rPr>
              <a:t>And there were </a:t>
            </a:r>
            <a:r>
              <a:rPr lang="en-US" sz="2200" b="1" dirty="0">
                <a:solidFill>
                  <a:srgbClr val="FF0000"/>
                </a:solidFill>
                <a:latin typeface="Bahnschrift Light Condensed" panose="020B0502040204020203" pitchFamily="34" charset="0"/>
              </a:rPr>
              <a:t>voices, and thunders, and lightnings; and there was a great earthquake, </a:t>
            </a:r>
            <a:r>
              <a:rPr lang="en-US" sz="2200" dirty="0">
                <a:latin typeface="Bahnschrift Light Condensed" panose="020B0502040204020203" pitchFamily="34" charset="0"/>
              </a:rPr>
              <a:t>such as was not since men were upon the earth, so mighty an earthquake, and so great. (Revelation 16:17-18)</a:t>
            </a:r>
          </a:p>
        </p:txBody>
      </p:sp>
    </p:spTree>
    <p:extLst>
      <p:ext uri="{BB962C8B-B14F-4D97-AF65-F5344CB8AC3E}">
        <p14:creationId xmlns:p14="http://schemas.microsoft.com/office/powerpoint/2010/main" val="3053943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98EEA-7BC8-CBF5-BAC8-66216D6380A2}"/>
            </a:ext>
          </a:extLst>
        </p:cNvPr>
        <p:cNvGrpSpPr/>
        <p:nvPr/>
      </p:nvGrpSpPr>
      <p:grpSpPr>
        <a:xfrm>
          <a:off x="0" y="0"/>
          <a:ext cx="0" cy="0"/>
          <a:chOff x="0" y="0"/>
          <a:chExt cx="0" cy="0"/>
        </a:xfrm>
      </p:grpSpPr>
      <p:pic>
        <p:nvPicPr>
          <p:cNvPr id="18" name="Grafik 17">
            <a:extLst>
              <a:ext uri="{FF2B5EF4-FFF2-40B4-BE49-F238E27FC236}">
                <a16:creationId xmlns:a16="http://schemas.microsoft.com/office/drawing/2014/main" id="{00491453-6A1B-704D-FDC5-4D1785301869}"/>
              </a:ext>
            </a:extLst>
          </p:cNvPr>
          <p:cNvPicPr>
            <a:picLocks noChangeAspect="1"/>
          </p:cNvPicPr>
          <p:nvPr/>
        </p:nvPicPr>
        <p:blipFill>
          <a:blip r:embed="rId3"/>
          <a:srcRect l="8878"/>
          <a:stretch>
            <a:fillRect/>
          </a:stretch>
        </p:blipFill>
        <p:spPr>
          <a:xfrm>
            <a:off x="-1" y="1"/>
            <a:ext cx="12188761" cy="6857999"/>
          </a:xfrm>
          <a:prstGeom prst="rect">
            <a:avLst/>
          </a:prstGeom>
        </p:spPr>
      </p:pic>
      <p:pic>
        <p:nvPicPr>
          <p:cNvPr id="3" name="Grafik 2">
            <a:extLst>
              <a:ext uri="{FF2B5EF4-FFF2-40B4-BE49-F238E27FC236}">
                <a16:creationId xmlns:a16="http://schemas.microsoft.com/office/drawing/2014/main" id="{F0035F00-769E-3EC4-49F4-C61F668BF821}"/>
              </a:ext>
            </a:extLst>
          </p:cNvPr>
          <p:cNvPicPr>
            <a:picLocks noChangeAspect="1"/>
          </p:cNvPicPr>
          <p:nvPr/>
        </p:nvPicPr>
        <p:blipFill>
          <a:blip r:embed="rId4"/>
          <a:srcRect t="2100" b="7900"/>
          <a:stretch>
            <a:fillRect/>
          </a:stretch>
        </p:blipFill>
        <p:spPr>
          <a:xfrm>
            <a:off x="7530041" y="116911"/>
            <a:ext cx="4540186" cy="4086167"/>
          </a:xfrm>
          <a:prstGeom prst="rect">
            <a:avLst/>
          </a:prstGeom>
          <a:noFill/>
          <a:ln w="38100">
            <a:solidFill>
              <a:srgbClr val="FFC000"/>
            </a:solidFill>
          </a:ln>
        </p:spPr>
      </p:pic>
      <p:sp>
        <p:nvSpPr>
          <p:cNvPr id="13" name="Textfeld 12">
            <a:extLst>
              <a:ext uri="{FF2B5EF4-FFF2-40B4-BE49-F238E27FC236}">
                <a16:creationId xmlns:a16="http://schemas.microsoft.com/office/drawing/2014/main" id="{DEF50803-258B-6CBE-9B76-145A3966385B}"/>
              </a:ext>
            </a:extLst>
          </p:cNvPr>
          <p:cNvSpPr txBox="1">
            <a:spLocks/>
          </p:cNvSpPr>
          <p:nvPr/>
        </p:nvSpPr>
        <p:spPr>
          <a:xfrm rot="1731241">
            <a:off x="2536812" y="4809009"/>
            <a:ext cx="901732" cy="230832"/>
          </a:xfrm>
          <a:prstGeom prst="rect">
            <a:avLst/>
          </a:prstGeom>
          <a:solidFill>
            <a:srgbClr val="FFFF00"/>
          </a:solidFill>
          <a:ln w="22225">
            <a:solidFill>
              <a:schemeClr val="bg1"/>
            </a:solidFill>
          </a:ln>
        </p:spPr>
        <p:txBody>
          <a:bodyPr wrap="square" rtlCol="0">
            <a:spAutoFit/>
          </a:bodyPr>
          <a:lstStyle/>
          <a:p>
            <a:pPr algn="ctr"/>
            <a:r>
              <a:rPr lang="de-DE" sz="900" b="1" noProof="0" dirty="0">
                <a:latin typeface="Bahnschrift Light" panose="020B0502040204020203" pitchFamily="34" charset="0"/>
              </a:rPr>
              <a:t>C/2022 </a:t>
            </a:r>
            <a:r>
              <a:rPr lang="de-DE" sz="900" b="1" dirty="0">
                <a:latin typeface="Bahnschrift Light" panose="020B0502040204020203" pitchFamily="34" charset="0"/>
              </a:rPr>
              <a:t>E3</a:t>
            </a:r>
            <a:endParaRPr lang="de-DE" sz="900" b="1" noProof="0" dirty="0">
              <a:latin typeface="Bahnschrift Light" panose="020B0502040204020203" pitchFamily="34" charset="0"/>
            </a:endParaRPr>
          </a:p>
        </p:txBody>
      </p:sp>
      <p:sp>
        <p:nvSpPr>
          <p:cNvPr id="14" name="Textfeld 13">
            <a:extLst>
              <a:ext uri="{FF2B5EF4-FFF2-40B4-BE49-F238E27FC236}">
                <a16:creationId xmlns:a16="http://schemas.microsoft.com/office/drawing/2014/main" id="{914B40D5-7D25-FDD8-2F0E-84F1CEFD7C34}"/>
              </a:ext>
            </a:extLst>
          </p:cNvPr>
          <p:cNvSpPr txBox="1">
            <a:spLocks/>
          </p:cNvSpPr>
          <p:nvPr/>
        </p:nvSpPr>
        <p:spPr>
          <a:xfrm rot="20323639">
            <a:off x="3565792" y="2315709"/>
            <a:ext cx="901732" cy="230832"/>
          </a:xfrm>
          <a:prstGeom prst="rect">
            <a:avLst/>
          </a:prstGeom>
          <a:solidFill>
            <a:schemeClr val="tx2">
              <a:lumMod val="50000"/>
              <a:lumOff val="50000"/>
            </a:schemeClr>
          </a:solidFill>
          <a:ln w="22225">
            <a:solidFill>
              <a:schemeClr val="bg1"/>
            </a:solidFill>
          </a:ln>
        </p:spPr>
        <p:txBody>
          <a:bodyPr wrap="square" rtlCol="0">
            <a:spAutoFit/>
          </a:bodyPr>
          <a:lstStyle/>
          <a:p>
            <a:pPr algn="ctr"/>
            <a:r>
              <a:rPr lang="de-DE" sz="900" b="1" noProof="0" dirty="0">
                <a:latin typeface="Bahnschrift Light" panose="020B0502040204020203" pitchFamily="34" charset="0"/>
              </a:rPr>
              <a:t>C/2025 R3</a:t>
            </a:r>
          </a:p>
        </p:txBody>
      </p:sp>
      <p:sp>
        <p:nvSpPr>
          <p:cNvPr id="16" name="TextBox 5">
            <a:extLst>
              <a:ext uri="{FF2B5EF4-FFF2-40B4-BE49-F238E27FC236}">
                <a16:creationId xmlns:a16="http://schemas.microsoft.com/office/drawing/2014/main" id="{A417A6AC-1719-40C4-BD4D-D2CC49E8F2F0}"/>
              </a:ext>
            </a:extLst>
          </p:cNvPr>
          <p:cNvSpPr txBox="1"/>
          <p:nvPr/>
        </p:nvSpPr>
        <p:spPr>
          <a:xfrm>
            <a:off x="5099734" y="5018919"/>
            <a:ext cx="3362325" cy="1502976"/>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His eyes were as a flame of fire, and on his head were many crowns; </a:t>
            </a:r>
            <a:r>
              <a:rPr lang="en-US" sz="2200" b="1" dirty="0">
                <a:latin typeface="Bahnschrift Light Condensed" panose="020B0502040204020203" pitchFamily="34" charset="0"/>
              </a:rPr>
              <a:t>and he had a name written, </a:t>
            </a:r>
            <a:r>
              <a:rPr lang="en-US" sz="2200" b="1" dirty="0">
                <a:solidFill>
                  <a:srgbClr val="0070C0"/>
                </a:solidFill>
                <a:latin typeface="Bahnschrift Light Condensed" panose="020B0502040204020203" pitchFamily="34" charset="0"/>
              </a:rPr>
              <a:t>that no man knew, but he himself. </a:t>
            </a:r>
            <a:r>
              <a:rPr lang="en-US" sz="2200" dirty="0">
                <a:latin typeface="Bahnschrift Light Condensed" panose="020B0502040204020203" pitchFamily="34" charset="0"/>
              </a:rPr>
              <a:t>(Revelation 19:12)</a:t>
            </a:r>
          </a:p>
        </p:txBody>
      </p:sp>
      <p:sp>
        <p:nvSpPr>
          <p:cNvPr id="19" name="Textfeld 18">
            <a:extLst>
              <a:ext uri="{FF2B5EF4-FFF2-40B4-BE49-F238E27FC236}">
                <a16:creationId xmlns:a16="http://schemas.microsoft.com/office/drawing/2014/main" id="{542ED80A-691A-40AB-9E97-17377A423D55}"/>
              </a:ext>
            </a:extLst>
          </p:cNvPr>
          <p:cNvSpPr txBox="1">
            <a:spLocks/>
          </p:cNvSpPr>
          <p:nvPr/>
        </p:nvSpPr>
        <p:spPr>
          <a:xfrm rot="18988695">
            <a:off x="4092558" y="3057465"/>
            <a:ext cx="901732" cy="230832"/>
          </a:xfrm>
          <a:prstGeom prst="rect">
            <a:avLst/>
          </a:prstGeom>
          <a:solidFill>
            <a:schemeClr val="accent1">
              <a:lumMod val="20000"/>
              <a:lumOff val="80000"/>
            </a:schemeClr>
          </a:solidFill>
          <a:ln w="22225">
            <a:solidFill>
              <a:schemeClr val="bg1"/>
            </a:solidFill>
          </a:ln>
        </p:spPr>
        <p:txBody>
          <a:bodyPr wrap="square" rtlCol="0">
            <a:spAutoFit/>
          </a:bodyPr>
          <a:lstStyle/>
          <a:p>
            <a:pPr algn="ctr"/>
            <a:r>
              <a:rPr lang="de-DE" sz="900" b="1" noProof="0" dirty="0">
                <a:latin typeface="Bahnschrift Light" panose="020B0502040204020203" pitchFamily="34" charset="0"/>
              </a:rPr>
              <a:t>C/2026 A1</a:t>
            </a:r>
          </a:p>
        </p:txBody>
      </p:sp>
      <p:sp>
        <p:nvSpPr>
          <p:cNvPr id="20" name="Textfeld 19">
            <a:extLst>
              <a:ext uri="{FF2B5EF4-FFF2-40B4-BE49-F238E27FC236}">
                <a16:creationId xmlns:a16="http://schemas.microsoft.com/office/drawing/2014/main" id="{6594C447-70FB-1643-2E7D-0577FD086B4D}"/>
              </a:ext>
            </a:extLst>
          </p:cNvPr>
          <p:cNvSpPr txBox="1">
            <a:spLocks/>
          </p:cNvSpPr>
          <p:nvPr/>
        </p:nvSpPr>
        <p:spPr>
          <a:xfrm rot="20256241">
            <a:off x="1448240" y="2513031"/>
            <a:ext cx="901732" cy="230832"/>
          </a:xfrm>
          <a:prstGeom prst="rect">
            <a:avLst/>
          </a:prstGeom>
          <a:gradFill flip="none" rotWithShape="1">
            <a:gsLst>
              <a:gs pos="0">
                <a:srgbClr val="FFC000"/>
              </a:gs>
              <a:gs pos="100000">
                <a:srgbClr val="FF0000"/>
              </a:gs>
            </a:gsLst>
            <a:lin ang="16200000" scaled="1"/>
            <a:tileRect/>
          </a:gradFill>
          <a:ln w="22225">
            <a:solidFill>
              <a:schemeClr val="bg1"/>
            </a:solidFill>
          </a:ln>
        </p:spPr>
        <p:txBody>
          <a:bodyPr wrap="square" rtlCol="0">
            <a:spAutoFit/>
          </a:bodyPr>
          <a:lstStyle/>
          <a:p>
            <a:pPr algn="ctr"/>
            <a:r>
              <a:rPr lang="de-DE" sz="900" b="1" noProof="0" dirty="0">
                <a:solidFill>
                  <a:schemeClr val="bg1"/>
                </a:solidFill>
                <a:latin typeface="Bahnschrift Light" panose="020B0502040204020203" pitchFamily="34" charset="0"/>
              </a:rPr>
              <a:t>C/2017 K2</a:t>
            </a:r>
          </a:p>
        </p:txBody>
      </p:sp>
      <p:sp>
        <p:nvSpPr>
          <p:cNvPr id="22" name="TextBox 5">
            <a:extLst>
              <a:ext uri="{FF2B5EF4-FFF2-40B4-BE49-F238E27FC236}">
                <a16:creationId xmlns:a16="http://schemas.microsoft.com/office/drawing/2014/main" id="{5BB38555-5E16-D1AE-5043-126F5A0242A1}"/>
              </a:ext>
            </a:extLst>
          </p:cNvPr>
          <p:cNvSpPr txBox="1"/>
          <p:nvPr/>
        </p:nvSpPr>
        <p:spPr>
          <a:xfrm>
            <a:off x="55929" y="5299058"/>
            <a:ext cx="4857731" cy="1502976"/>
          </a:xfrm>
          <a:prstGeom prst="rect">
            <a:avLst/>
          </a:prstGeom>
          <a:solidFill>
            <a:schemeClr val="bg1">
              <a:alpha val="70000"/>
            </a:schemeClr>
          </a:solidFill>
        </p:spPr>
        <p:txBody>
          <a:bodyPr wrap="square">
            <a:spAutoFit/>
          </a:bodyPr>
          <a:lstStyle/>
          <a:p>
            <a:pPr>
              <a:lnSpc>
                <a:spcPts val="2200"/>
              </a:lnSpc>
            </a:pPr>
            <a:r>
              <a:rPr lang="en-US" sz="2200" b="1" dirty="0">
                <a:latin typeface="Bahnschrift Light Condensed" panose="020B0502040204020203" pitchFamily="34" charset="0"/>
              </a:rPr>
              <a:t>And the temple of God was opened in heaven, </a:t>
            </a:r>
            <a:r>
              <a:rPr lang="en-US" sz="2200" b="1" dirty="0">
                <a:solidFill>
                  <a:srgbClr val="0070C0"/>
                </a:solidFill>
                <a:latin typeface="Bahnschrift Light Condensed" panose="020B0502040204020203" pitchFamily="34" charset="0"/>
              </a:rPr>
              <a:t>and there was seen in his temple the ark of his testament: </a:t>
            </a:r>
            <a:r>
              <a:rPr lang="en-US" sz="2200" dirty="0">
                <a:latin typeface="Bahnschrift Light Condensed" panose="020B0502040204020203" pitchFamily="34" charset="0"/>
              </a:rPr>
              <a:t>and there were lightnings, and voices, and </a:t>
            </a:r>
            <a:r>
              <a:rPr lang="en-US" sz="2200" dirty="0" err="1">
                <a:latin typeface="Bahnschrift Light Condensed" panose="020B0502040204020203" pitchFamily="34" charset="0"/>
              </a:rPr>
              <a:t>thunderings</a:t>
            </a:r>
            <a:r>
              <a:rPr lang="en-US" sz="2200" dirty="0">
                <a:latin typeface="Bahnschrift Light Condensed" panose="020B0502040204020203" pitchFamily="34" charset="0"/>
              </a:rPr>
              <a:t>, and an earthquake, and great hail. (Revelation 11:19)</a:t>
            </a:r>
          </a:p>
        </p:txBody>
      </p:sp>
      <p:sp>
        <p:nvSpPr>
          <p:cNvPr id="23" name="Pfeil: nach rechts 22">
            <a:extLst>
              <a:ext uri="{FF2B5EF4-FFF2-40B4-BE49-F238E27FC236}">
                <a16:creationId xmlns:a16="http://schemas.microsoft.com/office/drawing/2014/main" id="{014DA8CA-0B2D-137F-5961-8B8E78E3AF3B}"/>
              </a:ext>
            </a:extLst>
          </p:cNvPr>
          <p:cNvSpPr/>
          <p:nvPr/>
        </p:nvSpPr>
        <p:spPr>
          <a:xfrm rot="6775179">
            <a:off x="3417395" y="742788"/>
            <a:ext cx="760888" cy="542926"/>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875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23FE2-36F4-D058-12DA-A5AB611E55BC}"/>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DC873F8D-B70C-92F2-9F04-AB8680290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4" name="TextBox 5">
            <a:extLst>
              <a:ext uri="{FF2B5EF4-FFF2-40B4-BE49-F238E27FC236}">
                <a16:creationId xmlns:a16="http://schemas.microsoft.com/office/drawing/2014/main" id="{5F339B3A-F5B6-A432-8305-C709FA799012}"/>
              </a:ext>
            </a:extLst>
          </p:cNvPr>
          <p:cNvSpPr txBox="1"/>
          <p:nvPr/>
        </p:nvSpPr>
        <p:spPr>
          <a:xfrm>
            <a:off x="71549" y="2279850"/>
            <a:ext cx="4267538" cy="2631490"/>
          </a:xfrm>
          <a:prstGeom prst="rect">
            <a:avLst/>
          </a:prstGeom>
          <a:solidFill>
            <a:schemeClr val="bg1">
              <a:alpha val="70000"/>
            </a:schemeClr>
          </a:solidFill>
        </p:spPr>
        <p:txBody>
          <a:bodyPr wrap="square">
            <a:spAutoFit/>
          </a:bodyPr>
          <a:lstStyle/>
          <a:p>
            <a:pPr>
              <a:lnSpc>
                <a:spcPts val="1800"/>
              </a:lnSpc>
            </a:pPr>
            <a:r>
              <a:rPr lang="en-US" sz="1600" dirty="0">
                <a:latin typeface="Bahnschrift Light Condensed" panose="020B0502040204020203" pitchFamily="34" charset="0"/>
              </a:rPr>
              <a:t>And I saw another mighty angel come down from heaven, clothed with a cloud: and a rainbow was upon his head, and his face was as it were the sun, and his feet as pillars of fire: And he had in his hand a little book open: </a:t>
            </a:r>
            <a:r>
              <a:rPr lang="en-US" sz="1600" b="1" dirty="0">
                <a:latin typeface="Bahnschrift Light Condensed" panose="020B0502040204020203" pitchFamily="34" charset="0"/>
              </a:rPr>
              <a:t>and he set his right foot upon the sea, and his left foot on the earth, And cried with a loud voice, as when a lion </a:t>
            </a:r>
            <a:r>
              <a:rPr lang="en-US" sz="1600" b="1" dirty="0" err="1">
                <a:latin typeface="Bahnschrift Light Condensed" panose="020B0502040204020203" pitchFamily="34" charset="0"/>
              </a:rPr>
              <a:t>roareth</a:t>
            </a:r>
            <a:r>
              <a:rPr lang="en-US" sz="1600" b="1" dirty="0">
                <a:latin typeface="Bahnschrift Light Condensed" panose="020B0502040204020203" pitchFamily="34" charset="0"/>
              </a:rPr>
              <a:t>: </a:t>
            </a:r>
            <a:r>
              <a:rPr lang="en-US" sz="1600" dirty="0">
                <a:latin typeface="Bahnschrift Light Condensed" panose="020B0502040204020203" pitchFamily="34" charset="0"/>
              </a:rPr>
              <a:t>and when he had cried, seven thunders uttered their voices. And when the seven thunders had uttered their voices, I was about to write: and I heard a voice from heaven saying unto me, Seal up those things which the seven thunders uttered, </a:t>
            </a:r>
            <a:r>
              <a:rPr lang="en-US" sz="1600" b="1" dirty="0">
                <a:latin typeface="Bahnschrift Light Condensed" panose="020B0502040204020203" pitchFamily="34" charset="0"/>
              </a:rPr>
              <a:t>and write them not. </a:t>
            </a:r>
            <a:r>
              <a:rPr lang="en-US" sz="1600" dirty="0">
                <a:latin typeface="Bahnschrift Light Condensed" panose="020B0502040204020203" pitchFamily="34" charset="0"/>
              </a:rPr>
              <a:t>(Revelation 10:1-4)</a:t>
            </a:r>
          </a:p>
        </p:txBody>
      </p:sp>
      <p:pic>
        <p:nvPicPr>
          <p:cNvPr id="13" name="Grafik 12">
            <a:extLst>
              <a:ext uri="{FF2B5EF4-FFF2-40B4-BE49-F238E27FC236}">
                <a16:creationId xmlns:a16="http://schemas.microsoft.com/office/drawing/2014/main" id="{AF1559ED-76F8-4BA4-E15B-581A0457E442}"/>
              </a:ext>
            </a:extLst>
          </p:cNvPr>
          <p:cNvPicPr>
            <a:picLocks noChangeAspect="1"/>
          </p:cNvPicPr>
          <p:nvPr/>
        </p:nvPicPr>
        <p:blipFill>
          <a:blip r:embed="rId4"/>
          <a:stretch>
            <a:fillRect/>
          </a:stretch>
        </p:blipFill>
        <p:spPr>
          <a:xfrm>
            <a:off x="7663107" y="2163167"/>
            <a:ext cx="4457344" cy="3137571"/>
          </a:xfrm>
          <a:prstGeom prst="rect">
            <a:avLst/>
          </a:prstGeom>
        </p:spPr>
      </p:pic>
      <p:pic>
        <p:nvPicPr>
          <p:cNvPr id="9" name="Grafik 8">
            <a:extLst>
              <a:ext uri="{FF2B5EF4-FFF2-40B4-BE49-F238E27FC236}">
                <a16:creationId xmlns:a16="http://schemas.microsoft.com/office/drawing/2014/main" id="{2F301281-C748-8272-C42C-69308B834253}"/>
              </a:ext>
            </a:extLst>
          </p:cNvPr>
          <p:cNvPicPr>
            <a:picLocks noChangeAspect="1"/>
          </p:cNvPicPr>
          <p:nvPr/>
        </p:nvPicPr>
        <p:blipFill>
          <a:blip r:embed="rId5"/>
          <a:stretch>
            <a:fillRect/>
          </a:stretch>
        </p:blipFill>
        <p:spPr>
          <a:xfrm>
            <a:off x="7766101" y="2875595"/>
            <a:ext cx="1440000" cy="1440000"/>
          </a:xfrm>
          <a:prstGeom prst="rect">
            <a:avLst/>
          </a:prstGeom>
        </p:spPr>
      </p:pic>
    </p:spTree>
    <p:extLst>
      <p:ext uri="{BB962C8B-B14F-4D97-AF65-F5344CB8AC3E}">
        <p14:creationId xmlns:p14="http://schemas.microsoft.com/office/powerpoint/2010/main" val="3744417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AA31A-CE6E-30B4-8457-85BA79432855}"/>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63681F2D-7326-9FC9-E862-9C2D16B36C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847" y="91819"/>
            <a:ext cx="6075153" cy="6674362"/>
          </a:xfrm>
          <a:prstGeom prst="rect">
            <a:avLst/>
          </a:prstGeom>
        </p:spPr>
      </p:pic>
      <p:pic>
        <p:nvPicPr>
          <p:cNvPr id="18" name="Grafik 17">
            <a:extLst>
              <a:ext uri="{FF2B5EF4-FFF2-40B4-BE49-F238E27FC236}">
                <a16:creationId xmlns:a16="http://schemas.microsoft.com/office/drawing/2014/main" id="{3009FFC3-0CA8-5206-8852-70E0BF51AE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85269" y="1989000"/>
            <a:ext cx="1440000" cy="1440000"/>
          </a:xfrm>
          <a:prstGeom prst="rect">
            <a:avLst/>
          </a:prstGeom>
        </p:spPr>
      </p:pic>
      <p:pic>
        <p:nvPicPr>
          <p:cNvPr id="6" name="Grafik 5">
            <a:extLst>
              <a:ext uri="{FF2B5EF4-FFF2-40B4-BE49-F238E27FC236}">
                <a16:creationId xmlns:a16="http://schemas.microsoft.com/office/drawing/2014/main" id="{6AA1E6F0-8CD2-29B1-C73F-58BACD4B457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1405781">
            <a:off x="6491686" y="259648"/>
            <a:ext cx="5365176" cy="3020173"/>
          </a:xfrm>
          <a:prstGeom prst="rect">
            <a:avLst/>
          </a:prstGeom>
        </p:spPr>
      </p:pic>
    </p:spTree>
    <p:extLst>
      <p:ext uri="{BB962C8B-B14F-4D97-AF65-F5344CB8AC3E}">
        <p14:creationId xmlns:p14="http://schemas.microsoft.com/office/powerpoint/2010/main" val="2171389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8DAB8-7DED-E65E-7E78-C574A1978F7F}"/>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B40C3208-64F3-4682-3587-2DF95127C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5" name="TextBox 5">
            <a:extLst>
              <a:ext uri="{FF2B5EF4-FFF2-40B4-BE49-F238E27FC236}">
                <a16:creationId xmlns:a16="http://schemas.microsoft.com/office/drawing/2014/main" id="{CA39EEFC-94ED-BCC1-1D4C-9E53E68C3624}"/>
              </a:ext>
            </a:extLst>
          </p:cNvPr>
          <p:cNvSpPr txBox="1"/>
          <p:nvPr/>
        </p:nvSpPr>
        <p:spPr>
          <a:xfrm>
            <a:off x="7183088" y="179211"/>
            <a:ext cx="4857731" cy="2067233"/>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And the angel which I saw stand upon the </a:t>
            </a:r>
            <a:r>
              <a:rPr lang="en-US" sz="2200" dirty="0">
                <a:highlight>
                  <a:srgbClr val="00FFFF"/>
                </a:highlight>
                <a:latin typeface="Bahnschrift Light Condensed" panose="020B0502040204020203" pitchFamily="34" charset="0"/>
              </a:rPr>
              <a:t>sea</a:t>
            </a:r>
            <a:r>
              <a:rPr lang="en-US" sz="2200" dirty="0">
                <a:latin typeface="Bahnschrift Light Condensed" panose="020B0502040204020203" pitchFamily="34" charset="0"/>
              </a:rPr>
              <a:t> and upon the </a:t>
            </a:r>
            <a:r>
              <a:rPr lang="en-US" sz="2200" dirty="0">
                <a:highlight>
                  <a:srgbClr val="00FF00"/>
                </a:highlight>
                <a:latin typeface="Bahnschrift Light Condensed" panose="020B0502040204020203" pitchFamily="34" charset="0"/>
              </a:rPr>
              <a:t>earth</a:t>
            </a:r>
            <a:r>
              <a:rPr lang="en-US" sz="2200" dirty="0">
                <a:latin typeface="Bahnschrift Light Condensed" panose="020B0502040204020203" pitchFamily="34" charset="0"/>
              </a:rPr>
              <a:t> lifted up his hand to heaven, </a:t>
            </a:r>
            <a:r>
              <a:rPr lang="en-US" sz="2200" b="1" dirty="0">
                <a:latin typeface="Bahnschrift Light Condensed" panose="020B0502040204020203" pitchFamily="34" charset="0"/>
              </a:rPr>
              <a:t>And </a:t>
            </a:r>
            <a:r>
              <a:rPr lang="en-US" sz="2200" b="1" dirty="0" err="1">
                <a:highlight>
                  <a:srgbClr val="FFFF00"/>
                </a:highlight>
                <a:latin typeface="Bahnschrift Light Condensed" panose="020B0502040204020203" pitchFamily="34" charset="0"/>
              </a:rPr>
              <a:t>sware</a:t>
            </a:r>
            <a:r>
              <a:rPr lang="en-US" sz="2200" b="1" dirty="0">
                <a:latin typeface="Bahnschrift Light Condensed" panose="020B0502040204020203" pitchFamily="34" charset="0"/>
              </a:rPr>
              <a:t> by him that </a:t>
            </a:r>
            <a:r>
              <a:rPr lang="en-US" sz="2200" b="1" dirty="0" err="1">
                <a:latin typeface="Bahnschrift Light Condensed" panose="020B0502040204020203" pitchFamily="34" charset="0"/>
              </a:rPr>
              <a:t>liveth</a:t>
            </a:r>
            <a:r>
              <a:rPr lang="en-US" sz="2200" b="1" dirty="0">
                <a:latin typeface="Bahnschrift Light Condensed" panose="020B0502040204020203" pitchFamily="34" charset="0"/>
              </a:rPr>
              <a:t> for ever and ever, who created heaven, and the things that therein are, and the earth, and the things that therein are, and the sea, and the things which are therein, </a:t>
            </a:r>
            <a:r>
              <a:rPr lang="en-US" sz="2200" b="1" dirty="0">
                <a:solidFill>
                  <a:srgbClr val="0070C0"/>
                </a:solidFill>
                <a:latin typeface="Bahnschrift Light Condensed" panose="020B0502040204020203" pitchFamily="34" charset="0"/>
              </a:rPr>
              <a:t>that there should be time no longer: </a:t>
            </a:r>
            <a:r>
              <a:rPr lang="en-US" sz="2200" dirty="0">
                <a:latin typeface="Bahnschrift Light Condensed" panose="020B0502040204020203" pitchFamily="34" charset="0"/>
              </a:rPr>
              <a:t>(Revelation 10:5-6)</a:t>
            </a:r>
          </a:p>
        </p:txBody>
      </p:sp>
      <p:sp>
        <p:nvSpPr>
          <p:cNvPr id="9" name="Ellipse 8">
            <a:extLst>
              <a:ext uri="{FF2B5EF4-FFF2-40B4-BE49-F238E27FC236}">
                <a16:creationId xmlns:a16="http://schemas.microsoft.com/office/drawing/2014/main" id="{B0B54603-9AD5-F996-4F85-3AFA9A6134E4}"/>
              </a:ext>
            </a:extLst>
          </p:cNvPr>
          <p:cNvSpPr/>
          <p:nvPr/>
        </p:nvSpPr>
        <p:spPr>
          <a:xfrm>
            <a:off x="151181" y="1557928"/>
            <a:ext cx="4524375" cy="4504144"/>
          </a:xfrm>
          <a:prstGeom prst="ellipse">
            <a:avLst/>
          </a:prstGeom>
          <a:blipFill dpi="0" rotWithShape="1">
            <a:blip r:embed="rId4"/>
            <a:srcRect/>
            <a:stretch>
              <a:fillRect l="-20000" t="-10000" b="-10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feld 9">
            <a:extLst>
              <a:ext uri="{FF2B5EF4-FFF2-40B4-BE49-F238E27FC236}">
                <a16:creationId xmlns:a16="http://schemas.microsoft.com/office/drawing/2014/main" id="{B8A3A27D-1FF2-983C-9129-EDBC216BEAF9}"/>
              </a:ext>
            </a:extLst>
          </p:cNvPr>
          <p:cNvSpPr txBox="1">
            <a:spLocks/>
          </p:cNvSpPr>
          <p:nvPr/>
        </p:nvSpPr>
        <p:spPr>
          <a:xfrm>
            <a:off x="1727466" y="4752975"/>
            <a:ext cx="1244333" cy="369332"/>
          </a:xfrm>
          <a:prstGeom prst="rect">
            <a:avLst/>
          </a:prstGeom>
          <a:solidFill>
            <a:srgbClr val="00FFFF"/>
          </a:solidFill>
          <a:ln w="22225">
            <a:solidFill>
              <a:schemeClr val="bg1"/>
            </a:solidFill>
          </a:ln>
        </p:spPr>
        <p:txBody>
          <a:bodyPr wrap="square" rtlCol="0">
            <a:spAutoFit/>
          </a:bodyPr>
          <a:lstStyle/>
          <a:p>
            <a:pPr algn="ctr"/>
            <a:r>
              <a:rPr lang="de-DE" b="1" noProof="0" dirty="0">
                <a:latin typeface="Bahnschrift Light" panose="020B0502040204020203" pitchFamily="34" charset="0"/>
              </a:rPr>
              <a:t>The </a:t>
            </a:r>
            <a:r>
              <a:rPr lang="de-DE" b="1" noProof="0" dirty="0" err="1">
                <a:latin typeface="Bahnschrift Light" panose="020B0502040204020203" pitchFamily="34" charset="0"/>
              </a:rPr>
              <a:t>sea</a:t>
            </a:r>
            <a:endParaRPr lang="de-DE" b="1" noProof="0" dirty="0">
              <a:latin typeface="Bahnschrift Light" panose="020B0502040204020203" pitchFamily="34" charset="0"/>
            </a:endParaRPr>
          </a:p>
        </p:txBody>
      </p:sp>
      <p:sp>
        <p:nvSpPr>
          <p:cNvPr id="11" name="Textfeld 10">
            <a:extLst>
              <a:ext uri="{FF2B5EF4-FFF2-40B4-BE49-F238E27FC236}">
                <a16:creationId xmlns:a16="http://schemas.microsoft.com/office/drawing/2014/main" id="{CA81B94D-9660-E585-28AF-C20B2F312713}"/>
              </a:ext>
            </a:extLst>
          </p:cNvPr>
          <p:cNvSpPr txBox="1">
            <a:spLocks/>
          </p:cNvSpPr>
          <p:nvPr/>
        </p:nvSpPr>
        <p:spPr>
          <a:xfrm>
            <a:off x="3361106" y="2061256"/>
            <a:ext cx="2058619" cy="646331"/>
          </a:xfrm>
          <a:prstGeom prst="rect">
            <a:avLst/>
          </a:prstGeom>
          <a:solidFill>
            <a:srgbClr val="00FF00"/>
          </a:solidFill>
          <a:ln w="22225">
            <a:solidFill>
              <a:schemeClr val="bg1"/>
            </a:solidFill>
          </a:ln>
        </p:spPr>
        <p:txBody>
          <a:bodyPr wrap="square" rtlCol="0">
            <a:spAutoFit/>
          </a:bodyPr>
          <a:lstStyle/>
          <a:p>
            <a:pPr algn="ctr"/>
            <a:r>
              <a:rPr lang="en-US" b="1" noProof="0" dirty="0">
                <a:latin typeface="Bahnschrift Light" panose="020B0502040204020203" pitchFamily="34" charset="0"/>
              </a:rPr>
              <a:t>The altar of burnt offering</a:t>
            </a:r>
            <a:endParaRPr lang="de-DE" b="1" noProof="0" dirty="0">
              <a:latin typeface="Bahnschrift Light" panose="020B0502040204020203" pitchFamily="34" charset="0"/>
            </a:endParaRPr>
          </a:p>
        </p:txBody>
      </p:sp>
      <p:sp>
        <p:nvSpPr>
          <p:cNvPr id="12" name="TextBox 5">
            <a:extLst>
              <a:ext uri="{FF2B5EF4-FFF2-40B4-BE49-F238E27FC236}">
                <a16:creationId xmlns:a16="http://schemas.microsoft.com/office/drawing/2014/main" id="{9537C792-45B2-3229-1E7C-BA23FD37E7A1}"/>
              </a:ext>
            </a:extLst>
          </p:cNvPr>
          <p:cNvSpPr txBox="1"/>
          <p:nvPr/>
        </p:nvSpPr>
        <p:spPr>
          <a:xfrm>
            <a:off x="4675556" y="2780626"/>
            <a:ext cx="2840890" cy="656590"/>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The earth was the altar of sacrifice for Jesus!</a:t>
            </a:r>
            <a:endParaRPr lang="de-DE" sz="2200" i="1" dirty="0">
              <a:latin typeface="Bahnschrift Light Condensed" panose="020B0502040204020203" pitchFamily="34" charset="0"/>
            </a:endParaRPr>
          </a:p>
        </p:txBody>
      </p:sp>
      <p:sp>
        <p:nvSpPr>
          <p:cNvPr id="13" name="TextBox 5">
            <a:extLst>
              <a:ext uri="{FF2B5EF4-FFF2-40B4-BE49-F238E27FC236}">
                <a16:creationId xmlns:a16="http://schemas.microsoft.com/office/drawing/2014/main" id="{20CC59B8-3353-3F9E-9DCD-5835AF4F3689}"/>
              </a:ext>
            </a:extLst>
          </p:cNvPr>
          <p:cNvSpPr txBox="1"/>
          <p:nvPr/>
        </p:nvSpPr>
        <p:spPr>
          <a:xfrm>
            <a:off x="3056925" y="4313532"/>
            <a:ext cx="3237262" cy="2349361"/>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He made also ten lavers, and put five on the right hand, and five on the left, to wash in them: such things as they offered for the burnt offering they washed in them; </a:t>
            </a:r>
            <a:r>
              <a:rPr lang="en-US" sz="2200" b="1" dirty="0">
                <a:solidFill>
                  <a:srgbClr val="0070C0"/>
                </a:solidFill>
                <a:latin typeface="Bahnschrift Light Condensed" panose="020B0502040204020203" pitchFamily="34" charset="0"/>
              </a:rPr>
              <a:t>but the sea was for the priests to wash in. </a:t>
            </a:r>
            <a:r>
              <a:rPr lang="en-US" sz="2200" dirty="0">
                <a:latin typeface="Bahnschrift Light Condensed" panose="020B0502040204020203" pitchFamily="34" charset="0"/>
              </a:rPr>
              <a:t>(2 Chronicles 4:6)</a:t>
            </a:r>
          </a:p>
        </p:txBody>
      </p:sp>
    </p:spTree>
    <p:extLst>
      <p:ext uri="{BB962C8B-B14F-4D97-AF65-F5344CB8AC3E}">
        <p14:creationId xmlns:p14="http://schemas.microsoft.com/office/powerpoint/2010/main" val="756214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9E4AD-7633-A6A3-EFB6-64DA163BE072}"/>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AFABCADB-7413-3488-6C64-626D51A87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5" name="TextBox 5">
            <a:extLst>
              <a:ext uri="{FF2B5EF4-FFF2-40B4-BE49-F238E27FC236}">
                <a16:creationId xmlns:a16="http://schemas.microsoft.com/office/drawing/2014/main" id="{F7AC1359-C11C-CC17-599A-A75E04ED1972}"/>
              </a:ext>
            </a:extLst>
          </p:cNvPr>
          <p:cNvSpPr txBox="1"/>
          <p:nvPr/>
        </p:nvSpPr>
        <p:spPr>
          <a:xfrm>
            <a:off x="115540" y="3432466"/>
            <a:ext cx="4857731" cy="1220847"/>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But </a:t>
            </a:r>
            <a:r>
              <a:rPr lang="en-US" sz="2200" b="1" dirty="0">
                <a:latin typeface="Bahnschrift Light Condensed" panose="020B0502040204020203" pitchFamily="34" charset="0"/>
              </a:rPr>
              <a:t>in the days of the voice of the seventh angel, </a:t>
            </a:r>
            <a:r>
              <a:rPr lang="en-US" sz="2200" dirty="0">
                <a:latin typeface="Bahnschrift Light Condensed" panose="020B0502040204020203" pitchFamily="34" charset="0"/>
              </a:rPr>
              <a:t>when he shall begin to sound, </a:t>
            </a:r>
            <a:r>
              <a:rPr lang="en-US" sz="2200" b="1" dirty="0">
                <a:solidFill>
                  <a:srgbClr val="0070C0"/>
                </a:solidFill>
                <a:latin typeface="Bahnschrift Light Condensed" panose="020B0502040204020203" pitchFamily="34" charset="0"/>
              </a:rPr>
              <a:t>the mystery of God should be finished, </a:t>
            </a:r>
            <a:r>
              <a:rPr lang="en-US" sz="2200" dirty="0">
                <a:latin typeface="Bahnschrift Light Condensed" panose="020B0502040204020203" pitchFamily="34" charset="0"/>
              </a:rPr>
              <a:t>as he hath declared to his servants the prophets.</a:t>
            </a:r>
            <a:r>
              <a:rPr lang="de-DE" sz="2200" dirty="0">
                <a:latin typeface="Bahnschrift Light Condensed" panose="020B0502040204020203" pitchFamily="34" charset="0"/>
              </a:rPr>
              <a:t> (Revelation 10:7)</a:t>
            </a:r>
            <a:endParaRPr lang="de-DE" sz="2200" i="1" dirty="0">
              <a:latin typeface="Bahnschrift Light Condensed" panose="020B0502040204020203" pitchFamily="34" charset="0"/>
            </a:endParaRPr>
          </a:p>
        </p:txBody>
      </p:sp>
      <p:sp>
        <p:nvSpPr>
          <p:cNvPr id="2" name="TextBox 5">
            <a:extLst>
              <a:ext uri="{FF2B5EF4-FFF2-40B4-BE49-F238E27FC236}">
                <a16:creationId xmlns:a16="http://schemas.microsoft.com/office/drawing/2014/main" id="{C70EF2F5-B15C-F78D-CDB4-2540DFA0CED2}"/>
              </a:ext>
            </a:extLst>
          </p:cNvPr>
          <p:cNvSpPr txBox="1"/>
          <p:nvPr/>
        </p:nvSpPr>
        <p:spPr>
          <a:xfrm>
            <a:off x="7218729" y="3429000"/>
            <a:ext cx="4857731" cy="1785104"/>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John came in the spirit and power of Elijah to proclaim the first advent of Jesus. I was pointed down to the last days and saw that </a:t>
            </a:r>
            <a:r>
              <a:rPr lang="en-US" sz="2200" b="1" dirty="0">
                <a:latin typeface="Bahnschrift Light Condensed" panose="020B0502040204020203" pitchFamily="34" charset="0"/>
              </a:rPr>
              <a:t>John represented those who should go forth in the spirit and power of Elijah to </a:t>
            </a:r>
            <a:r>
              <a:rPr lang="en-US" sz="2200" b="1" dirty="0">
                <a:solidFill>
                  <a:srgbClr val="FF0000"/>
                </a:solidFill>
                <a:latin typeface="Bahnschrift Light Condensed" panose="020B0502040204020203" pitchFamily="34" charset="0"/>
              </a:rPr>
              <a:t>herald the day of wrath </a:t>
            </a:r>
            <a:r>
              <a:rPr lang="en-US" sz="2200" b="1" dirty="0">
                <a:latin typeface="Bahnschrift Light Condensed" panose="020B0502040204020203" pitchFamily="34" charset="0"/>
              </a:rPr>
              <a:t>and</a:t>
            </a:r>
            <a:r>
              <a:rPr lang="en-US" sz="2200" dirty="0">
                <a:latin typeface="Bahnschrift Light Condensed" panose="020B0502040204020203" pitchFamily="34" charset="0"/>
              </a:rPr>
              <a:t> </a:t>
            </a:r>
            <a:r>
              <a:rPr lang="en-US" sz="2200" b="1" dirty="0">
                <a:solidFill>
                  <a:srgbClr val="0070C0"/>
                </a:solidFill>
                <a:latin typeface="Bahnschrift Light Condensed" panose="020B0502040204020203" pitchFamily="34" charset="0"/>
              </a:rPr>
              <a:t>the second advent of Jesus.</a:t>
            </a:r>
            <a:r>
              <a:rPr lang="de-DE" sz="2200" dirty="0">
                <a:latin typeface="Bahnschrift Light Condensed" panose="020B0502040204020203" pitchFamily="34" charset="0"/>
              </a:rPr>
              <a:t> EW 155.1</a:t>
            </a:r>
            <a:endParaRPr lang="de-DE" sz="2200" i="1" dirty="0">
              <a:latin typeface="Bahnschrift Light Condensed" panose="020B0502040204020203" pitchFamily="34" charset="0"/>
            </a:endParaRPr>
          </a:p>
        </p:txBody>
      </p:sp>
    </p:spTree>
    <p:extLst>
      <p:ext uri="{BB962C8B-B14F-4D97-AF65-F5344CB8AC3E}">
        <p14:creationId xmlns:p14="http://schemas.microsoft.com/office/powerpoint/2010/main" val="399821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5AFD7-9353-3C13-B086-EE68C112B3B9}"/>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B44FBF8E-8DD6-7B99-EEE8-25BC430D3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 y="0"/>
            <a:ext cx="12185522" cy="6858000"/>
          </a:xfrm>
          <a:prstGeom prst="rect">
            <a:avLst/>
          </a:prstGeom>
        </p:spPr>
      </p:pic>
      <p:sp>
        <p:nvSpPr>
          <p:cNvPr id="5" name="TextBox 5">
            <a:extLst>
              <a:ext uri="{FF2B5EF4-FFF2-40B4-BE49-F238E27FC236}">
                <a16:creationId xmlns:a16="http://schemas.microsoft.com/office/drawing/2014/main" id="{3EE19D3A-AFDA-5815-610C-7BA36DC027C1}"/>
              </a:ext>
            </a:extLst>
          </p:cNvPr>
          <p:cNvSpPr txBox="1"/>
          <p:nvPr/>
        </p:nvSpPr>
        <p:spPr>
          <a:xfrm>
            <a:off x="90140" y="1840733"/>
            <a:ext cx="4857731" cy="1502976"/>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And the voice which I heard from heaven </a:t>
            </a:r>
            <a:r>
              <a:rPr lang="en-US" sz="2200" dirty="0" err="1">
                <a:latin typeface="Bahnschrift Light Condensed" panose="020B0502040204020203" pitchFamily="34" charset="0"/>
              </a:rPr>
              <a:t>spake</a:t>
            </a:r>
            <a:r>
              <a:rPr lang="en-US" sz="2200" dirty="0">
                <a:latin typeface="Bahnschrift Light Condensed" panose="020B0502040204020203" pitchFamily="34" charset="0"/>
              </a:rPr>
              <a:t> unto me again, and said, </a:t>
            </a:r>
            <a:r>
              <a:rPr lang="en-US" sz="2200" b="1" dirty="0">
                <a:solidFill>
                  <a:srgbClr val="0070C0"/>
                </a:solidFill>
                <a:latin typeface="Bahnschrift Light Condensed" panose="020B0502040204020203" pitchFamily="34" charset="0"/>
              </a:rPr>
              <a:t>Go and take the little book which is open in the hand of the angel which </a:t>
            </a:r>
            <a:r>
              <a:rPr lang="en-US" sz="2200" b="1" dirty="0" err="1">
                <a:solidFill>
                  <a:srgbClr val="0070C0"/>
                </a:solidFill>
                <a:latin typeface="Bahnschrift Light Condensed" panose="020B0502040204020203" pitchFamily="34" charset="0"/>
              </a:rPr>
              <a:t>standeth</a:t>
            </a:r>
            <a:r>
              <a:rPr lang="en-US" sz="2200" b="1" dirty="0">
                <a:solidFill>
                  <a:srgbClr val="0070C0"/>
                </a:solidFill>
                <a:latin typeface="Bahnschrift Light Condensed" panose="020B0502040204020203" pitchFamily="34" charset="0"/>
              </a:rPr>
              <a:t> upon the sea and upon the earth. </a:t>
            </a:r>
            <a:r>
              <a:rPr lang="de-DE" sz="2200" dirty="0">
                <a:latin typeface="Bahnschrift Light Condensed" panose="020B0502040204020203" pitchFamily="34" charset="0"/>
              </a:rPr>
              <a:t>(Revelation 10:8)</a:t>
            </a:r>
            <a:endParaRPr lang="de-DE" sz="2200" i="1" dirty="0">
              <a:latin typeface="Bahnschrift Light Condensed" panose="020B0502040204020203" pitchFamily="34" charset="0"/>
            </a:endParaRPr>
          </a:p>
        </p:txBody>
      </p:sp>
      <p:sp>
        <p:nvSpPr>
          <p:cNvPr id="2" name="TextBox 5">
            <a:extLst>
              <a:ext uri="{FF2B5EF4-FFF2-40B4-BE49-F238E27FC236}">
                <a16:creationId xmlns:a16="http://schemas.microsoft.com/office/drawing/2014/main" id="{038BAE8C-E62F-E8C9-342D-BC8158D122CA}"/>
              </a:ext>
            </a:extLst>
          </p:cNvPr>
          <p:cNvSpPr txBox="1"/>
          <p:nvPr/>
        </p:nvSpPr>
        <p:spPr>
          <a:xfrm>
            <a:off x="90139" y="3429000"/>
            <a:ext cx="4857731" cy="1865126"/>
          </a:xfrm>
          <a:prstGeom prst="rect">
            <a:avLst/>
          </a:prstGeom>
          <a:solidFill>
            <a:schemeClr val="bg1">
              <a:alpha val="70000"/>
            </a:schemeClr>
          </a:solidFill>
        </p:spPr>
        <p:txBody>
          <a:bodyPr wrap="square">
            <a:spAutoFit/>
          </a:bodyPr>
          <a:lstStyle/>
          <a:p>
            <a:pPr>
              <a:lnSpc>
                <a:spcPct val="80000"/>
              </a:lnSpc>
            </a:pPr>
            <a:r>
              <a:rPr lang="en-US" dirty="0">
                <a:latin typeface="Bahnschrift Light Condensed" panose="020B0502040204020203" pitchFamily="34" charset="0"/>
              </a:rPr>
              <a:t>And I went unto the angel, and said unto him, Give me the little book. And he said unto me, Take it, and eat it up; and it shall make thy belly bitter, but it shall be in thy mouth sweet as honey. </a:t>
            </a:r>
            <a:r>
              <a:rPr lang="en-US" b="1" dirty="0">
                <a:latin typeface="Bahnschrift Light Condensed" panose="020B0502040204020203" pitchFamily="34" charset="0"/>
              </a:rPr>
              <a:t>And I took the little book out of the angel's hand, and ate it up; and it was in my mouth sweet as honey: and as soon as I had eaten it, my belly was bitter</a:t>
            </a:r>
            <a:r>
              <a:rPr lang="en-US" dirty="0">
                <a:latin typeface="Bahnschrift Light Condensed" panose="020B0502040204020203" pitchFamily="34" charset="0"/>
              </a:rPr>
              <a:t>. And he said unto me, Thou must prophesy again before many peoples, and nations, and tongues, and kings.</a:t>
            </a:r>
            <a:r>
              <a:rPr lang="de-DE" dirty="0">
                <a:latin typeface="Bahnschrift Light Condensed" panose="020B0502040204020203" pitchFamily="34" charset="0"/>
              </a:rPr>
              <a:t> (Revelation 10:9-11)</a:t>
            </a:r>
            <a:endParaRPr lang="de-DE" i="1" dirty="0">
              <a:latin typeface="Bahnschrift Light Condensed" panose="020B0502040204020203" pitchFamily="34" charset="0"/>
            </a:endParaRPr>
          </a:p>
        </p:txBody>
      </p:sp>
      <p:pic>
        <p:nvPicPr>
          <p:cNvPr id="4" name="Grafik 3" descr="Hiram Edson's Vision of Heavenly Sanctuary | The vision of ezekiel, Daniels  vision, Ezekiel vision of">
            <a:extLst>
              <a:ext uri="{FF2B5EF4-FFF2-40B4-BE49-F238E27FC236}">
                <a16:creationId xmlns:a16="http://schemas.microsoft.com/office/drawing/2014/main" id="{D2EE7309-4DFC-74FA-14A5-C83E5B5FA49F}"/>
              </a:ext>
            </a:extLst>
          </p:cNvPr>
          <p:cNvPicPr>
            <a:picLocks noChangeAspect="1"/>
          </p:cNvPicPr>
          <p:nvPr/>
        </p:nvPicPr>
        <p:blipFill>
          <a:blip r:embed="rId4"/>
          <a:stretch>
            <a:fillRect/>
          </a:stretch>
        </p:blipFill>
        <p:spPr>
          <a:xfrm>
            <a:off x="8771468" y="204146"/>
            <a:ext cx="3225668" cy="4303041"/>
          </a:xfrm>
          <a:prstGeom prst="rect">
            <a:avLst/>
          </a:prstGeom>
          <a:ln w="44450">
            <a:solidFill>
              <a:srgbClr val="FFC000"/>
            </a:solidFill>
          </a:ln>
        </p:spPr>
      </p:pic>
    </p:spTree>
    <p:extLst>
      <p:ext uri="{BB962C8B-B14F-4D97-AF65-F5344CB8AC3E}">
        <p14:creationId xmlns:p14="http://schemas.microsoft.com/office/powerpoint/2010/main" val="2287292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DB25D-C6CB-5D29-04A5-F01F9B70B9B5}"/>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1F7AA133-1F55-9F5B-911A-F05C630E2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2" name="TextBox 5">
            <a:extLst>
              <a:ext uri="{FF2B5EF4-FFF2-40B4-BE49-F238E27FC236}">
                <a16:creationId xmlns:a16="http://schemas.microsoft.com/office/drawing/2014/main" id="{5A06F9E5-E8A4-7DC4-6AEB-6E915602E3BA}"/>
              </a:ext>
            </a:extLst>
          </p:cNvPr>
          <p:cNvSpPr txBox="1"/>
          <p:nvPr/>
        </p:nvSpPr>
        <p:spPr>
          <a:xfrm>
            <a:off x="237947" y="5512639"/>
            <a:ext cx="7819126" cy="1220847"/>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And I heard another voice from heaven, saying, </a:t>
            </a:r>
            <a:r>
              <a:rPr lang="en-US" sz="2200" b="1" dirty="0">
                <a:solidFill>
                  <a:srgbClr val="FF0000"/>
                </a:solidFill>
                <a:latin typeface="Bahnschrift Light Condensed" panose="020B0502040204020203" pitchFamily="34" charset="0"/>
              </a:rPr>
              <a:t>Come out of her, </a:t>
            </a:r>
            <a:r>
              <a:rPr lang="en-US" sz="2200" dirty="0">
                <a:latin typeface="Bahnschrift Light Condensed" panose="020B0502040204020203" pitchFamily="34" charset="0"/>
              </a:rPr>
              <a:t>my people, that ye be not partakers of her sins, and that ye receive not of her plagues. For her sins have reached unto heaven, and God hath remembered her iniquities. </a:t>
            </a:r>
            <a:r>
              <a:rPr lang="de-DE" sz="2200" dirty="0">
                <a:latin typeface="Bahnschrift Light Condensed" panose="020B0502040204020203" pitchFamily="34" charset="0"/>
              </a:rPr>
              <a:t>(Revelation 18:4-5)</a:t>
            </a:r>
            <a:endParaRPr lang="de-DE" sz="2200" i="1" dirty="0">
              <a:latin typeface="Bahnschrift Light Condensed" panose="020B0502040204020203" pitchFamily="34" charset="0"/>
            </a:endParaRPr>
          </a:p>
        </p:txBody>
      </p:sp>
      <p:sp>
        <p:nvSpPr>
          <p:cNvPr id="9" name="TextBox 5">
            <a:extLst>
              <a:ext uri="{FF2B5EF4-FFF2-40B4-BE49-F238E27FC236}">
                <a16:creationId xmlns:a16="http://schemas.microsoft.com/office/drawing/2014/main" id="{887D8DC7-2733-C142-E9CF-598B1B80904A}"/>
              </a:ext>
            </a:extLst>
          </p:cNvPr>
          <p:cNvSpPr txBox="1"/>
          <p:nvPr/>
        </p:nvSpPr>
        <p:spPr>
          <a:xfrm>
            <a:off x="5196827" y="102059"/>
            <a:ext cx="4885666" cy="2913618"/>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The Seventh Plague</a:t>
            </a:r>
          </a:p>
          <a:p>
            <a:pPr>
              <a:lnSpc>
                <a:spcPts val="2200"/>
              </a:lnSpc>
            </a:pPr>
            <a:r>
              <a:rPr lang="en-US" sz="2200" dirty="0">
                <a:latin typeface="Bahnschrift Light Condensed" panose="020B0502040204020203" pitchFamily="34" charset="0"/>
              </a:rPr>
              <a:t>We need to study the pouring out of the seventh vial [Revelation 16:17-21]. The powers of evil will not yield up the conflict without a struggle. But Providence has a part to act in the battle of Armageddon. </a:t>
            </a:r>
            <a:r>
              <a:rPr lang="en-US" sz="2200" b="1" dirty="0">
                <a:latin typeface="Bahnschrift Light Condensed" panose="020B0502040204020203" pitchFamily="34" charset="0"/>
              </a:rPr>
              <a:t>When the earth is lighted with the glory of the angel of Revelation eighteen,</a:t>
            </a:r>
            <a:r>
              <a:rPr lang="en-US" sz="2200" dirty="0">
                <a:latin typeface="Bahnschrift Light Condensed" panose="020B0502040204020203" pitchFamily="34" charset="0"/>
              </a:rPr>
              <a:t> the religious elements, good and evil, will awake from slumber, </a:t>
            </a:r>
            <a:r>
              <a:rPr lang="en-US" sz="2200" b="1" dirty="0">
                <a:solidFill>
                  <a:srgbClr val="0070C0"/>
                </a:solidFill>
                <a:latin typeface="Bahnschrift Light Condensed" panose="020B0502040204020203" pitchFamily="34" charset="0"/>
              </a:rPr>
              <a:t>and the armies of the living God will take the field.</a:t>
            </a:r>
            <a:r>
              <a:rPr lang="en-US" sz="2200" dirty="0">
                <a:latin typeface="Bahnschrift Light Condensed" panose="020B0502040204020203" pitchFamily="34" charset="0"/>
              </a:rPr>
              <a:t> LDE 251.3</a:t>
            </a:r>
          </a:p>
        </p:txBody>
      </p:sp>
    </p:spTree>
    <p:extLst>
      <p:ext uri="{BB962C8B-B14F-4D97-AF65-F5344CB8AC3E}">
        <p14:creationId xmlns:p14="http://schemas.microsoft.com/office/powerpoint/2010/main" val="1864730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4B1F8-2075-41B9-4C0D-AD8997051D12}"/>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A52F8E72-FA23-D4D5-7F11-26D70CDF8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6" name="TextBox 5">
            <a:extLst>
              <a:ext uri="{FF2B5EF4-FFF2-40B4-BE49-F238E27FC236}">
                <a16:creationId xmlns:a16="http://schemas.microsoft.com/office/drawing/2014/main" id="{59EBA225-90AF-7DBD-A411-DDCB46946120}"/>
              </a:ext>
            </a:extLst>
          </p:cNvPr>
          <p:cNvSpPr txBox="1"/>
          <p:nvPr/>
        </p:nvSpPr>
        <p:spPr>
          <a:xfrm>
            <a:off x="8656320" y="114518"/>
            <a:ext cx="3394988" cy="2913618"/>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And at that time shall </a:t>
            </a:r>
            <a:r>
              <a:rPr lang="en-US" sz="2200" b="1" dirty="0">
                <a:solidFill>
                  <a:srgbClr val="0070C0"/>
                </a:solidFill>
                <a:latin typeface="Bahnschrift Light Condensed" panose="020B0502040204020203" pitchFamily="34" charset="0"/>
              </a:rPr>
              <a:t>Michael stand up, </a:t>
            </a:r>
            <a:r>
              <a:rPr lang="en-US" sz="2200" dirty="0">
                <a:latin typeface="Bahnschrift Light Condensed" panose="020B0502040204020203" pitchFamily="34" charset="0"/>
              </a:rPr>
              <a:t>the great prince which </a:t>
            </a:r>
            <a:r>
              <a:rPr lang="en-US" sz="2200" dirty="0" err="1">
                <a:latin typeface="Bahnschrift Light Condensed" panose="020B0502040204020203" pitchFamily="34" charset="0"/>
              </a:rPr>
              <a:t>standeth</a:t>
            </a:r>
            <a:r>
              <a:rPr lang="en-US" sz="2200" dirty="0">
                <a:latin typeface="Bahnschrift Light Condensed" panose="020B0502040204020203" pitchFamily="34" charset="0"/>
              </a:rPr>
              <a:t> for the children of thy people: and there shall be </a:t>
            </a:r>
            <a:r>
              <a:rPr lang="en-US" sz="2200" b="1" dirty="0">
                <a:solidFill>
                  <a:srgbClr val="FF0000"/>
                </a:solidFill>
                <a:latin typeface="Bahnschrift Light Condensed" panose="020B0502040204020203" pitchFamily="34" charset="0"/>
              </a:rPr>
              <a:t>a time of trouble, such as never was since there was a nation even to that same time: </a:t>
            </a:r>
            <a:r>
              <a:rPr lang="en-US" sz="2200" dirty="0">
                <a:latin typeface="Bahnschrift Light Condensed" panose="020B0502040204020203" pitchFamily="34" charset="0"/>
              </a:rPr>
              <a:t>and at </a:t>
            </a:r>
            <a:r>
              <a:rPr lang="en-US" sz="2200" b="1" dirty="0">
                <a:highlight>
                  <a:srgbClr val="FFFF00"/>
                </a:highlight>
                <a:latin typeface="Bahnschrift Light Condensed" panose="020B0502040204020203" pitchFamily="34" charset="0"/>
              </a:rPr>
              <a:t>that time thy people shall be delivered, </a:t>
            </a:r>
            <a:r>
              <a:rPr lang="en-US" sz="2200" dirty="0">
                <a:latin typeface="Bahnschrift Light Condensed" panose="020B0502040204020203" pitchFamily="34" charset="0"/>
              </a:rPr>
              <a:t>every one that shall be found written in the book. (Daniel 12:1)</a:t>
            </a:r>
          </a:p>
        </p:txBody>
      </p:sp>
    </p:spTree>
    <p:extLst>
      <p:ext uri="{BB962C8B-B14F-4D97-AF65-F5344CB8AC3E}">
        <p14:creationId xmlns:p14="http://schemas.microsoft.com/office/powerpoint/2010/main" val="2045877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D1FD6-B313-4A16-0ABB-61829C8CEF7C}"/>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52861309-14C8-E0D3-9409-AD7346C9C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9" name="TextBox 5">
            <a:extLst>
              <a:ext uri="{FF2B5EF4-FFF2-40B4-BE49-F238E27FC236}">
                <a16:creationId xmlns:a16="http://schemas.microsoft.com/office/drawing/2014/main" id="{E1E0DC3B-72C7-B0CC-6584-860A7CA010D3}"/>
              </a:ext>
            </a:extLst>
          </p:cNvPr>
          <p:cNvSpPr txBox="1"/>
          <p:nvPr/>
        </p:nvSpPr>
        <p:spPr>
          <a:xfrm>
            <a:off x="7129259" y="169115"/>
            <a:ext cx="4885666" cy="1220847"/>
          </a:xfrm>
          <a:prstGeom prst="rect">
            <a:avLst/>
          </a:prstGeom>
          <a:solidFill>
            <a:schemeClr val="bg1">
              <a:alpha val="70000"/>
            </a:schemeClr>
          </a:solidFill>
        </p:spPr>
        <p:txBody>
          <a:bodyPr wrap="square">
            <a:spAutoFit/>
          </a:bodyPr>
          <a:lstStyle/>
          <a:p>
            <a:pPr>
              <a:lnSpc>
                <a:spcPts val="2200"/>
              </a:lnSpc>
            </a:pPr>
            <a:r>
              <a:rPr lang="en-US" sz="2200" b="1" dirty="0">
                <a:solidFill>
                  <a:srgbClr val="7030A0"/>
                </a:solidFill>
                <a:latin typeface="Bahnschrift Light Condensed" panose="020B0502040204020203" pitchFamily="34" charset="0"/>
              </a:rPr>
              <a:t>And they that be wise shall shine as the brightness of the firmament; </a:t>
            </a:r>
            <a:r>
              <a:rPr lang="en-US" sz="2200" b="1" dirty="0">
                <a:solidFill>
                  <a:srgbClr val="00B050"/>
                </a:solidFill>
                <a:latin typeface="Bahnschrift Light Condensed" panose="020B0502040204020203" pitchFamily="34" charset="0"/>
              </a:rPr>
              <a:t>and they that turn </a:t>
            </a:r>
            <a:r>
              <a:rPr lang="en-US" sz="2200" b="1" dirty="0">
                <a:solidFill>
                  <a:srgbClr val="C00000"/>
                </a:solidFill>
                <a:latin typeface="Bahnschrift Light Condensed" panose="020B0502040204020203" pitchFamily="34" charset="0"/>
              </a:rPr>
              <a:t>many</a:t>
            </a:r>
            <a:r>
              <a:rPr lang="en-US" sz="2200" b="1" dirty="0">
                <a:solidFill>
                  <a:srgbClr val="00B050"/>
                </a:solidFill>
                <a:latin typeface="Bahnschrift Light Condensed" panose="020B0502040204020203" pitchFamily="34" charset="0"/>
              </a:rPr>
              <a:t> to righteousness as the stars </a:t>
            </a:r>
            <a:r>
              <a:rPr lang="en-US" sz="2200" dirty="0">
                <a:latin typeface="Bahnschrift Light Condensed" panose="020B0502040204020203" pitchFamily="34" charset="0"/>
              </a:rPr>
              <a:t>for ever and ever. (Daniel 12:3)</a:t>
            </a:r>
          </a:p>
        </p:txBody>
      </p:sp>
      <p:sp>
        <p:nvSpPr>
          <p:cNvPr id="3" name="TextBox 5">
            <a:extLst>
              <a:ext uri="{FF2B5EF4-FFF2-40B4-BE49-F238E27FC236}">
                <a16:creationId xmlns:a16="http://schemas.microsoft.com/office/drawing/2014/main" id="{3E36633E-B1FD-AB6A-8286-6E0D4ED612CC}"/>
              </a:ext>
            </a:extLst>
          </p:cNvPr>
          <p:cNvSpPr txBox="1"/>
          <p:nvPr/>
        </p:nvSpPr>
        <p:spPr>
          <a:xfrm>
            <a:off x="8619937" y="1620230"/>
            <a:ext cx="3394988" cy="3760004"/>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And I heard a voice from heaven, as the voice of </a:t>
            </a:r>
            <a:r>
              <a:rPr lang="en-US" sz="2200" b="1" dirty="0">
                <a:latin typeface="Bahnschrift Light Condensed" panose="020B0502040204020203" pitchFamily="34" charset="0"/>
              </a:rPr>
              <a:t>many waters, and as the voice of a great thunder: </a:t>
            </a:r>
            <a:r>
              <a:rPr lang="en-US" sz="2200" dirty="0">
                <a:latin typeface="Bahnschrift Light Condensed" panose="020B0502040204020203" pitchFamily="34" charset="0"/>
              </a:rPr>
              <a:t>and I heard the voice of </a:t>
            </a:r>
            <a:r>
              <a:rPr lang="en-US" sz="2200" b="1" dirty="0">
                <a:latin typeface="Bahnschrift Light Condensed" panose="020B0502040204020203" pitchFamily="34" charset="0"/>
              </a:rPr>
              <a:t>harpers harping with their harps: </a:t>
            </a:r>
            <a:r>
              <a:rPr lang="en-US" sz="2200" b="1" dirty="0">
                <a:solidFill>
                  <a:srgbClr val="00B050"/>
                </a:solidFill>
                <a:latin typeface="Bahnschrift Light Condensed" panose="020B0502040204020203" pitchFamily="34" charset="0"/>
              </a:rPr>
              <a:t>And they</a:t>
            </a:r>
            <a:r>
              <a:rPr lang="de-DE" sz="2200" b="1" dirty="0">
                <a:solidFill>
                  <a:srgbClr val="00B050"/>
                </a:solidFill>
                <a:latin typeface="Bahnschrift Light Condensed" panose="020B0502040204020203" pitchFamily="34" charset="0"/>
              </a:rPr>
              <a:t> </a:t>
            </a:r>
            <a:r>
              <a:rPr lang="de-DE" sz="2200" b="1" i="1" dirty="0">
                <a:solidFill>
                  <a:srgbClr val="00B050"/>
                </a:solidFill>
                <a:latin typeface="Bahnschrift Light Condensed" panose="020B0502040204020203" pitchFamily="34" charset="0"/>
              </a:rPr>
              <a:t>[</a:t>
            </a:r>
            <a:r>
              <a:rPr lang="de-DE" sz="2200" b="1" i="1" dirty="0" err="1">
                <a:solidFill>
                  <a:srgbClr val="00B050"/>
                </a:solidFill>
                <a:latin typeface="Bahnschrift Light Condensed" panose="020B0502040204020203" pitchFamily="34" charset="0"/>
              </a:rPr>
              <a:t>the</a:t>
            </a:r>
            <a:r>
              <a:rPr lang="de-DE" sz="2200" b="1" i="1" dirty="0">
                <a:solidFill>
                  <a:srgbClr val="00B050"/>
                </a:solidFill>
                <a:latin typeface="Bahnschrift Light Condensed" panose="020B0502040204020203" pitchFamily="34" charset="0"/>
              </a:rPr>
              <a:t> 144,000]</a:t>
            </a:r>
            <a:r>
              <a:rPr lang="de-DE" sz="2200" b="1" dirty="0">
                <a:solidFill>
                  <a:srgbClr val="00B050"/>
                </a:solidFill>
                <a:latin typeface="Bahnschrift Light Condensed" panose="020B0502040204020203" pitchFamily="34" charset="0"/>
              </a:rPr>
              <a:t> </a:t>
            </a:r>
            <a:r>
              <a:rPr lang="en-US" sz="2200" b="1" dirty="0">
                <a:solidFill>
                  <a:srgbClr val="00B050"/>
                </a:solidFill>
                <a:latin typeface="Bahnschrift Light Condensed" panose="020B0502040204020203" pitchFamily="34" charset="0"/>
              </a:rPr>
              <a:t> sung as it were a new song </a:t>
            </a:r>
            <a:r>
              <a:rPr lang="en-US" sz="2200" dirty="0">
                <a:latin typeface="Bahnschrift Light Condensed" panose="020B0502040204020203" pitchFamily="34" charset="0"/>
              </a:rPr>
              <a:t>before the throne, and before the four beasts, and the elders: </a:t>
            </a:r>
            <a:r>
              <a:rPr lang="en-US" sz="2200" b="1" dirty="0">
                <a:solidFill>
                  <a:srgbClr val="00B050"/>
                </a:solidFill>
                <a:latin typeface="Bahnschrift Light Condensed" panose="020B0502040204020203" pitchFamily="34" charset="0"/>
              </a:rPr>
              <a:t>and no man could learn that song but the hundred and forty and four thousand, which were redeemed from the earth. </a:t>
            </a:r>
            <a:r>
              <a:rPr lang="en-US" sz="2200" dirty="0">
                <a:latin typeface="Bahnschrift Light Condensed" panose="020B0502040204020203" pitchFamily="34" charset="0"/>
              </a:rPr>
              <a:t>(Revelation 14:2-3)</a:t>
            </a:r>
          </a:p>
        </p:txBody>
      </p:sp>
      <p:pic>
        <p:nvPicPr>
          <p:cNvPr id="5" name="Grafik 4">
            <a:extLst>
              <a:ext uri="{FF2B5EF4-FFF2-40B4-BE49-F238E27FC236}">
                <a16:creationId xmlns:a16="http://schemas.microsoft.com/office/drawing/2014/main" id="{D8DF2F6F-32A6-9355-A764-D4AA8F9494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24950" y="1620230"/>
            <a:ext cx="3394987" cy="3916077"/>
          </a:xfrm>
          <a:prstGeom prst="rect">
            <a:avLst/>
          </a:prstGeom>
        </p:spPr>
      </p:pic>
      <p:pic>
        <p:nvPicPr>
          <p:cNvPr id="7" name="Grafik 6">
            <a:extLst>
              <a:ext uri="{FF2B5EF4-FFF2-40B4-BE49-F238E27FC236}">
                <a16:creationId xmlns:a16="http://schemas.microsoft.com/office/drawing/2014/main" id="{0669E08C-D130-0AF5-7A6A-9232A634BE9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72680" y="2817151"/>
            <a:ext cx="1080000" cy="1080000"/>
          </a:xfrm>
          <a:prstGeom prst="rect">
            <a:avLst/>
          </a:prstGeom>
        </p:spPr>
      </p:pic>
    </p:spTree>
    <p:extLst>
      <p:ext uri="{BB962C8B-B14F-4D97-AF65-F5344CB8AC3E}">
        <p14:creationId xmlns:p14="http://schemas.microsoft.com/office/powerpoint/2010/main" val="2681634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A5D1F-9BDD-DEB2-80B9-CB848514275C}"/>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72649EBE-4762-2B04-F505-C30C1130D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522" cy="6858000"/>
          </a:xfrm>
          <a:prstGeom prst="rect">
            <a:avLst/>
          </a:prstGeom>
        </p:spPr>
      </p:pic>
      <p:sp>
        <p:nvSpPr>
          <p:cNvPr id="11" name="Textfeld 10">
            <a:extLst>
              <a:ext uri="{FF2B5EF4-FFF2-40B4-BE49-F238E27FC236}">
                <a16:creationId xmlns:a16="http://schemas.microsoft.com/office/drawing/2014/main" id="{C4B10FA5-F40B-FE68-0E85-5B110E70A3DF}"/>
              </a:ext>
            </a:extLst>
          </p:cNvPr>
          <p:cNvSpPr txBox="1"/>
          <p:nvPr/>
        </p:nvSpPr>
        <p:spPr>
          <a:xfrm>
            <a:off x="9493839" y="101599"/>
            <a:ext cx="2438400" cy="523220"/>
          </a:xfrm>
          <a:prstGeom prst="rect">
            <a:avLst/>
          </a:prstGeom>
          <a:noFill/>
        </p:spPr>
        <p:txBody>
          <a:bodyPr wrap="square">
            <a:spAutoFit/>
          </a:bodyPr>
          <a:lstStyle/>
          <a:p>
            <a:r>
              <a:rPr lang="en-US" sz="1400" dirty="0"/>
              <a:t>https://en.wikipedia.org/wiki/Pentecost</a:t>
            </a:r>
          </a:p>
        </p:txBody>
      </p:sp>
      <p:pic>
        <p:nvPicPr>
          <p:cNvPr id="3" name="Grafik 2">
            <a:extLst>
              <a:ext uri="{FF2B5EF4-FFF2-40B4-BE49-F238E27FC236}">
                <a16:creationId xmlns:a16="http://schemas.microsoft.com/office/drawing/2014/main" id="{BAB1F096-C471-B37C-7A67-B505CD1B1B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8037" y="1597692"/>
            <a:ext cx="4487597" cy="3013837"/>
          </a:xfrm>
          <a:prstGeom prst="rect">
            <a:avLst/>
          </a:prstGeom>
        </p:spPr>
      </p:pic>
      <p:pic>
        <p:nvPicPr>
          <p:cNvPr id="2" name="Picture 1">
            <a:extLst>
              <a:ext uri="{FF2B5EF4-FFF2-40B4-BE49-F238E27FC236}">
                <a16:creationId xmlns:a16="http://schemas.microsoft.com/office/drawing/2014/main" id="{8B63C942-CD8E-95A6-5ACF-DC444831AB14}"/>
              </a:ext>
            </a:extLst>
          </p:cNvPr>
          <p:cNvPicPr>
            <a:picLocks noChangeAspect="1"/>
          </p:cNvPicPr>
          <p:nvPr/>
        </p:nvPicPr>
        <p:blipFill>
          <a:blip r:embed="rId5"/>
          <a:stretch>
            <a:fillRect/>
          </a:stretch>
        </p:blipFill>
        <p:spPr>
          <a:xfrm>
            <a:off x="6977573" y="101599"/>
            <a:ext cx="5086864" cy="3932559"/>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51514244-5599-EA48-280D-2647F9022F15}"/>
                  </a:ext>
                </a:extLst>
              </p14:cNvPr>
              <p14:cNvContentPartPr/>
              <p14:nvPr/>
            </p14:nvContentPartPr>
            <p14:xfrm>
              <a:off x="7800342" y="576498"/>
              <a:ext cx="425160" cy="14760"/>
            </p14:xfrm>
          </p:contentPart>
        </mc:Choice>
        <mc:Fallback xmlns="">
          <p:pic>
            <p:nvPicPr>
              <p:cNvPr id="4" name="Ink 3">
                <a:extLst>
                  <a:ext uri="{FF2B5EF4-FFF2-40B4-BE49-F238E27FC236}">
                    <a16:creationId xmlns:a16="http://schemas.microsoft.com/office/drawing/2014/main" id="{51514244-5599-EA48-280D-2647F9022F15}"/>
                  </a:ext>
                </a:extLst>
              </p:cNvPr>
              <p:cNvPicPr/>
              <p:nvPr/>
            </p:nvPicPr>
            <p:blipFill>
              <a:blip r:embed="rId7"/>
              <a:stretch>
                <a:fillRect/>
              </a:stretch>
            </p:blipFill>
            <p:spPr>
              <a:xfrm>
                <a:off x="7764342" y="504498"/>
                <a:ext cx="49680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7C620D5D-BEC5-F4E0-06F3-08B422DC4C33}"/>
                  </a:ext>
                </a:extLst>
              </p14:cNvPr>
              <p14:cNvContentPartPr/>
              <p14:nvPr/>
            </p14:nvContentPartPr>
            <p14:xfrm>
              <a:off x="7052262" y="864858"/>
              <a:ext cx="2141280" cy="360"/>
            </p14:xfrm>
          </p:contentPart>
        </mc:Choice>
        <mc:Fallback xmlns="">
          <p:pic>
            <p:nvPicPr>
              <p:cNvPr id="5" name="Ink 4">
                <a:extLst>
                  <a:ext uri="{FF2B5EF4-FFF2-40B4-BE49-F238E27FC236}">
                    <a16:creationId xmlns:a16="http://schemas.microsoft.com/office/drawing/2014/main" id="{7C620D5D-BEC5-F4E0-06F3-08B422DC4C33}"/>
                  </a:ext>
                </a:extLst>
              </p:cNvPr>
              <p:cNvPicPr/>
              <p:nvPr/>
            </p:nvPicPr>
            <p:blipFill>
              <a:blip r:embed="rId9"/>
              <a:stretch>
                <a:fillRect/>
              </a:stretch>
            </p:blipFill>
            <p:spPr>
              <a:xfrm>
                <a:off x="7016262" y="793218"/>
                <a:ext cx="22129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E83CBBE2-6795-8B06-620F-2AE8A24CCE3E}"/>
                  </a:ext>
                </a:extLst>
              </p14:cNvPr>
              <p14:cNvContentPartPr/>
              <p14:nvPr/>
            </p14:nvContentPartPr>
            <p14:xfrm>
              <a:off x="9523662" y="1026498"/>
              <a:ext cx="2212200" cy="14760"/>
            </p14:xfrm>
          </p:contentPart>
        </mc:Choice>
        <mc:Fallback xmlns="">
          <p:pic>
            <p:nvPicPr>
              <p:cNvPr id="7" name="Ink 6">
                <a:extLst>
                  <a:ext uri="{FF2B5EF4-FFF2-40B4-BE49-F238E27FC236}">
                    <a16:creationId xmlns:a16="http://schemas.microsoft.com/office/drawing/2014/main" id="{E83CBBE2-6795-8B06-620F-2AE8A24CCE3E}"/>
                  </a:ext>
                </a:extLst>
              </p:cNvPr>
              <p:cNvPicPr/>
              <p:nvPr/>
            </p:nvPicPr>
            <p:blipFill>
              <a:blip r:embed="rId11"/>
              <a:stretch>
                <a:fillRect/>
              </a:stretch>
            </p:blipFill>
            <p:spPr>
              <a:xfrm>
                <a:off x="9487662" y="954858"/>
                <a:ext cx="228384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343E1E60-9CA4-DE65-D0DA-79862181B8F1}"/>
                  </a:ext>
                </a:extLst>
              </p14:cNvPr>
              <p14:cNvContentPartPr/>
              <p14:nvPr/>
            </p14:nvContentPartPr>
            <p14:xfrm>
              <a:off x="7096902" y="1201818"/>
              <a:ext cx="1376280" cy="29520"/>
            </p14:xfrm>
          </p:contentPart>
        </mc:Choice>
        <mc:Fallback xmlns="">
          <p:pic>
            <p:nvPicPr>
              <p:cNvPr id="10" name="Ink 9">
                <a:extLst>
                  <a:ext uri="{FF2B5EF4-FFF2-40B4-BE49-F238E27FC236}">
                    <a16:creationId xmlns:a16="http://schemas.microsoft.com/office/drawing/2014/main" id="{343E1E60-9CA4-DE65-D0DA-79862181B8F1}"/>
                  </a:ext>
                </a:extLst>
              </p:cNvPr>
              <p:cNvPicPr/>
              <p:nvPr/>
            </p:nvPicPr>
            <p:blipFill>
              <a:blip r:embed="rId13"/>
              <a:stretch>
                <a:fillRect/>
              </a:stretch>
            </p:blipFill>
            <p:spPr>
              <a:xfrm>
                <a:off x="7060902" y="1129818"/>
                <a:ext cx="144792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D9C1485C-DE51-E931-7267-272D8E1344B7}"/>
                  </a:ext>
                </a:extLst>
              </p14:cNvPr>
              <p14:cNvContentPartPr/>
              <p14:nvPr/>
            </p14:nvContentPartPr>
            <p14:xfrm>
              <a:off x="7118142" y="1736418"/>
              <a:ext cx="3024360" cy="43560"/>
            </p14:xfrm>
          </p:contentPart>
        </mc:Choice>
        <mc:Fallback xmlns="">
          <p:pic>
            <p:nvPicPr>
              <p:cNvPr id="19" name="Ink 18">
                <a:extLst>
                  <a:ext uri="{FF2B5EF4-FFF2-40B4-BE49-F238E27FC236}">
                    <a16:creationId xmlns:a16="http://schemas.microsoft.com/office/drawing/2014/main" id="{D9C1485C-DE51-E931-7267-272D8E1344B7}"/>
                  </a:ext>
                </a:extLst>
              </p:cNvPr>
              <p:cNvPicPr/>
              <p:nvPr/>
            </p:nvPicPr>
            <p:blipFill>
              <a:blip r:embed="rId15"/>
              <a:stretch>
                <a:fillRect/>
              </a:stretch>
            </p:blipFill>
            <p:spPr>
              <a:xfrm>
                <a:off x="7082502" y="1664778"/>
                <a:ext cx="309600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864D4D97-C504-2788-27AE-C9DDBDDF6E95}"/>
                  </a:ext>
                </a:extLst>
              </p14:cNvPr>
              <p14:cNvContentPartPr/>
              <p14:nvPr/>
            </p14:nvContentPartPr>
            <p14:xfrm>
              <a:off x="11401782" y="1716258"/>
              <a:ext cx="465120" cy="7200"/>
            </p14:xfrm>
          </p:contentPart>
        </mc:Choice>
        <mc:Fallback xmlns="">
          <p:pic>
            <p:nvPicPr>
              <p:cNvPr id="20" name="Ink 19">
                <a:extLst>
                  <a:ext uri="{FF2B5EF4-FFF2-40B4-BE49-F238E27FC236}">
                    <a16:creationId xmlns:a16="http://schemas.microsoft.com/office/drawing/2014/main" id="{864D4D97-C504-2788-27AE-C9DDBDDF6E95}"/>
                  </a:ext>
                </a:extLst>
              </p:cNvPr>
              <p:cNvPicPr/>
              <p:nvPr/>
            </p:nvPicPr>
            <p:blipFill>
              <a:blip r:embed="rId17"/>
              <a:stretch>
                <a:fillRect/>
              </a:stretch>
            </p:blipFill>
            <p:spPr>
              <a:xfrm>
                <a:off x="11365782" y="1644618"/>
                <a:ext cx="53676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510080B1-B27A-C2DD-5747-DF133C13B09D}"/>
                  </a:ext>
                </a:extLst>
              </p14:cNvPr>
              <p14:cNvContentPartPr/>
              <p14:nvPr/>
            </p14:nvContentPartPr>
            <p14:xfrm>
              <a:off x="7061982" y="1877538"/>
              <a:ext cx="539640" cy="28800"/>
            </p14:xfrm>
          </p:contentPart>
        </mc:Choice>
        <mc:Fallback xmlns="">
          <p:pic>
            <p:nvPicPr>
              <p:cNvPr id="21" name="Ink 20">
                <a:extLst>
                  <a:ext uri="{FF2B5EF4-FFF2-40B4-BE49-F238E27FC236}">
                    <a16:creationId xmlns:a16="http://schemas.microsoft.com/office/drawing/2014/main" id="{510080B1-B27A-C2DD-5747-DF133C13B09D}"/>
                  </a:ext>
                </a:extLst>
              </p:cNvPr>
              <p:cNvPicPr/>
              <p:nvPr/>
            </p:nvPicPr>
            <p:blipFill>
              <a:blip r:embed="rId19"/>
              <a:stretch>
                <a:fillRect/>
              </a:stretch>
            </p:blipFill>
            <p:spPr>
              <a:xfrm>
                <a:off x="7025982" y="1805538"/>
                <a:ext cx="61128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Ink 21">
                <a:extLst>
                  <a:ext uri="{FF2B5EF4-FFF2-40B4-BE49-F238E27FC236}">
                    <a16:creationId xmlns:a16="http://schemas.microsoft.com/office/drawing/2014/main" id="{1D987EB9-C0BD-25AD-A40A-F6E7DDB7940C}"/>
                  </a:ext>
                </a:extLst>
              </p14:cNvPr>
              <p14:cNvContentPartPr/>
              <p14:nvPr/>
            </p14:nvContentPartPr>
            <p14:xfrm>
              <a:off x="10522302" y="1940538"/>
              <a:ext cx="1220040" cy="11160"/>
            </p14:xfrm>
          </p:contentPart>
        </mc:Choice>
        <mc:Fallback xmlns="">
          <p:pic>
            <p:nvPicPr>
              <p:cNvPr id="22" name="Ink 21">
                <a:extLst>
                  <a:ext uri="{FF2B5EF4-FFF2-40B4-BE49-F238E27FC236}">
                    <a16:creationId xmlns:a16="http://schemas.microsoft.com/office/drawing/2014/main" id="{1D987EB9-C0BD-25AD-A40A-F6E7DDB7940C}"/>
                  </a:ext>
                </a:extLst>
              </p:cNvPr>
              <p:cNvPicPr/>
              <p:nvPr/>
            </p:nvPicPr>
            <p:blipFill>
              <a:blip r:embed="rId21"/>
              <a:stretch>
                <a:fillRect/>
              </a:stretch>
            </p:blipFill>
            <p:spPr>
              <a:xfrm>
                <a:off x="10486662" y="1868538"/>
                <a:ext cx="129168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4E56CE92-E7C7-A55B-56DF-0ED3E57FFAF1}"/>
                  </a:ext>
                </a:extLst>
              </p14:cNvPr>
              <p14:cNvContentPartPr/>
              <p14:nvPr/>
            </p14:nvContentPartPr>
            <p14:xfrm>
              <a:off x="7110942" y="2088858"/>
              <a:ext cx="405720" cy="360"/>
            </p14:xfrm>
          </p:contentPart>
        </mc:Choice>
        <mc:Fallback xmlns="">
          <p:pic>
            <p:nvPicPr>
              <p:cNvPr id="23" name="Ink 22">
                <a:extLst>
                  <a:ext uri="{FF2B5EF4-FFF2-40B4-BE49-F238E27FC236}">
                    <a16:creationId xmlns:a16="http://schemas.microsoft.com/office/drawing/2014/main" id="{4E56CE92-E7C7-A55B-56DF-0ED3E57FFAF1}"/>
                  </a:ext>
                </a:extLst>
              </p:cNvPr>
              <p:cNvPicPr/>
              <p:nvPr/>
            </p:nvPicPr>
            <p:blipFill>
              <a:blip r:embed="rId23"/>
              <a:stretch>
                <a:fillRect/>
              </a:stretch>
            </p:blipFill>
            <p:spPr>
              <a:xfrm>
                <a:off x="7075302" y="2017218"/>
                <a:ext cx="477360" cy="144000"/>
              </a:xfrm>
              <a:prstGeom prst="rect">
                <a:avLst/>
              </a:prstGeom>
            </p:spPr>
          </p:pic>
        </mc:Fallback>
      </mc:AlternateContent>
      <p:pic>
        <p:nvPicPr>
          <p:cNvPr id="52" name="Picture 51">
            <a:extLst>
              <a:ext uri="{FF2B5EF4-FFF2-40B4-BE49-F238E27FC236}">
                <a16:creationId xmlns:a16="http://schemas.microsoft.com/office/drawing/2014/main" id="{A290AA47-DB07-E408-B011-3160EE4A416E}"/>
              </a:ext>
            </a:extLst>
          </p:cNvPr>
          <p:cNvPicPr>
            <a:picLocks noChangeAspect="1"/>
          </p:cNvPicPr>
          <p:nvPr/>
        </p:nvPicPr>
        <p:blipFill>
          <a:blip r:embed="rId24"/>
          <a:stretch>
            <a:fillRect/>
          </a:stretch>
        </p:blipFill>
        <p:spPr>
          <a:xfrm>
            <a:off x="208037" y="113525"/>
            <a:ext cx="6686550" cy="1381125"/>
          </a:xfrm>
          <a:prstGeom prst="rect">
            <a:avLst/>
          </a:prstGeom>
          <a:solidFill>
            <a:schemeClr val="bg1"/>
          </a:solidFill>
        </p:spPr>
      </p:pic>
      <p:pic>
        <p:nvPicPr>
          <p:cNvPr id="56" name="Picture 55">
            <a:extLst>
              <a:ext uri="{FF2B5EF4-FFF2-40B4-BE49-F238E27FC236}">
                <a16:creationId xmlns:a16="http://schemas.microsoft.com/office/drawing/2014/main" id="{CF6E892D-D0A9-C582-AF6E-71D341B83D07}"/>
              </a:ext>
            </a:extLst>
          </p:cNvPr>
          <p:cNvPicPr>
            <a:picLocks noChangeAspect="1"/>
          </p:cNvPicPr>
          <p:nvPr/>
        </p:nvPicPr>
        <p:blipFill>
          <a:blip r:embed="rId25"/>
          <a:stretch>
            <a:fillRect/>
          </a:stretch>
        </p:blipFill>
        <p:spPr>
          <a:xfrm>
            <a:off x="3243776" y="3184899"/>
            <a:ext cx="1426630" cy="1426630"/>
          </a:xfrm>
          <a:prstGeom prst="rect">
            <a:avLst/>
          </a:prstGeom>
        </p:spPr>
      </p:pic>
    </p:spTree>
    <p:extLst>
      <p:ext uri="{BB962C8B-B14F-4D97-AF65-F5344CB8AC3E}">
        <p14:creationId xmlns:p14="http://schemas.microsoft.com/office/powerpoint/2010/main" val="3130872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499A06-A8E6-CC20-0B36-928F4F7A2741}"/>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4A8BAC61-D4AE-870D-D7F6-2D0788E486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EDBCDD53-3AA4-728C-86C0-C40C06A8CA13}"/>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10" name="Textfeld 9">
            <a:extLst>
              <a:ext uri="{FF2B5EF4-FFF2-40B4-BE49-F238E27FC236}">
                <a16:creationId xmlns:a16="http://schemas.microsoft.com/office/drawing/2014/main" id="{6027087B-12E4-2059-7381-66A2E951F30F}"/>
              </a:ext>
            </a:extLst>
          </p:cNvPr>
          <p:cNvSpPr txBox="1"/>
          <p:nvPr/>
        </p:nvSpPr>
        <p:spPr>
          <a:xfrm>
            <a:off x="223323" y="0"/>
            <a:ext cx="3763787" cy="1200329"/>
          </a:xfrm>
          <a:prstGeom prst="rect">
            <a:avLst/>
          </a:prstGeom>
          <a:noFill/>
        </p:spPr>
        <p:txBody>
          <a:bodyPr wrap="none" rtlCol="0">
            <a:spAutoFit/>
          </a:bodyPr>
          <a:lstStyle/>
          <a:p>
            <a:r>
              <a:rPr lang="de-DE" sz="7200" b="1" noProof="0" dirty="0">
                <a:ln w="19050">
                  <a:solidFill>
                    <a:schemeClr val="bg1"/>
                  </a:solidFill>
                </a:ln>
                <a:solidFill>
                  <a:srgbClr val="0070C0"/>
                </a:solidFill>
                <a:latin typeface="Bilbo Swash Caps" panose="02000000000000000000" pitchFamily="2" charset="0"/>
              </a:rPr>
              <a:t>Early rain</a:t>
            </a:r>
          </a:p>
        </p:txBody>
      </p:sp>
      <p:sp>
        <p:nvSpPr>
          <p:cNvPr id="19" name="Textfeld 18">
            <a:extLst>
              <a:ext uri="{FF2B5EF4-FFF2-40B4-BE49-F238E27FC236}">
                <a16:creationId xmlns:a16="http://schemas.microsoft.com/office/drawing/2014/main" id="{80D1424D-6032-BBCB-2B67-3734C4BDBA60}"/>
              </a:ext>
            </a:extLst>
          </p:cNvPr>
          <p:cNvSpPr txBox="1"/>
          <p:nvPr/>
        </p:nvSpPr>
        <p:spPr>
          <a:xfrm>
            <a:off x="7481373" y="5657671"/>
            <a:ext cx="4128374"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Latter rain</a:t>
            </a:r>
            <a:endParaRPr lang="de-DE" sz="7200" b="1" noProof="0" dirty="0">
              <a:ln w="19050">
                <a:solidFill>
                  <a:schemeClr val="bg1"/>
                </a:solidFill>
              </a:ln>
              <a:solidFill>
                <a:srgbClr val="0070C0"/>
              </a:solidFill>
              <a:latin typeface="Bilbo Swash Caps" panose="02000000000000000000" pitchFamily="2" charset="0"/>
            </a:endParaRPr>
          </a:p>
        </p:txBody>
      </p:sp>
      <p:sp>
        <p:nvSpPr>
          <p:cNvPr id="20" name="Textfeld 19">
            <a:extLst>
              <a:ext uri="{FF2B5EF4-FFF2-40B4-BE49-F238E27FC236}">
                <a16:creationId xmlns:a16="http://schemas.microsoft.com/office/drawing/2014/main" id="{B43CC579-5AF7-2073-5145-4B4138E1CE33}"/>
              </a:ext>
            </a:extLst>
          </p:cNvPr>
          <p:cNvSpPr txBox="1"/>
          <p:nvPr/>
        </p:nvSpPr>
        <p:spPr>
          <a:xfrm>
            <a:off x="2518848" y="740589"/>
            <a:ext cx="1266693"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31 AD</a:t>
            </a:r>
          </a:p>
        </p:txBody>
      </p:sp>
      <p:sp>
        <p:nvSpPr>
          <p:cNvPr id="21" name="Textfeld 20">
            <a:extLst>
              <a:ext uri="{FF2B5EF4-FFF2-40B4-BE49-F238E27FC236}">
                <a16:creationId xmlns:a16="http://schemas.microsoft.com/office/drawing/2014/main" id="{1E7C8216-2820-348D-BE42-3B071F77AB83}"/>
              </a:ext>
            </a:extLst>
          </p:cNvPr>
          <p:cNvSpPr txBox="1"/>
          <p:nvPr/>
        </p:nvSpPr>
        <p:spPr>
          <a:xfrm>
            <a:off x="9100623" y="5579289"/>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Tree>
    <p:extLst>
      <p:ext uri="{BB962C8B-B14F-4D97-AF65-F5344CB8AC3E}">
        <p14:creationId xmlns:p14="http://schemas.microsoft.com/office/powerpoint/2010/main" val="100561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09642F-582C-D9CB-8A61-FF02F0B7FAE8}"/>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4BBE22CA-1A2D-7EF8-251E-DA66FE5EBF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75F86DF-C464-F38E-3BC2-631986D0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AD8C9A8C-0B7C-9FBA-F976-EFA36FBF392F}"/>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21" name="Textfeld 20">
            <a:extLst>
              <a:ext uri="{FF2B5EF4-FFF2-40B4-BE49-F238E27FC236}">
                <a16:creationId xmlns:a16="http://schemas.microsoft.com/office/drawing/2014/main" id="{982695EA-19DE-D28B-9822-11F6FEC2F5D9}"/>
              </a:ext>
            </a:extLst>
          </p:cNvPr>
          <p:cNvSpPr txBox="1"/>
          <p:nvPr/>
        </p:nvSpPr>
        <p:spPr>
          <a:xfrm>
            <a:off x="9100623" y="5579289"/>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
        <p:nvSpPr>
          <p:cNvPr id="22" name="Rechteck: abgerundete Ecken 21">
            <a:extLst>
              <a:ext uri="{FF2B5EF4-FFF2-40B4-BE49-F238E27FC236}">
                <a16:creationId xmlns:a16="http://schemas.microsoft.com/office/drawing/2014/main" id="{A9CF8076-D9A4-4A00-3CFD-CAE2B38FEBC6}"/>
              </a:ext>
            </a:extLst>
          </p:cNvPr>
          <p:cNvSpPr/>
          <p:nvPr/>
        </p:nvSpPr>
        <p:spPr>
          <a:xfrm>
            <a:off x="1768822" y="1325364"/>
            <a:ext cx="6324600" cy="4457337"/>
          </a:xfrm>
          <a:prstGeom prst="roundRect">
            <a:avLst>
              <a:gd name="adj" fmla="val 3393"/>
            </a:avLst>
          </a:prstGeom>
          <a:blipFill dpi="0" rotWithShape="1">
            <a:blip r:embed="rId5">
              <a:alphaModFix amt="77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spcAft>
                <a:spcPts val="1200"/>
              </a:spcAft>
            </a:pPr>
            <a:r>
              <a:rPr lang="en-US" sz="1400" b="1" dirty="0">
                <a:solidFill>
                  <a:srgbClr val="0070C0"/>
                </a:solidFill>
                <a:latin typeface="Bahnschrift Light" panose="020B0502040204020203" pitchFamily="34" charset="0"/>
              </a:rPr>
              <a:t>The Work of the Spirit Likened to Rain</a:t>
            </a:r>
            <a:br>
              <a:rPr lang="de-DE" sz="1400" dirty="0">
                <a:solidFill>
                  <a:schemeClr val="tx1"/>
                </a:solidFill>
                <a:latin typeface="Bahnschrift Light" panose="020B0502040204020203" pitchFamily="34" charset="0"/>
              </a:rPr>
            </a:br>
            <a:r>
              <a:rPr lang="en-US" sz="1400" dirty="0">
                <a:solidFill>
                  <a:schemeClr val="tx1"/>
                </a:solidFill>
                <a:latin typeface="Bahnschrift Light" panose="020B0502040204020203" pitchFamily="34" charset="0"/>
              </a:rPr>
              <a:t>“He will cause to come down for you the rain, the former rain, and the latter rain.” In the East the former rain falls at the sowing time. It is necessary in order that the seed may germinate. Under the influence of the fertilizing showers the tender shoot springs up. </a:t>
            </a:r>
            <a:r>
              <a:rPr lang="en-US" sz="1400" b="1" dirty="0">
                <a:solidFill>
                  <a:srgbClr val="0070C0"/>
                </a:solidFill>
                <a:highlight>
                  <a:srgbClr val="FFFF00"/>
                </a:highlight>
                <a:latin typeface="Bahnschrift Light" panose="020B0502040204020203" pitchFamily="34" charset="0"/>
              </a:rPr>
              <a:t>The latter rain, falling near the close of the season, ripens the grain and prepares it for the sickle. The Lord employs these operations of nature to represent the work of the Holy Spirit.</a:t>
            </a:r>
          </a:p>
          <a:p>
            <a:pPr>
              <a:spcAft>
                <a:spcPts val="1200"/>
              </a:spcAft>
            </a:pPr>
            <a:r>
              <a:rPr lang="en-US" sz="1400" dirty="0">
                <a:solidFill>
                  <a:schemeClr val="tx1"/>
                </a:solidFill>
                <a:latin typeface="Bahnschrift Light" panose="020B0502040204020203" pitchFamily="34" charset="0"/>
              </a:rPr>
              <a:t>As the dew and the rain are given first to cause the seed to germinate, and then to ripen the harvest, so the Holy Spirit is given to carry forward, from one stage to another, the process of spiritual growth. The ripening of the grain represents the completion of the work of God’s grace in the soul. By the power of the Holy Spirit the moral image of God is to be perfected in the character. We are to be wholly transformed into the likeness of Christ.</a:t>
            </a:r>
          </a:p>
          <a:p>
            <a:pPr>
              <a:spcAft>
                <a:spcPts val="1200"/>
              </a:spcAft>
            </a:pPr>
            <a:r>
              <a:rPr lang="en-US" sz="1400" b="1" dirty="0">
                <a:solidFill>
                  <a:srgbClr val="0070C0"/>
                </a:solidFill>
                <a:highlight>
                  <a:srgbClr val="FFFF00"/>
                </a:highlight>
                <a:latin typeface="Bahnschrift Light" panose="020B0502040204020203" pitchFamily="34" charset="0"/>
              </a:rPr>
              <a:t>The latter rain, ripening earth’s harvest, represents the spiritual grace that prepares the church for the coming of the Son of man. </a:t>
            </a:r>
            <a:r>
              <a:rPr lang="en-US" sz="1400" dirty="0">
                <a:solidFill>
                  <a:schemeClr val="tx1"/>
                </a:solidFill>
                <a:latin typeface="Bahnschrift Light" panose="020B0502040204020203" pitchFamily="34" charset="0"/>
              </a:rPr>
              <a:t>But unless the former  rain has fallen, there will be no life; the green blade will not spring up. Unless the early showers have done their work, the latter rain can bring no seed to perfection. LDE 183.1 to 183.3</a:t>
            </a:r>
          </a:p>
        </p:txBody>
      </p:sp>
      <p:sp>
        <p:nvSpPr>
          <p:cNvPr id="2" name="Textfeld 9">
            <a:extLst>
              <a:ext uri="{FF2B5EF4-FFF2-40B4-BE49-F238E27FC236}">
                <a16:creationId xmlns:a16="http://schemas.microsoft.com/office/drawing/2014/main" id="{006EE5A3-7A56-5151-63EF-345F4EF53F4B}"/>
              </a:ext>
            </a:extLst>
          </p:cNvPr>
          <p:cNvSpPr txBox="1"/>
          <p:nvPr/>
        </p:nvSpPr>
        <p:spPr>
          <a:xfrm>
            <a:off x="223323" y="0"/>
            <a:ext cx="3763787" cy="1200329"/>
          </a:xfrm>
          <a:prstGeom prst="rect">
            <a:avLst/>
          </a:prstGeom>
          <a:noFill/>
        </p:spPr>
        <p:txBody>
          <a:bodyPr wrap="none" rtlCol="0">
            <a:spAutoFit/>
          </a:bodyPr>
          <a:lstStyle/>
          <a:p>
            <a:r>
              <a:rPr lang="de-DE" sz="7200" b="1" noProof="0" dirty="0">
                <a:ln w="19050">
                  <a:solidFill>
                    <a:schemeClr val="bg1"/>
                  </a:solidFill>
                </a:ln>
                <a:solidFill>
                  <a:srgbClr val="0070C0"/>
                </a:solidFill>
                <a:latin typeface="Bilbo Swash Caps" panose="02000000000000000000" pitchFamily="2" charset="0"/>
              </a:rPr>
              <a:t>Early rain</a:t>
            </a:r>
          </a:p>
        </p:txBody>
      </p:sp>
      <p:sp>
        <p:nvSpPr>
          <p:cNvPr id="3" name="Textfeld 18">
            <a:extLst>
              <a:ext uri="{FF2B5EF4-FFF2-40B4-BE49-F238E27FC236}">
                <a16:creationId xmlns:a16="http://schemas.microsoft.com/office/drawing/2014/main" id="{82543065-0650-7781-AB7B-432FE5B6DAAC}"/>
              </a:ext>
            </a:extLst>
          </p:cNvPr>
          <p:cNvSpPr txBox="1"/>
          <p:nvPr/>
        </p:nvSpPr>
        <p:spPr>
          <a:xfrm>
            <a:off x="7481373" y="5657671"/>
            <a:ext cx="4128374"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Latter rain</a:t>
            </a:r>
            <a:endParaRPr lang="de-DE" sz="7200" b="1" noProof="0" dirty="0">
              <a:ln w="19050">
                <a:solidFill>
                  <a:schemeClr val="bg1"/>
                </a:solidFill>
              </a:ln>
              <a:solidFill>
                <a:srgbClr val="0070C0"/>
              </a:solidFill>
              <a:latin typeface="Bilbo Swash Caps" panose="02000000000000000000" pitchFamily="2" charset="0"/>
            </a:endParaRPr>
          </a:p>
        </p:txBody>
      </p:sp>
      <p:sp>
        <p:nvSpPr>
          <p:cNvPr id="5" name="Textfeld 19">
            <a:extLst>
              <a:ext uri="{FF2B5EF4-FFF2-40B4-BE49-F238E27FC236}">
                <a16:creationId xmlns:a16="http://schemas.microsoft.com/office/drawing/2014/main" id="{1A00B64C-22EB-851A-C086-425FAD9421F1}"/>
              </a:ext>
            </a:extLst>
          </p:cNvPr>
          <p:cNvSpPr txBox="1"/>
          <p:nvPr/>
        </p:nvSpPr>
        <p:spPr>
          <a:xfrm>
            <a:off x="2518848" y="740589"/>
            <a:ext cx="1266693"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31 AD</a:t>
            </a:r>
          </a:p>
        </p:txBody>
      </p:sp>
    </p:spTree>
    <p:extLst>
      <p:ext uri="{BB962C8B-B14F-4D97-AF65-F5344CB8AC3E}">
        <p14:creationId xmlns:p14="http://schemas.microsoft.com/office/powerpoint/2010/main" val="2850176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BBC344-9EA1-DFFD-643A-36230456C1A2}"/>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5A1EA854-ACA5-638D-CFED-B0693F9F35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D78829E5-ED88-DA71-CC2D-BD8B98A6F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F8FD31C9-4F02-9524-AC2A-003CC2CD6F44}"/>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21" name="Textfeld 20">
            <a:extLst>
              <a:ext uri="{FF2B5EF4-FFF2-40B4-BE49-F238E27FC236}">
                <a16:creationId xmlns:a16="http://schemas.microsoft.com/office/drawing/2014/main" id="{A57A7199-E056-B697-6E5A-C590A9FB8487}"/>
              </a:ext>
            </a:extLst>
          </p:cNvPr>
          <p:cNvSpPr txBox="1"/>
          <p:nvPr/>
        </p:nvSpPr>
        <p:spPr>
          <a:xfrm>
            <a:off x="9100623" y="5579289"/>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
        <p:nvSpPr>
          <p:cNvPr id="22" name="Rechteck: abgerundete Ecken 21">
            <a:extLst>
              <a:ext uri="{FF2B5EF4-FFF2-40B4-BE49-F238E27FC236}">
                <a16:creationId xmlns:a16="http://schemas.microsoft.com/office/drawing/2014/main" id="{3F5E50B3-27DE-D93E-0314-80C1258AD3C9}"/>
              </a:ext>
            </a:extLst>
          </p:cNvPr>
          <p:cNvSpPr/>
          <p:nvPr/>
        </p:nvSpPr>
        <p:spPr>
          <a:xfrm>
            <a:off x="339106" y="1362164"/>
            <a:ext cx="4359484" cy="5334000"/>
          </a:xfrm>
          <a:prstGeom prst="roundRect">
            <a:avLst>
              <a:gd name="adj" fmla="val 3393"/>
            </a:avLst>
          </a:prstGeom>
          <a:blipFill dpi="0" rotWithShape="1">
            <a:blip r:embed="rId5">
              <a:alphaModFix amt="77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r>
              <a:rPr lang="en-US" sz="1400" b="1" dirty="0">
                <a:solidFill>
                  <a:srgbClr val="0070C0"/>
                </a:solidFill>
                <a:latin typeface="Bahnschrift Light" panose="020B0502040204020203" pitchFamily="34" charset="0"/>
              </a:rPr>
              <a:t>The Promise of the Latter Rain</a:t>
            </a:r>
          </a:p>
          <a:p>
            <a:pPr>
              <a:spcAft>
                <a:spcPts val="1200"/>
              </a:spcAft>
            </a:pPr>
            <a:r>
              <a:rPr lang="en-US" sz="1400" dirty="0">
                <a:solidFill>
                  <a:schemeClr val="tx1"/>
                </a:solidFill>
                <a:latin typeface="Bahnschrift Light" panose="020B0502040204020203" pitchFamily="34" charset="0"/>
              </a:rPr>
              <a:t>The outpouring of the Spirit in the days of the apostles was “the former rain,” and glorious was the  result. </a:t>
            </a:r>
            <a:r>
              <a:rPr lang="en-US" sz="1400" b="1" dirty="0">
                <a:solidFill>
                  <a:srgbClr val="0070C0"/>
                </a:solidFill>
                <a:latin typeface="Bahnschrift Light" panose="020B0502040204020203" pitchFamily="34" charset="0"/>
              </a:rPr>
              <a:t>But the latter rain will be more abundant. </a:t>
            </a:r>
            <a:endParaRPr lang="en-US" sz="1400" dirty="0">
              <a:solidFill>
                <a:schemeClr val="tx1"/>
              </a:solidFill>
              <a:latin typeface="Bahnschrift Light" panose="020B0502040204020203" pitchFamily="34" charset="0"/>
            </a:endParaRPr>
          </a:p>
          <a:p>
            <a:pPr>
              <a:spcAft>
                <a:spcPts val="1200"/>
              </a:spcAft>
            </a:pPr>
            <a:r>
              <a:rPr lang="en-US" sz="1400" b="1" dirty="0">
                <a:solidFill>
                  <a:srgbClr val="0070C0"/>
                </a:solidFill>
                <a:highlight>
                  <a:srgbClr val="FFFF00"/>
                </a:highlight>
                <a:latin typeface="Bahnschrift Light" panose="020B0502040204020203" pitchFamily="34" charset="0"/>
              </a:rPr>
              <a:t>Near the close of earth’s harvest, a special bestowal of spiritual grace is promised to prepare the church for the coming of the Son of man. This outpouring of the Spirit is likened to the falling of the latter rain.</a:t>
            </a:r>
            <a:r>
              <a:rPr lang="en-US" sz="1400" dirty="0">
                <a:solidFill>
                  <a:schemeClr val="tx1"/>
                </a:solidFill>
                <a:latin typeface="Bahnschrift Light" panose="020B0502040204020203" pitchFamily="34" charset="0"/>
              </a:rPr>
              <a:t> </a:t>
            </a:r>
          </a:p>
          <a:p>
            <a:pPr>
              <a:spcAft>
                <a:spcPts val="1200"/>
              </a:spcAft>
            </a:pPr>
            <a:r>
              <a:rPr lang="en-US" sz="1400" dirty="0">
                <a:solidFill>
                  <a:schemeClr val="tx1"/>
                </a:solidFill>
                <a:latin typeface="Bahnschrift Light" panose="020B0502040204020203" pitchFamily="34" charset="0"/>
              </a:rPr>
              <a:t>Before the final visitation of God’s judgments upon the earth </a:t>
            </a:r>
            <a:r>
              <a:rPr lang="en-US" sz="1400" b="1" dirty="0">
                <a:solidFill>
                  <a:srgbClr val="0070C0"/>
                </a:solidFill>
                <a:highlight>
                  <a:srgbClr val="FFFF00"/>
                </a:highlight>
                <a:latin typeface="Bahnschrift Light" panose="020B0502040204020203" pitchFamily="34" charset="0"/>
              </a:rPr>
              <a:t>there will be among the people of the Lord such a revival of primitive godliness as has not been witnessed since apostolic times. The Spirit and power of God will be poured out upon His children.</a:t>
            </a:r>
            <a:r>
              <a:rPr lang="en-US" sz="1400" dirty="0">
                <a:solidFill>
                  <a:schemeClr val="tx1"/>
                </a:solidFill>
                <a:latin typeface="Bahnschrift Light" panose="020B0502040204020203" pitchFamily="34" charset="0"/>
              </a:rPr>
              <a:t> </a:t>
            </a:r>
          </a:p>
          <a:p>
            <a:pPr>
              <a:spcAft>
                <a:spcPts val="1200"/>
              </a:spcAft>
            </a:pPr>
            <a:r>
              <a:rPr lang="en-US" sz="1400" dirty="0">
                <a:solidFill>
                  <a:schemeClr val="tx1"/>
                </a:solidFill>
                <a:latin typeface="Bahnschrift Light" panose="020B0502040204020203" pitchFamily="34" charset="0"/>
              </a:rPr>
              <a:t>The work will be similar to that of the Day of Pentecost. As the “former rain” was given, in the outpouring of the Holy Spirit at the opening of the gospel, to cause the upspringing of the precious seed, </a:t>
            </a:r>
            <a:r>
              <a:rPr lang="en-US" sz="1400" b="1" dirty="0">
                <a:solidFill>
                  <a:srgbClr val="0070C0"/>
                </a:solidFill>
                <a:highlight>
                  <a:srgbClr val="FFFF00"/>
                </a:highlight>
                <a:latin typeface="Bahnschrift Light" panose="020B0502040204020203" pitchFamily="34" charset="0"/>
              </a:rPr>
              <a:t>so the “latter rain” will be given at its close for the ripening of the harvest. </a:t>
            </a:r>
            <a:r>
              <a:rPr lang="en-US" sz="1400" dirty="0">
                <a:solidFill>
                  <a:schemeClr val="tx1"/>
                </a:solidFill>
                <a:latin typeface="Bahnschrift Light" panose="020B0502040204020203" pitchFamily="34" charset="0"/>
              </a:rPr>
              <a:t>LDE 185.5-186.3</a:t>
            </a:r>
          </a:p>
        </p:txBody>
      </p:sp>
      <p:sp>
        <p:nvSpPr>
          <p:cNvPr id="2" name="Textfeld 9">
            <a:extLst>
              <a:ext uri="{FF2B5EF4-FFF2-40B4-BE49-F238E27FC236}">
                <a16:creationId xmlns:a16="http://schemas.microsoft.com/office/drawing/2014/main" id="{A418A6A6-5B2D-8CA6-9CDD-F1D8F4165C35}"/>
              </a:ext>
            </a:extLst>
          </p:cNvPr>
          <p:cNvSpPr txBox="1"/>
          <p:nvPr/>
        </p:nvSpPr>
        <p:spPr>
          <a:xfrm>
            <a:off x="223323" y="0"/>
            <a:ext cx="3763787" cy="1200329"/>
          </a:xfrm>
          <a:prstGeom prst="rect">
            <a:avLst/>
          </a:prstGeom>
          <a:noFill/>
        </p:spPr>
        <p:txBody>
          <a:bodyPr wrap="none" rtlCol="0">
            <a:spAutoFit/>
          </a:bodyPr>
          <a:lstStyle/>
          <a:p>
            <a:r>
              <a:rPr lang="de-DE" sz="7200" b="1" noProof="0" dirty="0">
                <a:ln w="19050">
                  <a:solidFill>
                    <a:schemeClr val="bg1"/>
                  </a:solidFill>
                </a:ln>
                <a:solidFill>
                  <a:srgbClr val="0070C0"/>
                </a:solidFill>
                <a:latin typeface="Bilbo Swash Caps" panose="02000000000000000000" pitchFamily="2" charset="0"/>
              </a:rPr>
              <a:t>Early rain</a:t>
            </a:r>
          </a:p>
        </p:txBody>
      </p:sp>
      <p:sp>
        <p:nvSpPr>
          <p:cNvPr id="3" name="Textfeld 18">
            <a:extLst>
              <a:ext uri="{FF2B5EF4-FFF2-40B4-BE49-F238E27FC236}">
                <a16:creationId xmlns:a16="http://schemas.microsoft.com/office/drawing/2014/main" id="{12C4EA87-5304-FA17-9103-9F951CA7C0D0}"/>
              </a:ext>
            </a:extLst>
          </p:cNvPr>
          <p:cNvSpPr txBox="1"/>
          <p:nvPr/>
        </p:nvSpPr>
        <p:spPr>
          <a:xfrm>
            <a:off x="7481373" y="5657671"/>
            <a:ext cx="4128374"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Latter rain</a:t>
            </a:r>
            <a:endParaRPr lang="de-DE" sz="7200" b="1" noProof="0" dirty="0">
              <a:ln w="19050">
                <a:solidFill>
                  <a:schemeClr val="bg1"/>
                </a:solidFill>
              </a:ln>
              <a:solidFill>
                <a:srgbClr val="0070C0"/>
              </a:solidFill>
              <a:latin typeface="Bilbo Swash Caps" panose="02000000000000000000" pitchFamily="2" charset="0"/>
            </a:endParaRPr>
          </a:p>
        </p:txBody>
      </p:sp>
      <p:sp>
        <p:nvSpPr>
          <p:cNvPr id="5" name="Textfeld 19">
            <a:extLst>
              <a:ext uri="{FF2B5EF4-FFF2-40B4-BE49-F238E27FC236}">
                <a16:creationId xmlns:a16="http://schemas.microsoft.com/office/drawing/2014/main" id="{29385945-6EA3-6D90-2948-B933DFCBF133}"/>
              </a:ext>
            </a:extLst>
          </p:cNvPr>
          <p:cNvSpPr txBox="1"/>
          <p:nvPr/>
        </p:nvSpPr>
        <p:spPr>
          <a:xfrm>
            <a:off x="2518848" y="740589"/>
            <a:ext cx="1266693"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31 AD</a:t>
            </a:r>
          </a:p>
        </p:txBody>
      </p:sp>
    </p:spTree>
    <p:extLst>
      <p:ext uri="{BB962C8B-B14F-4D97-AF65-F5344CB8AC3E}">
        <p14:creationId xmlns:p14="http://schemas.microsoft.com/office/powerpoint/2010/main" val="2829177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7D32E-C2FB-12F1-3798-2A6570A96AC7}"/>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C545B421-34A8-BBFB-2996-023F67C7337A}"/>
              </a:ext>
            </a:extLst>
          </p:cNvPr>
          <p:cNvPicPr>
            <a:picLocks noChangeAspect="1"/>
          </p:cNvPicPr>
          <p:nvPr/>
        </p:nvPicPr>
        <p:blipFill>
          <a:blip r:embed="rId3"/>
          <a:stretch>
            <a:fillRect/>
          </a:stretch>
        </p:blipFill>
        <p:spPr>
          <a:xfrm>
            <a:off x="9946236" y="1733080"/>
            <a:ext cx="1969008" cy="2461260"/>
          </a:xfrm>
          <a:prstGeom prst="rect">
            <a:avLst/>
          </a:prstGeom>
        </p:spPr>
      </p:pic>
      <p:pic>
        <p:nvPicPr>
          <p:cNvPr id="6" name="Grafik 5">
            <a:extLst>
              <a:ext uri="{FF2B5EF4-FFF2-40B4-BE49-F238E27FC236}">
                <a16:creationId xmlns:a16="http://schemas.microsoft.com/office/drawing/2014/main" id="{CDB42221-E8D1-2792-B986-CCD9B32386B4}"/>
              </a:ext>
            </a:extLst>
          </p:cNvPr>
          <p:cNvPicPr>
            <a:picLocks noChangeAspect="1"/>
          </p:cNvPicPr>
          <p:nvPr/>
        </p:nvPicPr>
        <p:blipFill>
          <a:blip r:embed="rId4"/>
          <a:stretch>
            <a:fillRect/>
          </a:stretch>
        </p:blipFill>
        <p:spPr>
          <a:xfrm rot="338556">
            <a:off x="9353122" y="152840"/>
            <a:ext cx="2896155" cy="1625107"/>
          </a:xfrm>
          <a:prstGeom prst="rect">
            <a:avLst/>
          </a:prstGeom>
        </p:spPr>
      </p:pic>
      <p:sp>
        <p:nvSpPr>
          <p:cNvPr id="2" name="Rechteck: abgerundete Ecken 1">
            <a:extLst>
              <a:ext uri="{FF2B5EF4-FFF2-40B4-BE49-F238E27FC236}">
                <a16:creationId xmlns:a16="http://schemas.microsoft.com/office/drawing/2014/main" id="{E9D79DD2-9665-B264-B309-DA6B447EEA1D}"/>
              </a:ext>
            </a:extLst>
          </p:cNvPr>
          <p:cNvSpPr/>
          <p:nvPr/>
        </p:nvSpPr>
        <p:spPr>
          <a:xfrm>
            <a:off x="95400" y="169350"/>
            <a:ext cx="9315000" cy="6302941"/>
          </a:xfrm>
          <a:prstGeom prst="roundRect">
            <a:avLst>
              <a:gd name="adj" fmla="val 3393"/>
            </a:avLst>
          </a:prstGeom>
          <a:blipFill dpi="0" rotWithShape="1">
            <a:blip r:embed="rId5">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lgn="just">
              <a:spcAft>
                <a:spcPts val="800"/>
              </a:spcAft>
              <a:buNone/>
            </a:pPr>
            <a:r>
              <a:rPr lang="en-U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Negotiations with the Islamic Republic of Iran are proceeding nicely! </a:t>
            </a:r>
            <a:r>
              <a:rPr lang="en-US" sz="1100" b="1" dirty="0">
                <a:solidFill>
                  <a:schemeClr val="tx1"/>
                </a:solidFill>
                <a:effectLst/>
                <a:highlight>
                  <a:srgbClr val="FFFF00"/>
                </a:highlight>
                <a:latin typeface="Bahnschrift Light Condensed" panose="020B0502040204020203" pitchFamily="34" charset="0"/>
                <a:ea typeface="Calibri" panose="020F0502020204030204" pitchFamily="34" charset="0"/>
                <a:cs typeface="Arial" panose="020B0604020202020204" pitchFamily="34" charset="0"/>
              </a:rPr>
              <a:t>It will only be a Great Deal for all or, no Deal at all — Back to the Battlefront and shooting, but bigger and stronger than ever before — And nobody wants that! </a:t>
            </a:r>
          </a:p>
          <a:p>
            <a:pPr algn="just">
              <a:spcAft>
                <a:spcPts val="800"/>
              </a:spcAft>
              <a:buNone/>
            </a:pPr>
            <a:r>
              <a:rPr lang="en-US"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During my discussions on Saturday </a:t>
            </a:r>
            <a:r>
              <a:rPr lang="en-U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with President Mohammed bin Salman Al Saud, of Saudi Arabia, Mohammed bin Zayed Al Nahyan, of The United Arab Emirates, Emir Tamim bin Hamad bin Khalifa Al Thani, Prime Minister Mohammed bin Abdulrahman bin Jassim bin Jaber Al Thani, and Minister Ali al-</a:t>
            </a:r>
            <a:r>
              <a:rPr lang="en-US" sz="1100" dirty="0" err="1">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Thawadi</a:t>
            </a:r>
            <a:r>
              <a:rPr lang="en-U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of Qatar, Field Marshal Syed Asim Munir Ahmed Shah, of Pakistan, President Recep Tayyip Erdoğan, of Türkiye, President Abdel Fattah El-Sisi, of Egypt, King Abdullah II, of Jordan, and King Hamad bin Isa Al Khalifa, of Bahrain, </a:t>
            </a:r>
            <a:r>
              <a:rPr lang="en-US"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I stated that, after all the work done by the United States to try and pull this very complex puzzle together,  it should be mandatory that all of these Countries, at a minimum, simultaneously, sign onto the Abraham Accords. </a:t>
            </a:r>
          </a:p>
          <a:p>
            <a:pPr algn="just">
              <a:spcAft>
                <a:spcPts val="800"/>
              </a:spcAft>
              <a:buNone/>
            </a:pPr>
            <a:r>
              <a:rPr lang="en-U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Those Countries discussed are </a:t>
            </a:r>
            <a:r>
              <a:rPr lang="en-US"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Saudi Arabia, The United Arab Emirates (already a Member!), Qatar, Pakistan, Türkiye, Egypt, Jordan, and Bahrain (already a Member!). </a:t>
            </a:r>
            <a:r>
              <a:rPr lang="en-U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It may be possible that one or two have a reason for not doing so, and that will be accepted, but most should be ready, willing, and able to make this Settlement with Iran a far more Historic Event than it would, otherwise, be.</a:t>
            </a:r>
          </a:p>
          <a:p>
            <a:pPr algn="just">
              <a:spcAft>
                <a:spcPts val="800"/>
              </a:spcAft>
              <a:buNone/>
            </a:pPr>
            <a:r>
              <a:rPr lang="en-U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The Abraham Accords have proven to be, for the Countries involved (The United Arab Emirates, Bahrain, Morocco, Sudan, and Kazakhstan), a Financial, Economic, and Social BOOM, even during this time of Conflict and War, with the current Members never even suggesting leaving, or taking so much as even a pause. </a:t>
            </a:r>
          </a:p>
          <a:p>
            <a:pPr algn="just">
              <a:spcAft>
                <a:spcPts val="800"/>
              </a:spcAft>
              <a:buNone/>
            </a:pPr>
            <a:r>
              <a:rPr lang="en-U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The reason for this is that the Abraham Accords have been great for them, and will be even better for everybody, and bring true Power, Strength, and Peace to the Middle East for the first time in 5,000 years. It will be a Document respected like no other that has ever been signed, anywhere in the World. Its level of Importance and Prestige will be unparalleled!</a:t>
            </a:r>
          </a:p>
          <a:p>
            <a:pPr algn="just">
              <a:spcAft>
                <a:spcPts val="800"/>
              </a:spcAft>
              <a:buNone/>
            </a:pPr>
            <a:r>
              <a:rPr lang="en-US"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It should start with the immediate signing by Saudi Arabia and Qatar, and everybody else should follow suit. If they don’t, they should not be part of this Deal in that it shows bad intention. </a:t>
            </a:r>
          </a:p>
          <a:p>
            <a:pPr algn="just">
              <a:spcAft>
                <a:spcPts val="800"/>
              </a:spcAft>
              <a:buNone/>
            </a:pPr>
            <a:r>
              <a:rPr lang="en-US"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In speaking to numerous of the Great Leaders mentioned above, they would be honored, as soon as our Document is signed, to have the Islamic Republic of Iran as part of the Abraham Accords. Wow, now that would be something special! </a:t>
            </a:r>
          </a:p>
          <a:p>
            <a:pPr algn="just">
              <a:spcAft>
                <a:spcPts val="800"/>
              </a:spcAft>
              <a:buNone/>
            </a:pPr>
            <a:r>
              <a:rPr lang="en-U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This will be the most important Deal that any of these Great, but always in Conflict Countries, will ever sign. Nothing in the past, or in the future, will surpass it. </a:t>
            </a:r>
          </a:p>
          <a:p>
            <a:pPr algn="just">
              <a:spcAft>
                <a:spcPts val="800"/>
              </a:spcAft>
              <a:buNone/>
            </a:pPr>
            <a:r>
              <a:rPr lang="en-US" sz="11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Therefore, I am mandatorily requesting that all Countries immediately sign the Abraham Accords</a:t>
            </a:r>
            <a:r>
              <a:rPr lang="en-U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 and that, if Iran signs its Agreement with me, as President of the United States of America, it would be an Honor to have them also be part of this unparalleled World Coalition. </a:t>
            </a:r>
          </a:p>
          <a:p>
            <a:pPr algn="just">
              <a:spcAft>
                <a:spcPts val="800"/>
              </a:spcAft>
              <a:buNone/>
            </a:pPr>
            <a:r>
              <a:rPr lang="en-U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The Middle East would be United, Powerful, and Economically Strong, like perhaps no other area, anywhere in the World! </a:t>
            </a:r>
          </a:p>
          <a:p>
            <a:pPr algn="just">
              <a:spcAft>
                <a:spcPts val="800"/>
              </a:spcAft>
              <a:buNone/>
            </a:pPr>
            <a:r>
              <a:rPr lang="en-U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By copy of this TRUTH, I am asking my Representatives to begin, and successfully complete, the process of signing these Countries into the already Historic Abraham Accords. </a:t>
            </a:r>
          </a:p>
          <a:p>
            <a:pPr algn="just">
              <a:spcAft>
                <a:spcPts val="800"/>
              </a:spcAft>
              <a:buNone/>
            </a:pPr>
            <a:r>
              <a:rPr lang="en-U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Thank you for your attention to this matter!</a:t>
            </a:r>
          </a:p>
          <a:p>
            <a:pPr algn="just">
              <a:spcAft>
                <a:spcPts val="800"/>
              </a:spcAft>
              <a:buNone/>
            </a:pPr>
            <a:r>
              <a:rPr lang="en-U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DONALD J. TRUMP</a:t>
            </a:r>
          </a:p>
          <a:p>
            <a:pPr algn="just">
              <a:spcAft>
                <a:spcPts val="800"/>
              </a:spcAft>
              <a:buNone/>
            </a:pPr>
            <a:r>
              <a:rPr lang="en-US" sz="11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PRESIDENT OF THE UNITED STATES OF AMERICA</a:t>
            </a:r>
          </a:p>
        </p:txBody>
      </p:sp>
      <p:sp>
        <p:nvSpPr>
          <p:cNvPr id="3" name="Textfeld 2">
            <a:extLst>
              <a:ext uri="{FF2B5EF4-FFF2-40B4-BE49-F238E27FC236}">
                <a16:creationId xmlns:a16="http://schemas.microsoft.com/office/drawing/2014/main" id="{3EB88DAC-5004-5ED7-B363-AB5562198030}"/>
              </a:ext>
            </a:extLst>
          </p:cNvPr>
          <p:cNvSpPr txBox="1"/>
          <p:nvPr/>
        </p:nvSpPr>
        <p:spPr>
          <a:xfrm>
            <a:off x="4497583" y="6032681"/>
            <a:ext cx="4105397" cy="246221"/>
          </a:xfrm>
          <a:prstGeom prst="rect">
            <a:avLst/>
          </a:prstGeom>
          <a:noFill/>
          <a:ln w="38100">
            <a:solidFill>
              <a:srgbClr val="0070C0"/>
            </a:solidFill>
          </a:ln>
        </p:spPr>
        <p:txBody>
          <a:bodyPr wrap="square">
            <a:spAutoFit/>
          </a:bodyPr>
          <a:lstStyle/>
          <a:p>
            <a:r>
              <a:rPr lang="en-US" sz="1000" dirty="0"/>
              <a:t>https://truthsocial.com/@realDonaldTrump/116635193825443617</a:t>
            </a:r>
          </a:p>
        </p:txBody>
      </p:sp>
    </p:spTree>
    <p:extLst>
      <p:ext uri="{BB962C8B-B14F-4D97-AF65-F5344CB8AC3E}">
        <p14:creationId xmlns:p14="http://schemas.microsoft.com/office/powerpoint/2010/main" val="487835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660991-A832-193C-F876-A77CD0406410}"/>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410179C2-7569-3186-4A85-B4913ACCA1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C5C7AB1A-43F6-E1AF-4386-A0D80CB04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695A6703-49C1-467D-78E9-19DB389B66D5}"/>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22" name="Rechteck: abgerundete Ecken 21">
            <a:extLst>
              <a:ext uri="{FF2B5EF4-FFF2-40B4-BE49-F238E27FC236}">
                <a16:creationId xmlns:a16="http://schemas.microsoft.com/office/drawing/2014/main" id="{20E86EB3-8D57-634F-E023-C9AB7700FA4B}"/>
              </a:ext>
            </a:extLst>
          </p:cNvPr>
          <p:cNvSpPr/>
          <p:nvPr/>
        </p:nvSpPr>
        <p:spPr>
          <a:xfrm>
            <a:off x="215637" y="169748"/>
            <a:ext cx="7383839" cy="6513961"/>
          </a:xfrm>
          <a:prstGeom prst="roundRect">
            <a:avLst>
              <a:gd name="adj" fmla="val 3393"/>
            </a:avLst>
          </a:prstGeom>
          <a:blipFill dpi="0" rotWithShape="1">
            <a:blip r:embed="rId5">
              <a:alphaModFix amt="77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r>
              <a:rPr lang="de-DE" sz="1500" b="1" dirty="0">
                <a:solidFill>
                  <a:srgbClr val="0070C0"/>
                </a:solidFill>
                <a:highlight>
                  <a:srgbClr val="00FFFF"/>
                </a:highlight>
                <a:latin typeface="Bahnschrift Light" panose="020B0502040204020203" pitchFamily="34" charset="0"/>
              </a:rPr>
              <a:t>The Loud Cry</a:t>
            </a:r>
          </a:p>
          <a:p>
            <a:endParaRPr lang="de-DE" sz="1500" dirty="0">
              <a:solidFill>
                <a:schemeClr val="tx1"/>
              </a:solidFill>
              <a:latin typeface="Bahnschrift Light" panose="020B0502040204020203" pitchFamily="34" charset="0"/>
            </a:endParaRPr>
          </a:p>
          <a:p>
            <a:pPr>
              <a:spcAft>
                <a:spcPts val="1200"/>
              </a:spcAft>
            </a:pPr>
            <a:r>
              <a:rPr lang="en-US" sz="1500" dirty="0">
                <a:solidFill>
                  <a:schemeClr val="tx1"/>
                </a:solidFill>
                <a:latin typeface="Bahnschrift Light" panose="020B0502040204020203" pitchFamily="34" charset="0"/>
              </a:rPr>
              <a:t>I saw angels hurrying to and </a:t>
            </a:r>
            <a:r>
              <a:rPr lang="en-US" sz="1500" dirty="0" err="1">
                <a:solidFill>
                  <a:schemeClr val="tx1"/>
                </a:solidFill>
                <a:latin typeface="Bahnschrift Light" panose="020B0502040204020203" pitchFamily="34" charset="0"/>
              </a:rPr>
              <a:t>fro</a:t>
            </a:r>
            <a:r>
              <a:rPr lang="en-US" sz="1500" dirty="0">
                <a:solidFill>
                  <a:schemeClr val="tx1"/>
                </a:solidFill>
                <a:latin typeface="Bahnschrift Light" panose="020B0502040204020203" pitchFamily="34" charset="0"/>
              </a:rPr>
              <a:t> in heaven, descending to the earth, and again ascending to heaven, preparing for the fulfillment of some important event. </a:t>
            </a:r>
            <a:r>
              <a:rPr lang="en-US" sz="1500" b="1" dirty="0">
                <a:solidFill>
                  <a:srgbClr val="0070C0"/>
                </a:solidFill>
                <a:latin typeface="Bahnschrift Light" panose="020B0502040204020203" pitchFamily="34" charset="0"/>
              </a:rPr>
              <a:t>Then I saw </a:t>
            </a:r>
            <a:r>
              <a:rPr lang="en-US" sz="1500" b="1" dirty="0">
                <a:solidFill>
                  <a:srgbClr val="0070C0"/>
                </a:solidFill>
                <a:highlight>
                  <a:srgbClr val="FFFF00"/>
                </a:highlight>
                <a:latin typeface="Bahnschrift Light" panose="020B0502040204020203" pitchFamily="34" charset="0"/>
              </a:rPr>
              <a:t>another mighty angel </a:t>
            </a:r>
            <a:r>
              <a:rPr lang="en-US" sz="1500" b="1" dirty="0">
                <a:solidFill>
                  <a:srgbClr val="0070C0"/>
                </a:solidFill>
                <a:latin typeface="Bahnschrift Light" panose="020B0502040204020203" pitchFamily="34" charset="0"/>
              </a:rPr>
              <a:t>commissioned to descend to the earth, to unite his voice with the third angel, and give power and force to his message. Great power and glory were imparted to the angel, and as he descended, the earth was lightened with his glory. The light which attended this angel penetrated everywhere, as he cried mightily, with a strong voice, “Babylon the great is fallen, is fallen, and is become the habitation of devils, and the hold of every foul spirit, and a cage of every unclean and hateful bird.” The message of the fall of Babylon, as given by the second angel, </a:t>
            </a:r>
            <a:r>
              <a:rPr lang="en-US" sz="1500" b="1" dirty="0">
                <a:solidFill>
                  <a:srgbClr val="0070C0"/>
                </a:solidFill>
                <a:highlight>
                  <a:srgbClr val="FFFF00"/>
                </a:highlight>
                <a:latin typeface="Bahnschrift Light" panose="020B0502040204020203" pitchFamily="34" charset="0"/>
              </a:rPr>
              <a:t>is repeated, with the additional mention of the corruptions which have been entering the churches since 1844. </a:t>
            </a:r>
            <a:r>
              <a:rPr lang="en-US" sz="1500" b="1" dirty="0">
                <a:solidFill>
                  <a:srgbClr val="0070C0"/>
                </a:solidFill>
                <a:latin typeface="Bahnschrift Light" panose="020B0502040204020203" pitchFamily="34" charset="0"/>
              </a:rPr>
              <a:t>The work of this angel comes in at the right time </a:t>
            </a:r>
            <a:r>
              <a:rPr lang="en-US" sz="1500" b="1" dirty="0">
                <a:solidFill>
                  <a:srgbClr val="0070C0"/>
                </a:solidFill>
                <a:highlight>
                  <a:srgbClr val="FFFF00"/>
                </a:highlight>
                <a:latin typeface="Bahnschrift Light" panose="020B0502040204020203" pitchFamily="34" charset="0"/>
              </a:rPr>
              <a:t>to join in the last great work of the third angel’s message as it swells to a </a:t>
            </a:r>
            <a:r>
              <a:rPr lang="en-US" sz="1500" b="1" dirty="0">
                <a:solidFill>
                  <a:srgbClr val="0070C0"/>
                </a:solidFill>
                <a:highlight>
                  <a:srgbClr val="00FFFF"/>
                </a:highlight>
                <a:latin typeface="Bahnschrift Light" panose="020B0502040204020203" pitchFamily="34" charset="0"/>
              </a:rPr>
              <a:t>loud cry.</a:t>
            </a:r>
            <a:r>
              <a:rPr lang="en-US" sz="1500" dirty="0">
                <a:solidFill>
                  <a:schemeClr val="tx1"/>
                </a:solidFill>
                <a:latin typeface="Bahnschrift Light" panose="020B0502040204020203" pitchFamily="34" charset="0"/>
              </a:rPr>
              <a:t> And the people of God are thus prepared to stand in the hour of temptation, which they are soon to meet. I saw a great light resting upon them, and they united to fearlessly proclaim the third angel’s message. </a:t>
            </a:r>
          </a:p>
          <a:p>
            <a:pPr>
              <a:spcAft>
                <a:spcPts val="1200"/>
              </a:spcAft>
            </a:pPr>
            <a:r>
              <a:rPr lang="en-US" sz="1500" b="1" dirty="0">
                <a:solidFill>
                  <a:srgbClr val="0070C0"/>
                </a:solidFill>
                <a:latin typeface="Bahnschrift Light" panose="020B0502040204020203" pitchFamily="34" charset="0"/>
              </a:rPr>
              <a:t>Angels were sent to aid the mighty angel from heaven, and I heard voices which seemed to sound everywhere, “Come out of her, My people, that ye be not partakers of her sins, and that ye receive not of her plagues. For her sins have reached unto heaven, and God hath remembered her iniquities.” This message seemed to be an addition to the third message, joining it as the midnight cry joined the second angel’s message in 1844. The glory of God rested upon the  patient, waiting saints, and they fearlessly gave the last solemn warning, proclaiming the fall of Babylon and calling upon God’s people to come out of her that they might escape her fearful doom. </a:t>
            </a:r>
            <a:r>
              <a:rPr lang="en-US" sz="1500" dirty="0">
                <a:solidFill>
                  <a:schemeClr val="tx1"/>
                </a:solidFill>
                <a:latin typeface="Bahnschrift Light" panose="020B0502040204020203" pitchFamily="34" charset="0"/>
              </a:rPr>
              <a:t>EW 277.1 – 277.2</a:t>
            </a:r>
          </a:p>
        </p:txBody>
      </p:sp>
      <p:sp>
        <p:nvSpPr>
          <p:cNvPr id="3" name="Textfeld 2">
            <a:extLst>
              <a:ext uri="{FF2B5EF4-FFF2-40B4-BE49-F238E27FC236}">
                <a16:creationId xmlns:a16="http://schemas.microsoft.com/office/drawing/2014/main" id="{57163C53-8DB3-F589-72E2-A308AD057349}"/>
              </a:ext>
            </a:extLst>
          </p:cNvPr>
          <p:cNvSpPr txBox="1"/>
          <p:nvPr/>
        </p:nvSpPr>
        <p:spPr>
          <a:xfrm>
            <a:off x="9794697" y="5579289"/>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
        <p:nvSpPr>
          <p:cNvPr id="6" name="Textfeld 18">
            <a:extLst>
              <a:ext uri="{FF2B5EF4-FFF2-40B4-BE49-F238E27FC236}">
                <a16:creationId xmlns:a16="http://schemas.microsoft.com/office/drawing/2014/main" id="{C4969C4A-9D5A-F4E4-74D4-37578A60E5F3}"/>
              </a:ext>
            </a:extLst>
          </p:cNvPr>
          <p:cNvSpPr txBox="1"/>
          <p:nvPr/>
        </p:nvSpPr>
        <p:spPr>
          <a:xfrm>
            <a:off x="7481373" y="5657671"/>
            <a:ext cx="4128374"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Latter rain</a:t>
            </a:r>
            <a:endParaRPr lang="de-DE" sz="7200" b="1" noProof="0" dirty="0">
              <a:ln w="19050">
                <a:solidFill>
                  <a:schemeClr val="bg1"/>
                </a:solidFill>
              </a:ln>
              <a:solidFill>
                <a:srgbClr val="0070C0"/>
              </a:solidFill>
              <a:latin typeface="Bilbo Swash Caps" panose="02000000000000000000" pitchFamily="2" charset="0"/>
            </a:endParaRPr>
          </a:p>
        </p:txBody>
      </p:sp>
    </p:spTree>
    <p:extLst>
      <p:ext uri="{BB962C8B-B14F-4D97-AF65-F5344CB8AC3E}">
        <p14:creationId xmlns:p14="http://schemas.microsoft.com/office/powerpoint/2010/main" val="1348679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6E2EB5-D3F5-9459-2EC4-AF68D0B0CB93}"/>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7BC1993C-23A3-54C1-40F1-641DAF8555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67AE4DB8-823E-F087-6535-9EBE424F3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a:extLst>
              <a:ext uri="{FF2B5EF4-FFF2-40B4-BE49-F238E27FC236}">
                <a16:creationId xmlns:a16="http://schemas.microsoft.com/office/drawing/2014/main" id="{F8DC0BAD-EC00-F502-F362-51572482FA4F}"/>
              </a:ext>
            </a:extLst>
          </p:cNvPr>
          <p:cNvPicPr>
            <a:picLocks noChangeAspect="1"/>
          </p:cNvPicPr>
          <p:nvPr/>
        </p:nvPicPr>
        <p:blipFill>
          <a:blip r:embed="rId4">
            <a:extLst>
              <a:ext uri="{28A0092B-C50C-407E-A947-70E740481C1C}">
                <a14:useLocalDpi xmlns:a14="http://schemas.microsoft.com/office/drawing/2010/main" val="0"/>
              </a:ext>
            </a:extLst>
          </a:blip>
          <a:srcRect l="26366" r="15124"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22" name="Rechteck: abgerundete Ecken 21">
            <a:extLst>
              <a:ext uri="{FF2B5EF4-FFF2-40B4-BE49-F238E27FC236}">
                <a16:creationId xmlns:a16="http://schemas.microsoft.com/office/drawing/2014/main" id="{A4DDC91B-AAE3-EC4A-7F7A-CF67FB7876F6}"/>
              </a:ext>
            </a:extLst>
          </p:cNvPr>
          <p:cNvSpPr/>
          <p:nvPr/>
        </p:nvSpPr>
        <p:spPr>
          <a:xfrm>
            <a:off x="223521" y="182880"/>
            <a:ext cx="7545389" cy="6441440"/>
          </a:xfrm>
          <a:prstGeom prst="roundRect">
            <a:avLst>
              <a:gd name="adj" fmla="val 3393"/>
            </a:avLst>
          </a:prstGeom>
          <a:blipFill dpi="0" rotWithShape="1">
            <a:blip r:embed="rId5">
              <a:alphaModFix amt="77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spcAft>
                <a:spcPts val="1200"/>
              </a:spcAft>
            </a:pPr>
            <a:r>
              <a:rPr lang="en-US" sz="1400" b="1" dirty="0">
                <a:solidFill>
                  <a:srgbClr val="FF0000"/>
                </a:solidFill>
                <a:latin typeface="Bahnschrift Light" panose="020B0502040204020203" pitchFamily="34" charset="0"/>
              </a:rPr>
              <a:t>The light that was shed upon the waiting ones penetrated everywhere, and those in the churches who had any light, who had not heard and rejected the three messages, obeyed the call and left the fallen churches. </a:t>
            </a:r>
            <a:r>
              <a:rPr lang="en-US" sz="1400" dirty="0">
                <a:solidFill>
                  <a:schemeClr val="tx1"/>
                </a:solidFill>
                <a:latin typeface="Bahnschrift Light" panose="020B0502040204020203" pitchFamily="34" charset="0"/>
              </a:rPr>
              <a:t>Many had come to years of accountability since these messages had been given, and the light shone upon them, and they were privileged to choose life or death. Some chose life and took their stand with those who were looking for their Lord </a:t>
            </a:r>
            <a:r>
              <a:rPr lang="en-US" sz="1400" b="1" dirty="0">
                <a:solidFill>
                  <a:srgbClr val="FF0000"/>
                </a:solidFill>
                <a:latin typeface="Bahnschrift Light" panose="020B0502040204020203" pitchFamily="34" charset="0"/>
              </a:rPr>
              <a:t>and keeping all His commandments. </a:t>
            </a:r>
            <a:r>
              <a:rPr lang="en-US" sz="1400" dirty="0">
                <a:solidFill>
                  <a:schemeClr val="tx1"/>
                </a:solidFill>
                <a:latin typeface="Bahnschrift Light" panose="020B0502040204020203" pitchFamily="34" charset="0"/>
              </a:rPr>
              <a:t>The third message was to do its work; all were to be tested upon it, and the precious ones were to be called out from the religious bodies. A compelling power moved the honest, while the manifestation of the power of God brought a fear and restraint upon their unbelieving relatives and friends so that they dared not, neither had they the power to, hinder those who felt the work of the Spirit of God upon them. The last call was carried even to the poor slaves, and the pious among them poured forth their songs of rapturous joy at the prospect of their happy deliverance. Their masters could not check them; fear and astonishment kept them silent. Mighty miracles were wrought, the sick were healed, and signs and wonders followed the believers. God was in the work, and every saint, fearless of consequences, followed the convictions of his own conscience and united with those who were keeping all the commandments of God; and with power they sounded abroad the third message. </a:t>
            </a:r>
            <a:r>
              <a:rPr lang="en-US" sz="1400" b="1" dirty="0">
                <a:solidFill>
                  <a:srgbClr val="FF0000"/>
                </a:solidFill>
                <a:latin typeface="Bahnschrift Light" panose="020B0502040204020203" pitchFamily="34" charset="0"/>
              </a:rPr>
              <a:t>I saw that this message will close with power and strength </a:t>
            </a:r>
            <a:r>
              <a:rPr lang="en-US" sz="1400" b="1" dirty="0">
                <a:solidFill>
                  <a:srgbClr val="FF0000"/>
                </a:solidFill>
                <a:highlight>
                  <a:srgbClr val="FFFF00"/>
                </a:highlight>
                <a:latin typeface="Bahnschrift Light" panose="020B0502040204020203" pitchFamily="34" charset="0"/>
              </a:rPr>
              <a:t>far exceeding the midnight cry. </a:t>
            </a:r>
          </a:p>
          <a:p>
            <a:pPr>
              <a:spcAft>
                <a:spcPts val="1200"/>
              </a:spcAft>
            </a:pPr>
            <a:r>
              <a:rPr lang="en-US" sz="1400" b="1" dirty="0">
                <a:solidFill>
                  <a:srgbClr val="0070C0"/>
                </a:solidFill>
                <a:latin typeface="Bahnschrift Light" panose="020B0502040204020203" pitchFamily="34" charset="0"/>
              </a:rPr>
              <a:t>Servants of God, endowed with power from on high  with their faces lighted up, and shining with holy consecration, went forth to proclaim the </a:t>
            </a:r>
            <a:r>
              <a:rPr lang="en-US" sz="1400" b="1" dirty="0">
                <a:solidFill>
                  <a:srgbClr val="0070C0"/>
                </a:solidFill>
                <a:highlight>
                  <a:srgbClr val="FFFF00"/>
                </a:highlight>
                <a:latin typeface="Bahnschrift Light" panose="020B0502040204020203" pitchFamily="34" charset="0"/>
              </a:rPr>
              <a:t>message from heaven.</a:t>
            </a:r>
            <a:r>
              <a:rPr lang="en-US" sz="1400" dirty="0">
                <a:solidFill>
                  <a:schemeClr val="tx1"/>
                </a:solidFill>
                <a:latin typeface="Bahnschrift Light" panose="020B0502040204020203" pitchFamily="34" charset="0"/>
              </a:rPr>
              <a:t> Souls that were scattered all through the religious bodies </a:t>
            </a:r>
            <a:r>
              <a:rPr lang="en-US" sz="1400" b="1" dirty="0">
                <a:solidFill>
                  <a:srgbClr val="FF0000"/>
                </a:solidFill>
                <a:latin typeface="Bahnschrift Light" panose="020B0502040204020203" pitchFamily="34" charset="0"/>
              </a:rPr>
              <a:t>answered to the call, and the precious were hurried out of the doomed churches, as Lot was hurried out of Sodom before her destruction. </a:t>
            </a:r>
            <a:r>
              <a:rPr lang="en-US" sz="1400" dirty="0">
                <a:solidFill>
                  <a:schemeClr val="tx1"/>
                </a:solidFill>
                <a:latin typeface="Bahnschrift Light" panose="020B0502040204020203" pitchFamily="34" charset="0"/>
              </a:rPr>
              <a:t>God’s people were strengthened by the excellent glory which rested upon them in rich abundance and prepared them to endure the hour of temptation. I heard everywhere a multitude of voices saying, “Here is the patience of the saints: here are they that keep the commandments of God, and the faith of Jesus.”  EW 278.1 – 278.2</a:t>
            </a:r>
          </a:p>
        </p:txBody>
      </p:sp>
      <p:sp>
        <p:nvSpPr>
          <p:cNvPr id="3" name="Textfeld 2">
            <a:extLst>
              <a:ext uri="{FF2B5EF4-FFF2-40B4-BE49-F238E27FC236}">
                <a16:creationId xmlns:a16="http://schemas.microsoft.com/office/drawing/2014/main" id="{1C0B8211-5FE1-17D0-F50B-8FBB27B41C21}"/>
              </a:ext>
            </a:extLst>
          </p:cNvPr>
          <p:cNvSpPr txBox="1"/>
          <p:nvPr/>
        </p:nvSpPr>
        <p:spPr>
          <a:xfrm>
            <a:off x="9794697" y="5579289"/>
            <a:ext cx="1821332"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2026/27</a:t>
            </a:r>
          </a:p>
        </p:txBody>
      </p:sp>
      <p:sp>
        <p:nvSpPr>
          <p:cNvPr id="6" name="Textfeld 18">
            <a:extLst>
              <a:ext uri="{FF2B5EF4-FFF2-40B4-BE49-F238E27FC236}">
                <a16:creationId xmlns:a16="http://schemas.microsoft.com/office/drawing/2014/main" id="{EB8A86E0-2E26-B20F-DD36-54F9A87D2E18}"/>
              </a:ext>
            </a:extLst>
          </p:cNvPr>
          <p:cNvSpPr txBox="1"/>
          <p:nvPr/>
        </p:nvSpPr>
        <p:spPr>
          <a:xfrm>
            <a:off x="7481373" y="5657671"/>
            <a:ext cx="4128374" cy="1200329"/>
          </a:xfrm>
          <a:prstGeom prst="rect">
            <a:avLst/>
          </a:prstGeom>
          <a:noFill/>
        </p:spPr>
        <p:txBody>
          <a:bodyPr wrap="none" rtlCol="0">
            <a:spAutoFit/>
          </a:bodyPr>
          <a:lstStyle/>
          <a:p>
            <a:r>
              <a:rPr lang="de-DE" sz="7200" b="1" dirty="0">
                <a:ln w="19050">
                  <a:solidFill>
                    <a:schemeClr val="bg1"/>
                  </a:solidFill>
                </a:ln>
                <a:solidFill>
                  <a:srgbClr val="0070C0"/>
                </a:solidFill>
                <a:latin typeface="Bilbo Swash Caps" panose="02000000000000000000" pitchFamily="2" charset="0"/>
              </a:rPr>
              <a:t>Latter rain</a:t>
            </a:r>
            <a:endParaRPr lang="de-DE" sz="7200" b="1" noProof="0" dirty="0">
              <a:ln w="19050">
                <a:solidFill>
                  <a:schemeClr val="bg1"/>
                </a:solidFill>
              </a:ln>
              <a:solidFill>
                <a:srgbClr val="0070C0"/>
              </a:solidFill>
              <a:latin typeface="Bilbo Swash Caps" panose="02000000000000000000" pitchFamily="2" charset="0"/>
            </a:endParaRPr>
          </a:p>
        </p:txBody>
      </p:sp>
    </p:spTree>
    <p:extLst>
      <p:ext uri="{BB962C8B-B14F-4D97-AF65-F5344CB8AC3E}">
        <p14:creationId xmlns:p14="http://schemas.microsoft.com/office/powerpoint/2010/main" val="534765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67A71-1EF0-91CF-3C94-D518B249CDF4}"/>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1A8ADEDE-A5C2-C9D9-99E7-4798EE810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522" cy="6858000"/>
          </a:xfrm>
          <a:prstGeom prst="rect">
            <a:avLst/>
          </a:prstGeom>
        </p:spPr>
      </p:pic>
      <p:pic>
        <p:nvPicPr>
          <p:cNvPr id="4" name="Grafik 3">
            <a:extLst>
              <a:ext uri="{FF2B5EF4-FFF2-40B4-BE49-F238E27FC236}">
                <a16:creationId xmlns:a16="http://schemas.microsoft.com/office/drawing/2014/main" id="{B34564B7-2736-CD5C-D13D-BA277F87C735}"/>
              </a:ext>
            </a:extLst>
          </p:cNvPr>
          <p:cNvPicPr>
            <a:picLocks noChangeAspect="1"/>
          </p:cNvPicPr>
          <p:nvPr/>
        </p:nvPicPr>
        <p:blipFill>
          <a:blip r:embed="rId4">
            <a:alphaModFix amt="65000"/>
          </a:blip>
          <a:stretch>
            <a:fillRect/>
          </a:stretch>
        </p:blipFill>
        <p:spPr>
          <a:xfrm>
            <a:off x="2243815" y="232229"/>
            <a:ext cx="1436336" cy="2154504"/>
          </a:xfrm>
          <a:prstGeom prst="rect">
            <a:avLst/>
          </a:prstGeom>
          <a:effectLst>
            <a:softEdge rad="266700"/>
          </a:effectLst>
        </p:spPr>
      </p:pic>
      <p:pic>
        <p:nvPicPr>
          <p:cNvPr id="6" name="Grafik 5">
            <a:extLst>
              <a:ext uri="{FF2B5EF4-FFF2-40B4-BE49-F238E27FC236}">
                <a16:creationId xmlns:a16="http://schemas.microsoft.com/office/drawing/2014/main" id="{22F453A4-80B2-E800-19DD-4FC1C68F77DB}"/>
              </a:ext>
            </a:extLst>
          </p:cNvPr>
          <p:cNvPicPr>
            <a:picLocks noChangeAspect="1"/>
          </p:cNvPicPr>
          <p:nvPr/>
        </p:nvPicPr>
        <p:blipFill>
          <a:blip r:embed="rId5">
            <a:alphaModFix amt="31000"/>
          </a:blip>
          <a:srcRect t="2100" b="7900"/>
          <a:stretch>
            <a:fillRect/>
          </a:stretch>
        </p:blipFill>
        <p:spPr>
          <a:xfrm>
            <a:off x="3551403" y="232229"/>
            <a:ext cx="2056191" cy="1850572"/>
          </a:xfrm>
          <a:prstGeom prst="rect">
            <a:avLst/>
          </a:prstGeom>
          <a:effectLst>
            <a:softEdge rad="317500"/>
          </a:effectLst>
        </p:spPr>
      </p:pic>
      <p:sp>
        <p:nvSpPr>
          <p:cNvPr id="5" name="TextBox 5">
            <a:extLst>
              <a:ext uri="{FF2B5EF4-FFF2-40B4-BE49-F238E27FC236}">
                <a16:creationId xmlns:a16="http://schemas.microsoft.com/office/drawing/2014/main" id="{DB66DA75-17FB-94EB-160F-FD4DCB6A5A9C}"/>
              </a:ext>
            </a:extLst>
          </p:cNvPr>
          <p:cNvSpPr txBox="1"/>
          <p:nvPr/>
        </p:nvSpPr>
        <p:spPr>
          <a:xfrm>
            <a:off x="4931341" y="4967189"/>
            <a:ext cx="4464682" cy="1479957"/>
          </a:xfrm>
          <a:prstGeom prst="rect">
            <a:avLst/>
          </a:prstGeom>
          <a:blipFill>
            <a:blip r:embed="rId6">
              <a:alphaModFix amt="70000"/>
            </a:blip>
            <a:tile tx="0" ty="0" sx="100000" sy="100000" flip="none" algn="tl"/>
          </a:blipFill>
          <a:effectLst>
            <a:softEdge rad="31750"/>
          </a:effectLst>
        </p:spPr>
        <p:txBody>
          <a:bodyPr wrap="square">
            <a:spAutoFit/>
          </a:bodyPr>
          <a:lstStyle/>
          <a:p>
            <a:pPr algn="just">
              <a:lnSpc>
                <a:spcPts val="2200"/>
              </a:lnSpc>
            </a:pPr>
            <a:r>
              <a:rPr lang="en-US" dirty="0">
                <a:latin typeface="Bahnschrift Light Condensed" panose="020B0502040204020203" pitchFamily="34" charset="0"/>
              </a:rPr>
              <a:t>And I heard </a:t>
            </a:r>
            <a:r>
              <a:rPr lang="en-US" b="1" dirty="0">
                <a:solidFill>
                  <a:srgbClr val="0070C0"/>
                </a:solidFill>
                <a:latin typeface="Bahnschrift Light Condensed" panose="020B0502040204020203" pitchFamily="34" charset="0"/>
              </a:rPr>
              <a:t>another voice from heaven, </a:t>
            </a:r>
            <a:r>
              <a:rPr lang="en-US" dirty="0">
                <a:latin typeface="Bahnschrift Light Condensed" panose="020B0502040204020203" pitchFamily="34" charset="0"/>
              </a:rPr>
              <a:t>saying, </a:t>
            </a:r>
            <a:r>
              <a:rPr lang="en-US" b="1" dirty="0">
                <a:solidFill>
                  <a:srgbClr val="0070C0"/>
                </a:solidFill>
                <a:latin typeface="Bahnschrift Light Condensed" panose="020B0502040204020203" pitchFamily="34" charset="0"/>
              </a:rPr>
              <a:t>Come out of her, </a:t>
            </a:r>
            <a:r>
              <a:rPr lang="en-US" dirty="0">
                <a:latin typeface="Bahnschrift Light Condensed" panose="020B0502040204020203" pitchFamily="34" charset="0"/>
              </a:rPr>
              <a:t>my people, that ye be not partakers of her sins, and that ye receive not of her plagues. For her sins have reached unto heaven, and God hath remembered her iniquities. (Revelation 18:4-5) </a:t>
            </a:r>
          </a:p>
        </p:txBody>
      </p:sp>
      <p:sp>
        <p:nvSpPr>
          <p:cNvPr id="2" name="TextBox 5">
            <a:extLst>
              <a:ext uri="{FF2B5EF4-FFF2-40B4-BE49-F238E27FC236}">
                <a16:creationId xmlns:a16="http://schemas.microsoft.com/office/drawing/2014/main" id="{890AE5AE-276A-0E42-0871-32FBCABBC2A0}"/>
              </a:ext>
            </a:extLst>
          </p:cNvPr>
          <p:cNvSpPr txBox="1"/>
          <p:nvPr/>
        </p:nvSpPr>
        <p:spPr>
          <a:xfrm>
            <a:off x="114816" y="2710161"/>
            <a:ext cx="4464682" cy="4026743"/>
          </a:xfrm>
          <a:prstGeom prst="rect">
            <a:avLst/>
          </a:prstGeom>
          <a:blipFill>
            <a:blip r:embed="rId6">
              <a:alphaModFix amt="70000"/>
            </a:blip>
            <a:tile tx="0" ty="0" sx="100000" sy="100000" flip="none" algn="tl"/>
          </a:blipFill>
          <a:effectLst>
            <a:softEdge rad="31750"/>
          </a:effectLst>
        </p:spPr>
        <p:txBody>
          <a:bodyPr wrap="square">
            <a:spAutoFit/>
          </a:bodyPr>
          <a:lstStyle/>
          <a:p>
            <a:pPr algn="just">
              <a:lnSpc>
                <a:spcPts val="2200"/>
              </a:lnSpc>
            </a:pPr>
            <a:r>
              <a:rPr lang="en-US" dirty="0">
                <a:latin typeface="Bahnschrift Light Condensed" panose="020B0502040204020203" pitchFamily="34" charset="0"/>
              </a:rPr>
              <a:t>And the </a:t>
            </a:r>
            <a:r>
              <a:rPr lang="en-US" b="1" dirty="0">
                <a:solidFill>
                  <a:srgbClr val="0070C0"/>
                </a:solidFill>
                <a:latin typeface="Bahnschrift Light Condensed" panose="020B0502040204020203" pitchFamily="34" charset="0"/>
              </a:rPr>
              <a:t>third angel </a:t>
            </a:r>
            <a:r>
              <a:rPr lang="en-US" dirty="0">
                <a:latin typeface="Bahnschrift Light Condensed" panose="020B0502040204020203" pitchFamily="34" charset="0"/>
              </a:rPr>
              <a:t>followed them, saying with a loud voice, </a:t>
            </a:r>
            <a:r>
              <a:rPr lang="en-US" b="1" dirty="0">
                <a:solidFill>
                  <a:srgbClr val="FF0000"/>
                </a:solidFill>
                <a:latin typeface="Bahnschrift Light Condensed" panose="020B0502040204020203" pitchFamily="34" charset="0"/>
              </a:rPr>
              <a:t>If any man worship the beast and his image, and receive his mark in his forehead, or in his hand, The same shall drink of the wine of the wrath of God, which is poured out without mixture into the cup of his indignation; and he shall be tormented with fire and brimstone in the presence of the holy angels, and in the presence of the Lamb: </a:t>
            </a:r>
            <a:r>
              <a:rPr lang="en-US" dirty="0">
                <a:latin typeface="Bahnschrift Light Condensed" panose="020B0502040204020203" pitchFamily="34" charset="0"/>
              </a:rPr>
              <a:t>And the smoke of their torment </a:t>
            </a:r>
            <a:r>
              <a:rPr lang="en-US" dirty="0" err="1">
                <a:latin typeface="Bahnschrift Light Condensed" panose="020B0502040204020203" pitchFamily="34" charset="0"/>
              </a:rPr>
              <a:t>ascendeth</a:t>
            </a:r>
            <a:r>
              <a:rPr lang="en-US" dirty="0">
                <a:latin typeface="Bahnschrift Light Condensed" panose="020B0502040204020203" pitchFamily="34" charset="0"/>
              </a:rPr>
              <a:t> up for ever and ever: and they have no rest day nor night, who worship the beast and his image, and whosoever </a:t>
            </a:r>
            <a:r>
              <a:rPr lang="en-US" dirty="0" err="1">
                <a:latin typeface="Bahnschrift Light Condensed" panose="020B0502040204020203" pitchFamily="34" charset="0"/>
              </a:rPr>
              <a:t>receiveth</a:t>
            </a:r>
            <a:r>
              <a:rPr lang="en-US" dirty="0">
                <a:latin typeface="Bahnschrift Light Condensed" panose="020B0502040204020203" pitchFamily="34" charset="0"/>
              </a:rPr>
              <a:t> the mark of his name. Here is the patience of the saints: here are they that keep the commandments of God, and the faith of Jesus. (Revelation 14:9-12)</a:t>
            </a:r>
            <a:endParaRPr lang="de-DE" i="1" dirty="0">
              <a:latin typeface="Bahnschrift Light Condensed" panose="020B0502040204020203" pitchFamily="34" charset="0"/>
            </a:endParaRPr>
          </a:p>
        </p:txBody>
      </p:sp>
      <p:sp>
        <p:nvSpPr>
          <p:cNvPr id="7" name="Textfeld 6">
            <a:extLst>
              <a:ext uri="{FF2B5EF4-FFF2-40B4-BE49-F238E27FC236}">
                <a16:creationId xmlns:a16="http://schemas.microsoft.com/office/drawing/2014/main" id="{6465080F-26DA-5674-9DE4-A2E8CA23970D}"/>
              </a:ext>
            </a:extLst>
          </p:cNvPr>
          <p:cNvSpPr txBox="1"/>
          <p:nvPr/>
        </p:nvSpPr>
        <p:spPr>
          <a:xfrm>
            <a:off x="108078" y="2174241"/>
            <a:ext cx="2081211"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Third </a:t>
            </a:r>
            <a:r>
              <a:rPr lang="de-DE" sz="3200" b="1" noProof="0" dirty="0" err="1">
                <a:ln w="12700">
                  <a:solidFill>
                    <a:schemeClr val="bg1"/>
                  </a:solidFill>
                </a:ln>
                <a:solidFill>
                  <a:srgbClr val="0070C0"/>
                </a:solidFill>
                <a:latin typeface="Bilbo Swash Caps" panose="02000000000000000000" pitchFamily="2" charset="0"/>
              </a:rPr>
              <a:t>angel</a:t>
            </a:r>
            <a:endParaRPr lang="de-DE" sz="3200" b="1" noProof="0" dirty="0">
              <a:ln w="12700">
                <a:solidFill>
                  <a:schemeClr val="bg1"/>
                </a:solidFill>
              </a:ln>
              <a:solidFill>
                <a:srgbClr val="0070C0"/>
              </a:solidFill>
              <a:latin typeface="Bilbo Swash Caps" panose="02000000000000000000" pitchFamily="2" charset="0"/>
            </a:endParaRPr>
          </a:p>
        </p:txBody>
      </p:sp>
      <p:sp>
        <p:nvSpPr>
          <p:cNvPr id="8" name="Textfeld 7">
            <a:extLst>
              <a:ext uri="{FF2B5EF4-FFF2-40B4-BE49-F238E27FC236}">
                <a16:creationId xmlns:a16="http://schemas.microsoft.com/office/drawing/2014/main" id="{110F3E86-FEAA-BC6E-B0FD-CE3A16669205}"/>
              </a:ext>
            </a:extLst>
          </p:cNvPr>
          <p:cNvSpPr txBox="1"/>
          <p:nvPr/>
        </p:nvSpPr>
        <p:spPr>
          <a:xfrm>
            <a:off x="7528248" y="-23873"/>
            <a:ext cx="2329677" cy="584775"/>
          </a:xfrm>
          <a:prstGeom prst="rect">
            <a:avLst/>
          </a:prstGeom>
          <a:noFill/>
        </p:spPr>
        <p:txBody>
          <a:bodyPr wrap="none" rtlCol="0">
            <a:spAutoFit/>
          </a:bodyPr>
          <a:lstStyle/>
          <a:p>
            <a:r>
              <a:rPr lang="de-DE" sz="3200" b="1" noProof="0" dirty="0" err="1">
                <a:ln w="12700">
                  <a:solidFill>
                    <a:schemeClr val="bg1"/>
                  </a:solidFill>
                </a:ln>
                <a:solidFill>
                  <a:srgbClr val="0070C0"/>
                </a:solidFill>
                <a:latin typeface="Bilbo Swash Caps" panose="02000000000000000000" pitchFamily="2" charset="0"/>
              </a:rPr>
              <a:t>Fourth</a:t>
            </a:r>
            <a:r>
              <a:rPr lang="de-DE" sz="3200" b="1" noProof="0" dirty="0">
                <a:ln w="12700">
                  <a:solidFill>
                    <a:schemeClr val="bg1"/>
                  </a:solidFill>
                </a:ln>
                <a:solidFill>
                  <a:srgbClr val="0070C0"/>
                </a:solidFill>
                <a:latin typeface="Bilbo Swash Caps" panose="02000000000000000000" pitchFamily="2" charset="0"/>
              </a:rPr>
              <a:t> </a:t>
            </a:r>
            <a:r>
              <a:rPr lang="de-DE" sz="3200" b="1" noProof="0" dirty="0" err="1">
                <a:ln w="12700">
                  <a:solidFill>
                    <a:schemeClr val="bg1"/>
                  </a:solidFill>
                </a:ln>
                <a:solidFill>
                  <a:srgbClr val="0070C0"/>
                </a:solidFill>
                <a:latin typeface="Bilbo Swash Caps" panose="02000000000000000000" pitchFamily="2" charset="0"/>
              </a:rPr>
              <a:t>angel</a:t>
            </a:r>
            <a:endParaRPr lang="de-DE" sz="3200" b="1" noProof="0" dirty="0">
              <a:ln w="12700">
                <a:solidFill>
                  <a:schemeClr val="bg1"/>
                </a:solidFill>
              </a:ln>
              <a:solidFill>
                <a:srgbClr val="0070C0"/>
              </a:solidFill>
              <a:latin typeface="Bilbo Swash Caps" panose="02000000000000000000" pitchFamily="2" charset="0"/>
            </a:endParaRPr>
          </a:p>
        </p:txBody>
      </p:sp>
      <p:sp>
        <p:nvSpPr>
          <p:cNvPr id="9" name="Textfeld 8">
            <a:extLst>
              <a:ext uri="{FF2B5EF4-FFF2-40B4-BE49-F238E27FC236}">
                <a16:creationId xmlns:a16="http://schemas.microsoft.com/office/drawing/2014/main" id="{34AF50E5-B112-CEDF-9543-07BC683ACAE7}"/>
              </a:ext>
            </a:extLst>
          </p:cNvPr>
          <p:cNvSpPr txBox="1"/>
          <p:nvPr/>
        </p:nvSpPr>
        <p:spPr>
          <a:xfrm>
            <a:off x="4886648" y="4393398"/>
            <a:ext cx="4134080" cy="584775"/>
          </a:xfrm>
          <a:prstGeom prst="rect">
            <a:avLst/>
          </a:prstGeom>
          <a:noFill/>
        </p:spPr>
        <p:txBody>
          <a:bodyPr wrap="none" rtlCol="0">
            <a:spAutoFit/>
          </a:bodyPr>
          <a:lstStyle/>
          <a:p>
            <a:r>
              <a:rPr lang="de-DE" sz="3200" b="1" noProof="0" dirty="0">
                <a:ln w="12700">
                  <a:solidFill>
                    <a:schemeClr val="bg1"/>
                  </a:solidFill>
                </a:ln>
                <a:solidFill>
                  <a:srgbClr val="0070C0"/>
                </a:solidFill>
                <a:latin typeface="Bilbo Swash Caps" panose="02000000000000000000" pitchFamily="2" charset="0"/>
              </a:rPr>
              <a:t>Jesus </a:t>
            </a:r>
            <a:r>
              <a:rPr lang="de-DE" sz="3200" b="1" noProof="0" dirty="0" err="1">
                <a:ln w="12700">
                  <a:solidFill>
                    <a:schemeClr val="bg1"/>
                  </a:solidFill>
                </a:ln>
                <a:solidFill>
                  <a:srgbClr val="0070C0"/>
                </a:solidFill>
                <a:latin typeface="Bilbo Swash Caps" panose="02000000000000000000" pitchFamily="2" charset="0"/>
              </a:rPr>
              <a:t>Himself</a:t>
            </a:r>
            <a:r>
              <a:rPr lang="de-DE" sz="3200" b="1" noProof="0" dirty="0">
                <a:ln w="12700">
                  <a:solidFill>
                    <a:schemeClr val="bg1"/>
                  </a:solidFill>
                </a:ln>
                <a:solidFill>
                  <a:srgbClr val="0070C0"/>
                </a:solidFill>
                <a:latin typeface="Bilbo Swash Caps" panose="02000000000000000000" pitchFamily="2" charset="0"/>
              </a:rPr>
              <a:t> </a:t>
            </a:r>
            <a:r>
              <a:rPr lang="de-DE" sz="3200" b="1" noProof="0" dirty="0" err="1">
                <a:ln w="12700">
                  <a:solidFill>
                    <a:schemeClr val="bg1"/>
                  </a:solidFill>
                </a:ln>
                <a:solidFill>
                  <a:srgbClr val="0070C0"/>
                </a:solidFill>
                <a:latin typeface="Bilbo Swash Caps" panose="02000000000000000000" pitchFamily="2" charset="0"/>
              </a:rPr>
              <a:t>counsels</a:t>
            </a:r>
            <a:r>
              <a:rPr lang="de-DE" sz="3200" b="1" noProof="0" dirty="0">
                <a:ln w="12700">
                  <a:solidFill>
                    <a:schemeClr val="bg1"/>
                  </a:solidFill>
                </a:ln>
                <a:solidFill>
                  <a:srgbClr val="0070C0"/>
                </a:solidFill>
                <a:latin typeface="Bilbo Swash Caps" panose="02000000000000000000" pitchFamily="2" charset="0"/>
              </a:rPr>
              <a:t>:</a:t>
            </a:r>
          </a:p>
        </p:txBody>
      </p:sp>
      <p:sp>
        <p:nvSpPr>
          <p:cNvPr id="10" name="TextBox 5">
            <a:extLst>
              <a:ext uri="{FF2B5EF4-FFF2-40B4-BE49-F238E27FC236}">
                <a16:creationId xmlns:a16="http://schemas.microsoft.com/office/drawing/2014/main" id="{359613EB-B542-4181-4A6E-886AE8758480}"/>
              </a:ext>
            </a:extLst>
          </p:cNvPr>
          <p:cNvSpPr txBox="1"/>
          <p:nvPr/>
        </p:nvSpPr>
        <p:spPr>
          <a:xfrm>
            <a:off x="7572941" y="506549"/>
            <a:ext cx="4464682" cy="3172728"/>
          </a:xfrm>
          <a:prstGeom prst="rect">
            <a:avLst/>
          </a:prstGeom>
          <a:blipFill>
            <a:blip r:embed="rId6">
              <a:alphaModFix amt="70000"/>
            </a:blip>
            <a:tile tx="0" ty="0" sx="100000" sy="100000" flip="none" algn="tl"/>
          </a:blipFill>
          <a:effectLst>
            <a:softEdge rad="31750"/>
          </a:effectLst>
        </p:spPr>
        <p:txBody>
          <a:bodyPr wrap="square">
            <a:spAutoFit/>
          </a:bodyPr>
          <a:lstStyle/>
          <a:p>
            <a:pPr algn="just">
              <a:lnSpc>
                <a:spcPts val="2200"/>
              </a:lnSpc>
            </a:pPr>
            <a:r>
              <a:rPr lang="en-US" dirty="0">
                <a:latin typeface="Bahnschrift Light Condensed" panose="020B0502040204020203" pitchFamily="34" charset="0"/>
              </a:rPr>
              <a:t>And after these things I saw </a:t>
            </a:r>
            <a:r>
              <a:rPr lang="en-US" b="1" dirty="0">
                <a:solidFill>
                  <a:srgbClr val="0070C0"/>
                </a:solidFill>
                <a:latin typeface="Bahnschrift Light Condensed" panose="020B0502040204020203" pitchFamily="34" charset="0"/>
              </a:rPr>
              <a:t>another angel come down from heaven, </a:t>
            </a:r>
            <a:r>
              <a:rPr lang="en-US" dirty="0">
                <a:latin typeface="Bahnschrift Light Condensed" panose="020B0502040204020203" pitchFamily="34" charset="0"/>
              </a:rPr>
              <a:t>having great power; and </a:t>
            </a:r>
            <a:r>
              <a:rPr lang="en-US" b="1" dirty="0">
                <a:latin typeface="Bahnschrift Light Condensed" panose="020B0502040204020203" pitchFamily="34" charset="0"/>
              </a:rPr>
              <a:t>the earth was lightened with his glory. </a:t>
            </a:r>
            <a:r>
              <a:rPr lang="en-US" dirty="0">
                <a:latin typeface="Bahnschrift Light Condensed" panose="020B0502040204020203" pitchFamily="34" charset="0"/>
              </a:rPr>
              <a:t>And he cried mightily with a strong voice, saying, </a:t>
            </a:r>
            <a:r>
              <a:rPr lang="en-US" b="1" dirty="0">
                <a:latin typeface="Bahnschrift Light Condensed" panose="020B0502040204020203" pitchFamily="34" charset="0"/>
              </a:rPr>
              <a:t>Babylon the great is fallen, is fallen, and is become the habitation of devils, and the hold of every foul spirit, and a cage of every unclean and hateful bird. </a:t>
            </a:r>
            <a:r>
              <a:rPr lang="en-US" dirty="0">
                <a:latin typeface="Bahnschrift Light Condensed" panose="020B0502040204020203" pitchFamily="34" charset="0"/>
              </a:rPr>
              <a:t>For all nations have drunk of the wine of the wrath of her fornication, and the kings of the earth have committed fornication with her, and the merchants of the earth are waxed rich through the abundance of her delicacies. (Revelation 18:1-3)</a:t>
            </a:r>
          </a:p>
        </p:txBody>
      </p:sp>
      <p:sp>
        <p:nvSpPr>
          <p:cNvPr id="11" name="Pfeil: nach rechts 10">
            <a:extLst>
              <a:ext uri="{FF2B5EF4-FFF2-40B4-BE49-F238E27FC236}">
                <a16:creationId xmlns:a16="http://schemas.microsoft.com/office/drawing/2014/main" id="{A0A37489-26D3-CF1A-83CA-D3FE33061DC5}"/>
              </a:ext>
            </a:extLst>
          </p:cNvPr>
          <p:cNvSpPr/>
          <p:nvPr/>
        </p:nvSpPr>
        <p:spPr>
          <a:xfrm rot="20469141">
            <a:off x="2226942" y="1731771"/>
            <a:ext cx="1722490" cy="415693"/>
          </a:xfrm>
          <a:prstGeom prst="rightArrow">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feil: nach rechts 11">
            <a:extLst>
              <a:ext uri="{FF2B5EF4-FFF2-40B4-BE49-F238E27FC236}">
                <a16:creationId xmlns:a16="http://schemas.microsoft.com/office/drawing/2014/main" id="{C13C483F-D8E9-FC2C-22E7-A18407BD9592}"/>
              </a:ext>
            </a:extLst>
          </p:cNvPr>
          <p:cNvSpPr/>
          <p:nvPr/>
        </p:nvSpPr>
        <p:spPr>
          <a:xfrm rot="9500443">
            <a:off x="6037411" y="419161"/>
            <a:ext cx="1601325" cy="415693"/>
          </a:xfrm>
          <a:prstGeom prst="rightArrow">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a:extLst>
              <a:ext uri="{FF2B5EF4-FFF2-40B4-BE49-F238E27FC236}">
                <a16:creationId xmlns:a16="http://schemas.microsoft.com/office/drawing/2014/main" id="{97F9DF6E-E3F8-69AC-91AC-EB90DEBD2F1A}"/>
              </a:ext>
            </a:extLst>
          </p:cNvPr>
          <p:cNvSpPr txBox="1"/>
          <p:nvPr/>
        </p:nvSpPr>
        <p:spPr>
          <a:xfrm>
            <a:off x="3521645" y="927702"/>
            <a:ext cx="3321230" cy="830997"/>
          </a:xfrm>
          <a:prstGeom prst="rect">
            <a:avLst/>
          </a:prstGeom>
          <a:noFill/>
        </p:spPr>
        <p:txBody>
          <a:bodyPr wrap="none" rtlCol="0">
            <a:spAutoFit/>
          </a:bodyPr>
          <a:lstStyle/>
          <a:p>
            <a:r>
              <a:rPr lang="de-DE" sz="4800" b="1" u="sng" noProof="0" dirty="0">
                <a:ln w="12700">
                  <a:solidFill>
                    <a:schemeClr val="bg1"/>
                  </a:solidFill>
                </a:ln>
                <a:solidFill>
                  <a:srgbClr val="0070C0"/>
                </a:solidFill>
                <a:latin typeface="Bilbo Swash Caps" panose="02000000000000000000" pitchFamily="2" charset="0"/>
              </a:rPr>
              <a:t>The </a:t>
            </a:r>
            <a:r>
              <a:rPr lang="de-DE" sz="4800" b="1" u="sng" noProof="0" dirty="0" err="1">
                <a:ln w="12700">
                  <a:solidFill>
                    <a:schemeClr val="bg1"/>
                  </a:solidFill>
                </a:ln>
                <a:solidFill>
                  <a:srgbClr val="0070C0"/>
                </a:solidFill>
                <a:latin typeface="Bilbo Swash Caps" panose="02000000000000000000" pitchFamily="2" charset="0"/>
              </a:rPr>
              <a:t>loud</a:t>
            </a:r>
            <a:r>
              <a:rPr lang="de-DE" sz="4800" b="1" u="sng" noProof="0" dirty="0">
                <a:ln w="12700">
                  <a:solidFill>
                    <a:schemeClr val="bg1"/>
                  </a:solidFill>
                </a:ln>
                <a:solidFill>
                  <a:srgbClr val="0070C0"/>
                </a:solidFill>
                <a:latin typeface="Bilbo Swash Caps" panose="02000000000000000000" pitchFamily="2" charset="0"/>
              </a:rPr>
              <a:t> </a:t>
            </a:r>
            <a:r>
              <a:rPr lang="de-DE" sz="4800" b="1" u="sng" noProof="0" dirty="0" err="1">
                <a:ln w="12700">
                  <a:solidFill>
                    <a:schemeClr val="bg1"/>
                  </a:solidFill>
                </a:ln>
                <a:solidFill>
                  <a:srgbClr val="0070C0"/>
                </a:solidFill>
                <a:latin typeface="Bilbo Swash Caps" panose="02000000000000000000" pitchFamily="2" charset="0"/>
              </a:rPr>
              <a:t>cry</a:t>
            </a:r>
            <a:endParaRPr lang="de-DE" sz="4800" b="1" u="sng" noProof="0" dirty="0">
              <a:ln w="12700">
                <a:solidFill>
                  <a:schemeClr val="bg1"/>
                </a:solidFill>
              </a:ln>
              <a:solidFill>
                <a:srgbClr val="0070C0"/>
              </a:solidFill>
              <a:latin typeface="Bilbo Swash Caps" panose="02000000000000000000" pitchFamily="2" charset="0"/>
            </a:endParaRPr>
          </a:p>
        </p:txBody>
      </p:sp>
      <p:sp>
        <p:nvSpPr>
          <p:cNvPr id="14" name="Pfeil: nach rechts 13">
            <a:extLst>
              <a:ext uri="{FF2B5EF4-FFF2-40B4-BE49-F238E27FC236}">
                <a16:creationId xmlns:a16="http://schemas.microsoft.com/office/drawing/2014/main" id="{DBF1C0B4-CE5F-7A06-4BC0-F8E088576A05}"/>
              </a:ext>
            </a:extLst>
          </p:cNvPr>
          <p:cNvSpPr/>
          <p:nvPr/>
        </p:nvSpPr>
        <p:spPr>
          <a:xfrm rot="14896977">
            <a:off x="4062841" y="2593018"/>
            <a:ext cx="2844156" cy="890601"/>
          </a:xfrm>
          <a:prstGeom prst="rightArrow">
            <a:avLst>
              <a:gd name="adj1" fmla="val 50000"/>
              <a:gd name="adj2" fmla="val 143891"/>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393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D80D2-4BA6-C0FD-C955-C2B7533A7837}"/>
            </a:ext>
          </a:extLst>
        </p:cNvPr>
        <p:cNvGrpSpPr/>
        <p:nvPr/>
      </p:nvGrpSpPr>
      <p:grpSpPr>
        <a:xfrm>
          <a:off x="0" y="0"/>
          <a:ext cx="0" cy="0"/>
          <a:chOff x="0" y="0"/>
          <a:chExt cx="0" cy="0"/>
        </a:xfrm>
      </p:grpSpPr>
      <p:pic>
        <p:nvPicPr>
          <p:cNvPr id="41" name="Grafik 40">
            <a:extLst>
              <a:ext uri="{FF2B5EF4-FFF2-40B4-BE49-F238E27FC236}">
                <a16:creationId xmlns:a16="http://schemas.microsoft.com/office/drawing/2014/main" id="{F67A9ECF-94E5-8DDF-E512-DCD8EE989A8F}"/>
              </a:ext>
            </a:extLst>
          </p:cNvPr>
          <p:cNvPicPr>
            <a:picLocks noChangeAspect="1"/>
          </p:cNvPicPr>
          <p:nvPr/>
        </p:nvPicPr>
        <p:blipFill>
          <a:blip r:embed="rId3"/>
          <a:stretch>
            <a:fillRect/>
          </a:stretch>
        </p:blipFill>
        <p:spPr>
          <a:xfrm>
            <a:off x="3239" y="0"/>
            <a:ext cx="12185522" cy="6858000"/>
          </a:xfrm>
          <a:prstGeom prst="rect">
            <a:avLst/>
          </a:prstGeom>
        </p:spPr>
      </p:pic>
      <p:pic>
        <p:nvPicPr>
          <p:cNvPr id="29" name="Grafik 28" descr="Exodus to the Promised Land">
            <a:extLst>
              <a:ext uri="{FF2B5EF4-FFF2-40B4-BE49-F238E27FC236}">
                <a16:creationId xmlns:a16="http://schemas.microsoft.com/office/drawing/2014/main" id="{790FEB99-53C1-A990-FD56-478C8E24F786}"/>
              </a:ext>
            </a:extLst>
          </p:cNvPr>
          <p:cNvPicPr>
            <a:picLocks noChangeAspect="1"/>
          </p:cNvPicPr>
          <p:nvPr/>
        </p:nvPicPr>
        <p:blipFill>
          <a:blip r:embed="rId4"/>
          <a:stretch>
            <a:fillRect/>
          </a:stretch>
        </p:blipFill>
        <p:spPr>
          <a:xfrm>
            <a:off x="4812084" y="2327276"/>
            <a:ext cx="5719326" cy="3808118"/>
          </a:xfrm>
          <a:prstGeom prst="rect">
            <a:avLst/>
          </a:prstGeom>
        </p:spPr>
      </p:pic>
      <p:sp>
        <p:nvSpPr>
          <p:cNvPr id="32" name="Gleichschenkliges Dreieck 31">
            <a:extLst>
              <a:ext uri="{FF2B5EF4-FFF2-40B4-BE49-F238E27FC236}">
                <a16:creationId xmlns:a16="http://schemas.microsoft.com/office/drawing/2014/main" id="{DB157068-664F-CBA1-F3FA-7EA660462A56}"/>
              </a:ext>
            </a:extLst>
          </p:cNvPr>
          <p:cNvSpPr/>
          <p:nvPr/>
        </p:nvSpPr>
        <p:spPr>
          <a:xfrm rot="13740244">
            <a:off x="8307672" y="1733462"/>
            <a:ext cx="256674" cy="1802098"/>
          </a:xfrm>
          <a:prstGeom prst="triangle">
            <a:avLst>
              <a:gd name="adj" fmla="val 37701"/>
            </a:avLst>
          </a:prstGeom>
          <a:solidFill>
            <a:srgbClr val="7030A0"/>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4" name="Grafik 23">
            <a:extLst>
              <a:ext uri="{FF2B5EF4-FFF2-40B4-BE49-F238E27FC236}">
                <a16:creationId xmlns:a16="http://schemas.microsoft.com/office/drawing/2014/main" id="{7DE8B704-D25D-BC06-530D-A734F12C0C32}"/>
              </a:ext>
            </a:extLst>
          </p:cNvPr>
          <p:cNvPicPr>
            <a:picLocks noChangeAspect="1"/>
          </p:cNvPicPr>
          <p:nvPr/>
        </p:nvPicPr>
        <p:blipFill>
          <a:blip r:embed="rId5"/>
          <a:stretch>
            <a:fillRect/>
          </a:stretch>
        </p:blipFill>
        <p:spPr>
          <a:xfrm>
            <a:off x="102376" y="1527146"/>
            <a:ext cx="5438565" cy="2363791"/>
          </a:xfrm>
          <a:prstGeom prst="rect">
            <a:avLst/>
          </a:prstGeom>
        </p:spPr>
      </p:pic>
      <p:pic>
        <p:nvPicPr>
          <p:cNvPr id="27" name="Grafik 26">
            <a:extLst>
              <a:ext uri="{FF2B5EF4-FFF2-40B4-BE49-F238E27FC236}">
                <a16:creationId xmlns:a16="http://schemas.microsoft.com/office/drawing/2014/main" id="{AA4E7DFD-394F-79CE-ADC1-02332100691B}"/>
              </a:ext>
            </a:extLst>
          </p:cNvPr>
          <p:cNvPicPr>
            <a:picLocks noChangeAspect="1"/>
          </p:cNvPicPr>
          <p:nvPr/>
        </p:nvPicPr>
        <p:blipFill>
          <a:blip r:embed="rId6"/>
          <a:stretch>
            <a:fillRect/>
          </a:stretch>
        </p:blipFill>
        <p:spPr>
          <a:xfrm>
            <a:off x="1028583" y="1616154"/>
            <a:ext cx="308148" cy="296007"/>
          </a:xfrm>
          <a:prstGeom prst="rect">
            <a:avLst/>
          </a:prstGeom>
        </p:spPr>
      </p:pic>
      <p:pic>
        <p:nvPicPr>
          <p:cNvPr id="31" name="Grafik 30">
            <a:extLst>
              <a:ext uri="{FF2B5EF4-FFF2-40B4-BE49-F238E27FC236}">
                <a16:creationId xmlns:a16="http://schemas.microsoft.com/office/drawing/2014/main" id="{8A91086F-C508-C171-5F25-1C6EC483F8FF}"/>
              </a:ext>
            </a:extLst>
          </p:cNvPr>
          <p:cNvPicPr>
            <a:picLocks noChangeAspect="1"/>
          </p:cNvPicPr>
          <p:nvPr/>
        </p:nvPicPr>
        <p:blipFill>
          <a:blip r:embed="rId7"/>
          <a:stretch>
            <a:fillRect/>
          </a:stretch>
        </p:blipFill>
        <p:spPr>
          <a:xfrm>
            <a:off x="9027612" y="1604670"/>
            <a:ext cx="3007595" cy="2255696"/>
          </a:xfrm>
          <a:prstGeom prst="rect">
            <a:avLst/>
          </a:prstGeom>
          <a:ln w="44450">
            <a:solidFill>
              <a:srgbClr val="7030A0"/>
            </a:solidFill>
          </a:ln>
        </p:spPr>
      </p:pic>
      <p:sp>
        <p:nvSpPr>
          <p:cNvPr id="35" name="Rechteck: abgerundete Ecken 34">
            <a:extLst>
              <a:ext uri="{FF2B5EF4-FFF2-40B4-BE49-F238E27FC236}">
                <a16:creationId xmlns:a16="http://schemas.microsoft.com/office/drawing/2014/main" id="{B5FDC162-5ED9-D7F7-44EC-1B8A29EDCA27}"/>
              </a:ext>
            </a:extLst>
          </p:cNvPr>
          <p:cNvSpPr/>
          <p:nvPr/>
        </p:nvSpPr>
        <p:spPr>
          <a:xfrm>
            <a:off x="4605358" y="3104147"/>
            <a:ext cx="800831" cy="336886"/>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36" name="Rechteck: abgerundete Ecken 35">
            <a:extLst>
              <a:ext uri="{FF2B5EF4-FFF2-40B4-BE49-F238E27FC236}">
                <a16:creationId xmlns:a16="http://schemas.microsoft.com/office/drawing/2014/main" id="{F2B3E072-F6C9-66E1-4A0E-714D5F597F46}"/>
              </a:ext>
            </a:extLst>
          </p:cNvPr>
          <p:cNvSpPr/>
          <p:nvPr/>
        </p:nvSpPr>
        <p:spPr>
          <a:xfrm>
            <a:off x="4605357" y="3523480"/>
            <a:ext cx="800831" cy="336886"/>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37" name="Kreuz 36">
            <a:extLst>
              <a:ext uri="{FF2B5EF4-FFF2-40B4-BE49-F238E27FC236}">
                <a16:creationId xmlns:a16="http://schemas.microsoft.com/office/drawing/2014/main" id="{B5E5FE16-15E7-51CA-2230-D05433256570}"/>
              </a:ext>
            </a:extLst>
          </p:cNvPr>
          <p:cNvSpPr/>
          <p:nvPr/>
        </p:nvSpPr>
        <p:spPr>
          <a:xfrm>
            <a:off x="4379896" y="3373972"/>
            <a:ext cx="216000" cy="216000"/>
          </a:xfrm>
          <a:prstGeom prst="plus">
            <a:avLst>
              <a:gd name="adj" fmla="val 4078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F57A75F-AA45-6417-0B98-74A793495AC2}"/>
              </a:ext>
            </a:extLst>
          </p:cNvPr>
          <p:cNvPicPr>
            <a:picLocks noChangeAspect="1"/>
          </p:cNvPicPr>
          <p:nvPr/>
        </p:nvPicPr>
        <p:blipFill>
          <a:blip r:embed="rId8">
            <a:alphaModFix amt="70000"/>
          </a:blip>
          <a:stretch>
            <a:fillRect/>
          </a:stretch>
        </p:blipFill>
        <p:spPr>
          <a:xfrm>
            <a:off x="1144522" y="30148"/>
            <a:ext cx="9896475" cy="1466850"/>
          </a:xfrm>
          <a:prstGeom prst="rect">
            <a:avLst/>
          </a:prstGeom>
          <a:blipFill>
            <a:blip r:embed="rId9">
              <a:alphaModFix amt="70000"/>
            </a:blip>
            <a:tile tx="0" ty="0" sx="100000" sy="100000" flip="none" algn="tl"/>
          </a:blipFill>
        </p:spPr>
      </p:pic>
    </p:spTree>
    <p:extLst>
      <p:ext uri="{BB962C8B-B14F-4D97-AF65-F5344CB8AC3E}">
        <p14:creationId xmlns:p14="http://schemas.microsoft.com/office/powerpoint/2010/main" val="3148437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60A26-6AA2-EF25-F23E-545BD0C27952}"/>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1BEC0743-3A64-DFF1-AC0A-C026C94BDEC7}"/>
              </a:ext>
            </a:extLst>
          </p:cNvPr>
          <p:cNvPicPr>
            <a:picLocks noChangeAspect="1"/>
          </p:cNvPicPr>
          <p:nvPr/>
        </p:nvPicPr>
        <p:blipFill>
          <a:blip r:embed="rId3"/>
          <a:stretch>
            <a:fillRect/>
          </a:stretch>
        </p:blipFill>
        <p:spPr>
          <a:xfrm>
            <a:off x="3239" y="0"/>
            <a:ext cx="12185522" cy="6858000"/>
          </a:xfrm>
          <a:prstGeom prst="rect">
            <a:avLst/>
          </a:prstGeom>
        </p:spPr>
      </p:pic>
      <p:sp>
        <p:nvSpPr>
          <p:cNvPr id="7" name="TextBox 5">
            <a:extLst>
              <a:ext uri="{FF2B5EF4-FFF2-40B4-BE49-F238E27FC236}">
                <a16:creationId xmlns:a16="http://schemas.microsoft.com/office/drawing/2014/main" id="{4164BC4C-A424-B485-1292-0AFCAC93DE1F}"/>
              </a:ext>
            </a:extLst>
          </p:cNvPr>
          <p:cNvSpPr txBox="1"/>
          <p:nvPr/>
        </p:nvSpPr>
        <p:spPr>
          <a:xfrm>
            <a:off x="2378203" y="6141720"/>
            <a:ext cx="4464682" cy="633571"/>
          </a:xfrm>
          <a:prstGeom prst="rect">
            <a:avLst/>
          </a:prstGeom>
          <a:blipFill>
            <a:blip r:embed="rId4">
              <a:alphaModFix amt="70000"/>
            </a:blip>
            <a:tile tx="0" ty="0" sx="100000" sy="100000" flip="none" algn="tl"/>
          </a:blipFill>
          <a:effectLst>
            <a:softEdge rad="31750"/>
          </a:effectLst>
        </p:spPr>
        <p:txBody>
          <a:bodyPr wrap="square">
            <a:spAutoFit/>
          </a:bodyPr>
          <a:lstStyle/>
          <a:p>
            <a:pPr algn="just">
              <a:lnSpc>
                <a:spcPts val="2200"/>
              </a:lnSpc>
            </a:pPr>
            <a:r>
              <a:rPr lang="en-US" dirty="0">
                <a:latin typeface="Bahnschrift Light Condensed" panose="020B0502040204020203" pitchFamily="34" charset="0"/>
              </a:rPr>
              <a:t>These are the </a:t>
            </a:r>
            <a:r>
              <a:rPr lang="en-US" b="1" dirty="0">
                <a:solidFill>
                  <a:srgbClr val="0070C0"/>
                </a:solidFill>
                <a:latin typeface="Bahnschrift Light Condensed" panose="020B0502040204020203" pitchFamily="34" charset="0"/>
              </a:rPr>
              <a:t>two olive trees, </a:t>
            </a:r>
            <a:r>
              <a:rPr lang="en-US" dirty="0">
                <a:latin typeface="Bahnschrift Light Condensed" panose="020B0502040204020203" pitchFamily="34" charset="0"/>
              </a:rPr>
              <a:t>and the </a:t>
            </a:r>
            <a:r>
              <a:rPr lang="en-US" b="1" dirty="0">
                <a:solidFill>
                  <a:srgbClr val="FFC000"/>
                </a:solidFill>
                <a:latin typeface="Bahnschrift Light Condensed" panose="020B0502040204020203" pitchFamily="34" charset="0"/>
              </a:rPr>
              <a:t>two candlesticks </a:t>
            </a:r>
            <a:r>
              <a:rPr lang="en-US" dirty="0">
                <a:latin typeface="Bahnschrift Light Condensed" panose="020B0502040204020203" pitchFamily="34" charset="0"/>
              </a:rPr>
              <a:t>standing before the God of the earth. (Revelation 11:4)</a:t>
            </a:r>
          </a:p>
        </p:txBody>
      </p:sp>
    </p:spTree>
    <p:extLst>
      <p:ext uri="{BB962C8B-B14F-4D97-AF65-F5344CB8AC3E}">
        <p14:creationId xmlns:p14="http://schemas.microsoft.com/office/powerpoint/2010/main" val="2510716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C436D-8B41-F914-50A1-D281FF6EF319}"/>
            </a:ext>
          </a:extLst>
        </p:cNvPr>
        <p:cNvGrpSpPr/>
        <p:nvPr/>
      </p:nvGrpSpPr>
      <p:grpSpPr>
        <a:xfrm>
          <a:off x="0" y="0"/>
          <a:ext cx="0" cy="0"/>
          <a:chOff x="0" y="0"/>
          <a:chExt cx="0" cy="0"/>
        </a:xfrm>
      </p:grpSpPr>
      <p:sp>
        <p:nvSpPr>
          <p:cNvPr id="7" name="Textfeld 6">
            <a:extLst>
              <a:ext uri="{FF2B5EF4-FFF2-40B4-BE49-F238E27FC236}">
                <a16:creationId xmlns:a16="http://schemas.microsoft.com/office/drawing/2014/main" id="{7433F9EB-7134-81A1-FAAA-76E512A594AF}"/>
              </a:ext>
            </a:extLst>
          </p:cNvPr>
          <p:cNvSpPr txBox="1"/>
          <p:nvPr/>
        </p:nvSpPr>
        <p:spPr>
          <a:xfrm>
            <a:off x="7292781" y="2428238"/>
            <a:ext cx="3833638" cy="646331"/>
          </a:xfrm>
          <a:prstGeom prst="rect">
            <a:avLst/>
          </a:prstGeom>
          <a:noFill/>
        </p:spPr>
        <p:txBody>
          <a:bodyPr wrap="square">
            <a:spAutoFit/>
          </a:bodyPr>
          <a:lstStyle/>
          <a:p>
            <a:r>
              <a:rPr lang="en-US" dirty="0"/>
              <a:t>https://truthsocial.com/@realDonaldTrump/116637404995923093</a:t>
            </a:r>
          </a:p>
        </p:txBody>
      </p:sp>
      <p:sp>
        <p:nvSpPr>
          <p:cNvPr id="14" name="Textfeld 13">
            <a:extLst>
              <a:ext uri="{FF2B5EF4-FFF2-40B4-BE49-F238E27FC236}">
                <a16:creationId xmlns:a16="http://schemas.microsoft.com/office/drawing/2014/main" id="{15B3108C-D7FF-F4E4-4C0F-01DE6839FD2F}"/>
              </a:ext>
            </a:extLst>
          </p:cNvPr>
          <p:cNvSpPr txBox="1"/>
          <p:nvPr/>
        </p:nvSpPr>
        <p:spPr>
          <a:xfrm>
            <a:off x="0" y="3429000"/>
            <a:ext cx="4724400" cy="369332"/>
          </a:xfrm>
          <a:prstGeom prst="rect">
            <a:avLst/>
          </a:prstGeom>
          <a:noFill/>
        </p:spPr>
        <p:txBody>
          <a:bodyPr wrap="square">
            <a:spAutoFit/>
          </a:bodyPr>
          <a:lstStyle/>
          <a:p>
            <a:r>
              <a:rPr lang="en-US" dirty="0">
                <a:solidFill>
                  <a:schemeClr val="bg1"/>
                </a:solidFill>
              </a:rPr>
              <a:t>https://www.youtube.com/live/h9lYVcVmABg</a:t>
            </a:r>
          </a:p>
        </p:txBody>
      </p:sp>
      <p:pic>
        <p:nvPicPr>
          <p:cNvPr id="16" name="Grafik 15">
            <a:extLst>
              <a:ext uri="{FF2B5EF4-FFF2-40B4-BE49-F238E27FC236}">
                <a16:creationId xmlns:a16="http://schemas.microsoft.com/office/drawing/2014/main" id="{50B4E5FE-07A7-F2E7-50C4-3CFEACB51326}"/>
              </a:ext>
            </a:extLst>
          </p:cNvPr>
          <p:cNvPicPr>
            <a:picLocks noChangeAspect="1"/>
          </p:cNvPicPr>
          <p:nvPr/>
        </p:nvPicPr>
        <p:blipFill>
          <a:blip r:embed="rId3"/>
          <a:stretch>
            <a:fillRect/>
          </a:stretch>
        </p:blipFill>
        <p:spPr>
          <a:xfrm rot="212520">
            <a:off x="101406" y="128600"/>
            <a:ext cx="4261396" cy="3177679"/>
          </a:xfrm>
          <a:prstGeom prst="rect">
            <a:avLst/>
          </a:prstGeom>
        </p:spPr>
      </p:pic>
      <p:pic>
        <p:nvPicPr>
          <p:cNvPr id="8" name="Grafik 7">
            <a:extLst>
              <a:ext uri="{FF2B5EF4-FFF2-40B4-BE49-F238E27FC236}">
                <a16:creationId xmlns:a16="http://schemas.microsoft.com/office/drawing/2014/main" id="{13187964-2F08-437D-F1B9-22315404B7CF}"/>
              </a:ext>
            </a:extLst>
          </p:cNvPr>
          <p:cNvPicPr>
            <a:picLocks noChangeAspect="1"/>
          </p:cNvPicPr>
          <p:nvPr/>
        </p:nvPicPr>
        <p:blipFill>
          <a:blip r:embed="rId4"/>
          <a:stretch>
            <a:fillRect/>
          </a:stretch>
        </p:blipFill>
        <p:spPr>
          <a:xfrm rot="21373663">
            <a:off x="70175" y="3909619"/>
            <a:ext cx="9069477" cy="2209460"/>
          </a:xfrm>
          <a:prstGeom prst="rect">
            <a:avLst/>
          </a:prstGeom>
        </p:spPr>
      </p:pic>
      <p:sp>
        <p:nvSpPr>
          <p:cNvPr id="9" name="Rechteck: abgerundete Ecken 8">
            <a:extLst>
              <a:ext uri="{FF2B5EF4-FFF2-40B4-BE49-F238E27FC236}">
                <a16:creationId xmlns:a16="http://schemas.microsoft.com/office/drawing/2014/main" id="{B1B8E9F5-DF52-5CF3-D5E4-047CE622975B}"/>
              </a:ext>
            </a:extLst>
          </p:cNvPr>
          <p:cNvSpPr/>
          <p:nvPr/>
        </p:nvSpPr>
        <p:spPr>
          <a:xfrm>
            <a:off x="6197600" y="189559"/>
            <a:ext cx="5702300" cy="2238679"/>
          </a:xfrm>
          <a:prstGeom prst="roundRect">
            <a:avLst>
              <a:gd name="adj" fmla="val 3393"/>
            </a:avLst>
          </a:prstGeom>
          <a:blipFill dpi="0" rotWithShape="1">
            <a:blip r:embed="rId5">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lgn="just">
              <a:spcAft>
                <a:spcPts val="800"/>
              </a:spcAft>
              <a:buNone/>
            </a:pPr>
            <a:r>
              <a:rPr lang="en-US" sz="16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The Enriched Uranium (Nuclear Dust!) will either be immediately turned over to the United States to be brought home and destroyed or, preferably, in conjunction and coordination with the Islamic Republic of Iran, destroyed in place or, at another acceptable location, with the Atomic Energy Commission, or its equivalent, being witness to this process and event. </a:t>
            </a:r>
          </a:p>
          <a:p>
            <a:pPr algn="just">
              <a:spcAft>
                <a:spcPts val="800"/>
              </a:spcAft>
              <a:buNone/>
            </a:pPr>
            <a:r>
              <a:rPr lang="en-US" sz="16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Thank you for your attention to this matter! </a:t>
            </a:r>
          </a:p>
          <a:p>
            <a:pPr algn="just">
              <a:spcAft>
                <a:spcPts val="800"/>
              </a:spcAft>
              <a:buNone/>
            </a:pPr>
            <a:r>
              <a:rPr lang="en-US" sz="16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President DJT</a:t>
            </a:r>
          </a:p>
        </p:txBody>
      </p:sp>
      <p:sp>
        <p:nvSpPr>
          <p:cNvPr id="2" name="Textfeld 1">
            <a:extLst>
              <a:ext uri="{FF2B5EF4-FFF2-40B4-BE49-F238E27FC236}">
                <a16:creationId xmlns:a16="http://schemas.microsoft.com/office/drawing/2014/main" id="{DF1918E0-B7DE-04BD-B2A8-2649F2870CD0}"/>
              </a:ext>
            </a:extLst>
          </p:cNvPr>
          <p:cNvSpPr txBox="1"/>
          <p:nvPr/>
        </p:nvSpPr>
        <p:spPr>
          <a:xfrm>
            <a:off x="317499" y="6409153"/>
            <a:ext cx="5575301" cy="369332"/>
          </a:xfrm>
          <a:prstGeom prst="rect">
            <a:avLst/>
          </a:prstGeom>
          <a:noFill/>
        </p:spPr>
        <p:txBody>
          <a:bodyPr wrap="square">
            <a:spAutoFit/>
          </a:bodyPr>
          <a:lstStyle/>
          <a:p>
            <a:r>
              <a:rPr lang="en-US" dirty="0">
                <a:solidFill>
                  <a:schemeClr val="bg1"/>
                </a:solidFill>
              </a:rPr>
              <a:t>https://www.youtube.com/watch?v=PhNSmJZitVc&amp;</a:t>
            </a:r>
          </a:p>
        </p:txBody>
      </p:sp>
    </p:spTree>
    <p:extLst>
      <p:ext uri="{BB962C8B-B14F-4D97-AF65-F5344CB8AC3E}">
        <p14:creationId xmlns:p14="http://schemas.microsoft.com/office/powerpoint/2010/main" val="105232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9426A-62AA-0B6F-7333-17F21F5AE0EE}"/>
            </a:ext>
          </a:extLst>
        </p:cNvPr>
        <p:cNvGrpSpPr/>
        <p:nvPr/>
      </p:nvGrpSpPr>
      <p:grpSpPr>
        <a:xfrm>
          <a:off x="0" y="0"/>
          <a:ext cx="0" cy="0"/>
          <a:chOff x="0" y="0"/>
          <a:chExt cx="0" cy="0"/>
        </a:xfrm>
      </p:grpSpPr>
      <p:pic>
        <p:nvPicPr>
          <p:cNvPr id="5" name="Grafik 4" descr="The Abraham Accords - United States Department of State">
            <a:extLst>
              <a:ext uri="{FF2B5EF4-FFF2-40B4-BE49-F238E27FC236}">
                <a16:creationId xmlns:a16="http://schemas.microsoft.com/office/drawing/2014/main" id="{D27A5DD2-0683-4395-4872-F64ADFFEDFA3}"/>
              </a:ext>
            </a:extLst>
          </p:cNvPr>
          <p:cNvPicPr>
            <a:picLocks noChangeAspect="1"/>
          </p:cNvPicPr>
          <p:nvPr/>
        </p:nvPicPr>
        <p:blipFill>
          <a:blip r:embed="rId3"/>
          <a:srcRect l="8777"/>
          <a:stretch>
            <a:fillRect/>
          </a:stretch>
        </p:blipFill>
        <p:spPr>
          <a:xfrm>
            <a:off x="0" y="0"/>
            <a:ext cx="5444766" cy="2483048"/>
          </a:xfrm>
          <a:prstGeom prst="rect">
            <a:avLst/>
          </a:prstGeom>
        </p:spPr>
      </p:pic>
      <p:pic>
        <p:nvPicPr>
          <p:cNvPr id="7" name="Grafik 6">
            <a:extLst>
              <a:ext uri="{FF2B5EF4-FFF2-40B4-BE49-F238E27FC236}">
                <a16:creationId xmlns:a16="http://schemas.microsoft.com/office/drawing/2014/main" id="{31A32369-BF28-05C6-9D26-870E834CBA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11396" y="463223"/>
            <a:ext cx="6880604" cy="5931554"/>
          </a:xfrm>
          <a:prstGeom prst="rect">
            <a:avLst/>
          </a:prstGeom>
        </p:spPr>
      </p:pic>
      <p:sp>
        <p:nvSpPr>
          <p:cNvPr id="15" name="Textfeld 14">
            <a:extLst>
              <a:ext uri="{FF2B5EF4-FFF2-40B4-BE49-F238E27FC236}">
                <a16:creationId xmlns:a16="http://schemas.microsoft.com/office/drawing/2014/main" id="{01159C61-98EB-D041-4EBC-0CA2F07C9B1E}"/>
              </a:ext>
            </a:extLst>
          </p:cNvPr>
          <p:cNvSpPr txBox="1"/>
          <p:nvPr/>
        </p:nvSpPr>
        <p:spPr>
          <a:xfrm>
            <a:off x="7312819" y="510659"/>
            <a:ext cx="4612481" cy="338554"/>
          </a:xfrm>
          <a:prstGeom prst="rect">
            <a:avLst/>
          </a:prstGeom>
          <a:noFill/>
        </p:spPr>
        <p:txBody>
          <a:bodyPr wrap="square">
            <a:spAutoFit/>
          </a:bodyPr>
          <a:lstStyle/>
          <a:p>
            <a:r>
              <a:rPr lang="en-US" sz="1600" dirty="0"/>
              <a:t>https://en.wikipedia.org/wiki/Abraham_Accords</a:t>
            </a:r>
          </a:p>
        </p:txBody>
      </p:sp>
      <p:pic>
        <p:nvPicPr>
          <p:cNvPr id="23" name="Grafik 22">
            <a:extLst>
              <a:ext uri="{FF2B5EF4-FFF2-40B4-BE49-F238E27FC236}">
                <a16:creationId xmlns:a16="http://schemas.microsoft.com/office/drawing/2014/main" id="{90DD0311-4562-A71E-5771-59614C5D140E}"/>
              </a:ext>
            </a:extLst>
          </p:cNvPr>
          <p:cNvPicPr>
            <a:picLocks noChangeAspect="1"/>
          </p:cNvPicPr>
          <p:nvPr/>
        </p:nvPicPr>
        <p:blipFill>
          <a:blip r:embed="rId5"/>
          <a:stretch>
            <a:fillRect/>
          </a:stretch>
        </p:blipFill>
        <p:spPr>
          <a:xfrm>
            <a:off x="790770" y="2558777"/>
            <a:ext cx="3314700" cy="2241133"/>
          </a:xfrm>
          <a:prstGeom prst="rect">
            <a:avLst/>
          </a:prstGeom>
        </p:spPr>
      </p:pic>
      <p:sp>
        <p:nvSpPr>
          <p:cNvPr id="24" name="Rechteck: abgerundete Ecken 23">
            <a:extLst>
              <a:ext uri="{FF2B5EF4-FFF2-40B4-BE49-F238E27FC236}">
                <a16:creationId xmlns:a16="http://schemas.microsoft.com/office/drawing/2014/main" id="{E1FF16CF-49C2-C3E0-7BAC-76BE97F38B14}"/>
              </a:ext>
            </a:extLst>
          </p:cNvPr>
          <p:cNvSpPr/>
          <p:nvPr/>
        </p:nvSpPr>
        <p:spPr>
          <a:xfrm>
            <a:off x="163924" y="4799910"/>
            <a:ext cx="4792611" cy="1986455"/>
          </a:xfrm>
          <a:prstGeom prst="roundRect">
            <a:avLst>
              <a:gd name="adj" fmla="val 3393"/>
            </a:avLst>
          </a:prstGeom>
          <a:blipFill dpi="0" rotWithShape="1">
            <a:blip r:embed="rId6">
              <a:alphaModFix/>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lgn="just">
              <a:spcAft>
                <a:spcPts val="800"/>
              </a:spcAft>
              <a:buNone/>
            </a:pPr>
            <a:endParaRPr lang="en-US"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endParaRPr>
          </a:p>
          <a:p>
            <a:pPr algn="just">
              <a:spcAft>
                <a:spcPts val="800"/>
              </a:spcAft>
              <a:buNone/>
            </a:pPr>
            <a:r>
              <a:rPr lang="en-US"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The </a:t>
            </a:r>
            <a:r>
              <a:rPr lang="en-US" sz="1200" b="1"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Abrahamic Family House </a:t>
            </a:r>
            <a:r>
              <a:rPr lang="en-US"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(with its three houses of worship) is a flagship symbolic project of the Abraham Accords.</a:t>
            </a:r>
          </a:p>
          <a:p>
            <a:pPr algn="just">
              <a:spcAft>
                <a:spcPts val="800"/>
              </a:spcAft>
              <a:buNone/>
            </a:pPr>
            <a:r>
              <a:rPr lang="en-US"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The Abraham Accords represent normalization, peace, and coexistence between Israel (Judaism) and Arab countries (Islam) — without the old conflict acting as a barrier. T</a:t>
            </a:r>
            <a:r>
              <a:rPr lang="en-US" sz="1200" dirty="0">
                <a:solidFill>
                  <a:schemeClr val="tx1"/>
                </a:solidFill>
                <a:effectLst/>
                <a:highlight>
                  <a:srgbClr val="FFFF00"/>
                </a:highlight>
                <a:latin typeface="Bahnschrift Light Condensed" panose="020B0502040204020203" pitchFamily="34" charset="0"/>
                <a:ea typeface="Calibri" panose="020F0502020204030204" pitchFamily="34" charset="0"/>
                <a:cs typeface="Arial" panose="020B0604020202020204" pitchFamily="34" charset="0"/>
              </a:rPr>
              <a:t>he Abrahamic Family House embodies exactly this spirit: a mosque, a church, and a synagogue standing side by side as a sign of Abrahamic brotherhood and interreligious dialogue. </a:t>
            </a:r>
            <a:r>
              <a:rPr lang="en-US"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rPr>
              <a:t>Although it was already planned in 2019 (following Pope Francis’s visit), it was strongly promoted after the Abraham Accords (2020) and officially opened in 2023. Many see it as the practical implementation of the Accords’ vision of tolerance and coexistence.</a:t>
            </a:r>
          </a:p>
          <a:p>
            <a:pPr algn="just">
              <a:spcAft>
                <a:spcPts val="800"/>
              </a:spcAft>
              <a:buNone/>
            </a:pPr>
            <a:endParaRPr lang="en-US" sz="1200" dirty="0">
              <a:solidFill>
                <a:schemeClr val="tx1"/>
              </a:solidFill>
              <a:effectLst/>
              <a:latin typeface="Bahnschrift Light Condensed" panose="020B0502040204020203" pitchFamily="34" charset="0"/>
              <a:ea typeface="Calibri" panose="020F050202020403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004C0C6F-E1E6-B819-CD01-02E0DB527DB0}"/>
                  </a:ext>
                </a:extLst>
              </p14:cNvPr>
              <p14:cNvContentPartPr/>
              <p14:nvPr/>
            </p14:nvContentPartPr>
            <p14:xfrm>
              <a:off x="6056597" y="2055557"/>
              <a:ext cx="2004840" cy="360"/>
            </p14:xfrm>
          </p:contentPart>
        </mc:Choice>
        <mc:Fallback xmlns="">
          <p:pic>
            <p:nvPicPr>
              <p:cNvPr id="2" name="Ink 1">
                <a:extLst>
                  <a:ext uri="{FF2B5EF4-FFF2-40B4-BE49-F238E27FC236}">
                    <a16:creationId xmlns:a16="http://schemas.microsoft.com/office/drawing/2014/main" id="{004C0C6F-E1E6-B819-CD01-02E0DB527DB0}"/>
                  </a:ext>
                </a:extLst>
              </p:cNvPr>
              <p:cNvPicPr/>
              <p:nvPr/>
            </p:nvPicPr>
            <p:blipFill>
              <a:blip r:embed="rId10"/>
              <a:stretch>
                <a:fillRect/>
              </a:stretch>
            </p:blipFill>
            <p:spPr>
              <a:xfrm>
                <a:off x="6020957" y="1983557"/>
                <a:ext cx="20764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D60362C4-1760-7AE1-6DAB-4FF983D29D3F}"/>
                  </a:ext>
                </a:extLst>
              </p14:cNvPr>
              <p14:cNvContentPartPr/>
              <p14:nvPr/>
            </p14:nvContentPartPr>
            <p14:xfrm>
              <a:off x="5844557" y="2815877"/>
              <a:ext cx="1396080" cy="15480"/>
            </p14:xfrm>
          </p:contentPart>
        </mc:Choice>
        <mc:Fallback xmlns="">
          <p:pic>
            <p:nvPicPr>
              <p:cNvPr id="6" name="Ink 5">
                <a:extLst>
                  <a:ext uri="{FF2B5EF4-FFF2-40B4-BE49-F238E27FC236}">
                    <a16:creationId xmlns:a16="http://schemas.microsoft.com/office/drawing/2014/main" id="{D60362C4-1760-7AE1-6DAB-4FF983D29D3F}"/>
                  </a:ext>
                </a:extLst>
              </p:cNvPr>
              <p:cNvPicPr/>
              <p:nvPr/>
            </p:nvPicPr>
            <p:blipFill>
              <a:blip r:embed="rId12"/>
              <a:stretch>
                <a:fillRect/>
              </a:stretch>
            </p:blipFill>
            <p:spPr>
              <a:xfrm>
                <a:off x="5808917" y="2743877"/>
                <a:ext cx="146772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12E0DF00-C5EF-42C0-CA45-244AEC4263B0}"/>
                  </a:ext>
                </a:extLst>
              </p14:cNvPr>
              <p14:cNvContentPartPr/>
              <p14:nvPr/>
            </p14:nvContentPartPr>
            <p14:xfrm>
              <a:off x="5390957" y="4380437"/>
              <a:ext cx="4266000" cy="97560"/>
            </p14:xfrm>
          </p:contentPart>
        </mc:Choice>
        <mc:Fallback xmlns="">
          <p:pic>
            <p:nvPicPr>
              <p:cNvPr id="9" name="Ink 8">
                <a:extLst>
                  <a:ext uri="{FF2B5EF4-FFF2-40B4-BE49-F238E27FC236}">
                    <a16:creationId xmlns:a16="http://schemas.microsoft.com/office/drawing/2014/main" id="{12E0DF00-C5EF-42C0-CA45-244AEC4263B0}"/>
                  </a:ext>
                </a:extLst>
              </p:cNvPr>
              <p:cNvPicPr/>
              <p:nvPr/>
            </p:nvPicPr>
            <p:blipFill>
              <a:blip r:embed="rId14"/>
              <a:stretch>
                <a:fillRect/>
              </a:stretch>
            </p:blipFill>
            <p:spPr>
              <a:xfrm>
                <a:off x="5355317" y="4308797"/>
                <a:ext cx="433764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560D66E8-73A6-8A47-A46C-B6CAD491B5BA}"/>
                  </a:ext>
                </a:extLst>
              </p14:cNvPr>
              <p14:cNvContentPartPr/>
              <p14:nvPr/>
            </p14:nvContentPartPr>
            <p14:xfrm>
              <a:off x="5376557" y="4585997"/>
              <a:ext cx="4284720" cy="77040"/>
            </p14:xfrm>
          </p:contentPart>
        </mc:Choice>
        <mc:Fallback xmlns="">
          <p:pic>
            <p:nvPicPr>
              <p:cNvPr id="11" name="Ink 10">
                <a:extLst>
                  <a:ext uri="{FF2B5EF4-FFF2-40B4-BE49-F238E27FC236}">
                    <a16:creationId xmlns:a16="http://schemas.microsoft.com/office/drawing/2014/main" id="{560D66E8-73A6-8A47-A46C-B6CAD491B5BA}"/>
                  </a:ext>
                </a:extLst>
              </p:cNvPr>
              <p:cNvPicPr/>
              <p:nvPr/>
            </p:nvPicPr>
            <p:blipFill>
              <a:blip r:embed="rId16"/>
              <a:stretch>
                <a:fillRect/>
              </a:stretch>
            </p:blipFill>
            <p:spPr>
              <a:xfrm>
                <a:off x="5340917" y="4514357"/>
                <a:ext cx="435636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62304DC3-3385-52CB-BAC3-38646B67A918}"/>
                  </a:ext>
                </a:extLst>
              </p14:cNvPr>
              <p14:cNvContentPartPr/>
              <p14:nvPr/>
            </p14:nvContentPartPr>
            <p14:xfrm>
              <a:off x="5317877" y="4805237"/>
              <a:ext cx="259920" cy="30600"/>
            </p14:xfrm>
          </p:contentPart>
        </mc:Choice>
        <mc:Fallback xmlns="">
          <p:pic>
            <p:nvPicPr>
              <p:cNvPr id="14" name="Ink 13">
                <a:extLst>
                  <a:ext uri="{FF2B5EF4-FFF2-40B4-BE49-F238E27FC236}">
                    <a16:creationId xmlns:a16="http://schemas.microsoft.com/office/drawing/2014/main" id="{62304DC3-3385-52CB-BAC3-38646B67A918}"/>
                  </a:ext>
                </a:extLst>
              </p:cNvPr>
              <p:cNvPicPr/>
              <p:nvPr/>
            </p:nvPicPr>
            <p:blipFill>
              <a:blip r:embed="rId18"/>
              <a:stretch>
                <a:fillRect/>
              </a:stretch>
            </p:blipFill>
            <p:spPr>
              <a:xfrm>
                <a:off x="5282237" y="4733237"/>
                <a:ext cx="33156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1FC00C1D-BD5D-E02A-7945-380541538E31}"/>
                  </a:ext>
                </a:extLst>
              </p14:cNvPr>
              <p14:cNvContentPartPr/>
              <p14:nvPr/>
            </p14:nvContentPartPr>
            <p14:xfrm>
              <a:off x="7249277" y="5376557"/>
              <a:ext cx="1455480" cy="360"/>
            </p14:xfrm>
          </p:contentPart>
        </mc:Choice>
        <mc:Fallback xmlns="">
          <p:pic>
            <p:nvPicPr>
              <p:cNvPr id="18" name="Ink 17">
                <a:extLst>
                  <a:ext uri="{FF2B5EF4-FFF2-40B4-BE49-F238E27FC236}">
                    <a16:creationId xmlns:a16="http://schemas.microsoft.com/office/drawing/2014/main" id="{1FC00C1D-BD5D-E02A-7945-380541538E31}"/>
                  </a:ext>
                </a:extLst>
              </p:cNvPr>
              <p:cNvPicPr/>
              <p:nvPr/>
            </p:nvPicPr>
            <p:blipFill>
              <a:blip r:embed="rId20"/>
              <a:stretch>
                <a:fillRect/>
              </a:stretch>
            </p:blipFill>
            <p:spPr>
              <a:xfrm>
                <a:off x="7213277" y="5304917"/>
                <a:ext cx="1527120" cy="144000"/>
              </a:xfrm>
              <a:prstGeom prst="rect">
                <a:avLst/>
              </a:prstGeom>
            </p:spPr>
          </p:pic>
        </mc:Fallback>
      </mc:AlternateContent>
    </p:spTree>
    <p:extLst>
      <p:ext uri="{BB962C8B-B14F-4D97-AF65-F5344CB8AC3E}">
        <p14:creationId xmlns:p14="http://schemas.microsoft.com/office/powerpoint/2010/main" val="2464971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55943-0D80-EC3E-A0F3-ADDD0C16925B}"/>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546C3ADC-DC41-CD9F-2492-D0D1640C0F47}"/>
              </a:ext>
            </a:extLst>
          </p:cNvPr>
          <p:cNvPicPr>
            <a:picLocks noChangeAspect="1"/>
          </p:cNvPicPr>
          <p:nvPr/>
        </p:nvPicPr>
        <p:blipFill>
          <a:blip r:embed="rId3"/>
          <a:srcRect t="6847"/>
          <a:stretch>
            <a:fillRect/>
          </a:stretch>
        </p:blipFill>
        <p:spPr>
          <a:xfrm>
            <a:off x="0" y="0"/>
            <a:ext cx="12192000" cy="4894586"/>
          </a:xfrm>
          <a:prstGeom prst="rect">
            <a:avLst/>
          </a:prstGeom>
        </p:spPr>
      </p:pic>
      <p:sp>
        <p:nvSpPr>
          <p:cNvPr id="31" name="Ellipse 30">
            <a:extLst>
              <a:ext uri="{FF2B5EF4-FFF2-40B4-BE49-F238E27FC236}">
                <a16:creationId xmlns:a16="http://schemas.microsoft.com/office/drawing/2014/main" id="{AE8C46CE-57BC-521B-C964-6E5857A95EAF}"/>
              </a:ext>
            </a:extLst>
          </p:cNvPr>
          <p:cNvSpPr/>
          <p:nvPr/>
        </p:nvSpPr>
        <p:spPr>
          <a:xfrm>
            <a:off x="49289" y="65243"/>
            <a:ext cx="2863340" cy="2863340"/>
          </a:xfrm>
          <a:prstGeom prst="ellipse">
            <a:avLst/>
          </a:prstGeom>
          <a:blipFill dpi="0" rotWithShape="1">
            <a:blip r:embed="rId4"/>
            <a:srcRect/>
            <a:stretch>
              <a:fillRect l="-5000" r="-7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Ellipse 25">
            <a:extLst>
              <a:ext uri="{FF2B5EF4-FFF2-40B4-BE49-F238E27FC236}">
                <a16:creationId xmlns:a16="http://schemas.microsoft.com/office/drawing/2014/main" id="{9DD25060-BA86-F656-BA85-B4848984978D}"/>
              </a:ext>
            </a:extLst>
          </p:cNvPr>
          <p:cNvSpPr/>
          <p:nvPr/>
        </p:nvSpPr>
        <p:spPr>
          <a:xfrm>
            <a:off x="110643" y="1146588"/>
            <a:ext cx="680794" cy="68079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de-DE" sz="5400" dirty="0"/>
              <a:t>6</a:t>
            </a:r>
            <a:endParaRPr lang="en-US" sz="5400" dirty="0"/>
          </a:p>
        </p:txBody>
      </p:sp>
      <p:sp>
        <p:nvSpPr>
          <p:cNvPr id="9" name="Legende: mit Pfeil nach rechts 8">
            <a:extLst>
              <a:ext uri="{FF2B5EF4-FFF2-40B4-BE49-F238E27FC236}">
                <a16:creationId xmlns:a16="http://schemas.microsoft.com/office/drawing/2014/main" id="{FAECD36F-D5EA-7B00-4DF1-E40A0D7C8EC6}"/>
              </a:ext>
            </a:extLst>
          </p:cNvPr>
          <p:cNvSpPr/>
          <p:nvPr/>
        </p:nvSpPr>
        <p:spPr>
          <a:xfrm rot="11932822" flipV="1">
            <a:off x="634284" y="3921760"/>
            <a:ext cx="1760452" cy="614338"/>
          </a:xfrm>
          <a:prstGeom prst="rightArrowCallout">
            <a:avLst>
              <a:gd name="adj1" fmla="val 16377"/>
              <a:gd name="adj2" fmla="val 30959"/>
              <a:gd name="adj3" fmla="val 37449"/>
              <a:gd name="adj4" fmla="val 5710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de-DE" dirty="0" err="1">
                <a:solidFill>
                  <a:schemeClr val="tx1"/>
                </a:solidFill>
                <a:latin typeface="Bahnschrift Light Condensed" panose="020B0502040204020203" pitchFamily="34" charset="0"/>
              </a:rPr>
              <a:t>Eridanus</a:t>
            </a:r>
            <a:r>
              <a:rPr lang="de-DE" dirty="0">
                <a:solidFill>
                  <a:schemeClr val="tx1"/>
                </a:solidFill>
                <a:latin typeface="Bahnschrift Light Condensed" panose="020B0502040204020203" pitchFamily="34" charset="0"/>
              </a:rPr>
              <a:t> dry</a:t>
            </a:r>
            <a:endParaRPr lang="en-US" dirty="0">
              <a:solidFill>
                <a:schemeClr val="tx1"/>
              </a:solidFill>
              <a:latin typeface="Bahnschrift Light Condensed" panose="020B0502040204020203" pitchFamily="34" charset="0"/>
            </a:endParaRPr>
          </a:p>
        </p:txBody>
      </p:sp>
      <p:sp>
        <p:nvSpPr>
          <p:cNvPr id="17" name="Pfeil: nach rechts 16">
            <a:extLst>
              <a:ext uri="{FF2B5EF4-FFF2-40B4-BE49-F238E27FC236}">
                <a16:creationId xmlns:a16="http://schemas.microsoft.com/office/drawing/2014/main" id="{E94B375A-0730-73D6-F5CA-E12225A371D5}"/>
              </a:ext>
            </a:extLst>
          </p:cNvPr>
          <p:cNvSpPr>
            <a:spLocks/>
          </p:cNvSpPr>
          <p:nvPr/>
        </p:nvSpPr>
        <p:spPr>
          <a:xfrm rot="9686340" flipV="1">
            <a:off x="409372" y="2438673"/>
            <a:ext cx="6508112" cy="515698"/>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en-US" sz="1400" b="1" dirty="0">
                <a:solidFill>
                  <a:schemeClr val="tx1"/>
                </a:solidFill>
                <a:latin typeface="Bahnschrift Light" panose="020B0502040204020203" pitchFamily="34" charset="0"/>
              </a:rPr>
              <a:t>Last chance! Watch and keep your garment!</a:t>
            </a:r>
            <a:endParaRPr lang="de-DE" sz="1400" b="1" noProof="0" dirty="0">
              <a:solidFill>
                <a:schemeClr val="tx1"/>
              </a:solidFill>
              <a:latin typeface="Bahnschrift Light" panose="020B0502040204020203" pitchFamily="34" charset="0"/>
            </a:endParaRPr>
          </a:p>
        </p:txBody>
      </p:sp>
      <p:pic>
        <p:nvPicPr>
          <p:cNvPr id="7" name="Grafik 6">
            <a:extLst>
              <a:ext uri="{FF2B5EF4-FFF2-40B4-BE49-F238E27FC236}">
                <a16:creationId xmlns:a16="http://schemas.microsoft.com/office/drawing/2014/main" id="{A4673173-0B83-0FA8-E331-513061299E5C}"/>
              </a:ext>
            </a:extLst>
          </p:cNvPr>
          <p:cNvPicPr>
            <a:picLocks noChangeAspect="1"/>
          </p:cNvPicPr>
          <p:nvPr/>
        </p:nvPicPr>
        <p:blipFill>
          <a:blip r:embed="rId5"/>
          <a:srcRect b="41874"/>
          <a:stretch>
            <a:fillRect/>
          </a:stretch>
        </p:blipFill>
        <p:spPr>
          <a:xfrm>
            <a:off x="6903257" y="984009"/>
            <a:ext cx="5215789" cy="3686688"/>
          </a:xfrm>
          <a:prstGeom prst="rect">
            <a:avLst/>
          </a:prstGeom>
          <a:ln w="41275">
            <a:solidFill>
              <a:srgbClr val="FFFF00"/>
            </a:solidFill>
          </a:ln>
        </p:spPr>
      </p:pic>
      <p:sp>
        <p:nvSpPr>
          <p:cNvPr id="2" name="Ellipse 1">
            <a:extLst>
              <a:ext uri="{FF2B5EF4-FFF2-40B4-BE49-F238E27FC236}">
                <a16:creationId xmlns:a16="http://schemas.microsoft.com/office/drawing/2014/main" id="{2166DFD5-68C6-FF9A-C324-7DA8C8AD1CB6}"/>
              </a:ext>
            </a:extLst>
          </p:cNvPr>
          <p:cNvSpPr/>
          <p:nvPr/>
        </p:nvSpPr>
        <p:spPr>
          <a:xfrm>
            <a:off x="1714353" y="85977"/>
            <a:ext cx="1330295" cy="1330295"/>
          </a:xfrm>
          <a:prstGeom prst="ellipse">
            <a:avLst/>
          </a:prstGeom>
          <a:blipFill dpi="0" rotWithShape="1">
            <a:blip r:embed="rId6"/>
            <a:srcRect/>
            <a:stretch>
              <a:fillRect l="-5000" r="-7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Ellipse 2">
            <a:extLst>
              <a:ext uri="{FF2B5EF4-FFF2-40B4-BE49-F238E27FC236}">
                <a16:creationId xmlns:a16="http://schemas.microsoft.com/office/drawing/2014/main" id="{5CC83153-F38F-DDAE-5404-FFC2B499511B}"/>
              </a:ext>
            </a:extLst>
          </p:cNvPr>
          <p:cNvSpPr/>
          <p:nvPr/>
        </p:nvSpPr>
        <p:spPr>
          <a:xfrm>
            <a:off x="908369" y="85976"/>
            <a:ext cx="1330295" cy="1330295"/>
          </a:xfrm>
          <a:prstGeom prst="ellipse">
            <a:avLst/>
          </a:prstGeom>
          <a:blipFill dpi="0" rotWithShape="1">
            <a:blip r:embed="rId7"/>
            <a:srcRect/>
            <a:stretch>
              <a:fillRect l="-5000" r="-7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5">
            <a:extLst>
              <a:ext uri="{FF2B5EF4-FFF2-40B4-BE49-F238E27FC236}">
                <a16:creationId xmlns:a16="http://schemas.microsoft.com/office/drawing/2014/main" id="{994806DA-8338-1551-E5B8-3397A23F0F0D}"/>
              </a:ext>
            </a:extLst>
          </p:cNvPr>
          <p:cNvSpPr txBox="1"/>
          <p:nvPr/>
        </p:nvSpPr>
        <p:spPr>
          <a:xfrm>
            <a:off x="0" y="4790767"/>
            <a:ext cx="9101797" cy="2051844"/>
          </a:xfrm>
          <a:prstGeom prst="rect">
            <a:avLst/>
          </a:prstGeom>
          <a:solidFill>
            <a:schemeClr val="bg1">
              <a:alpha val="70000"/>
            </a:schemeClr>
          </a:solidFill>
        </p:spPr>
        <p:txBody>
          <a:bodyPr wrap="square">
            <a:spAutoFit/>
          </a:bodyPr>
          <a:lstStyle/>
          <a:p>
            <a:pPr>
              <a:lnSpc>
                <a:spcPts val="2200"/>
              </a:lnSpc>
            </a:pPr>
            <a:r>
              <a:rPr lang="en-US" dirty="0">
                <a:latin typeface="Bahnschrift Light Condensed" panose="020B0502040204020203" pitchFamily="34" charset="0"/>
              </a:rPr>
              <a:t>And the </a:t>
            </a:r>
            <a:r>
              <a:rPr lang="en-US" b="1" dirty="0">
                <a:latin typeface="Bahnschrift Light Condensed" panose="020B0502040204020203" pitchFamily="34" charset="0"/>
              </a:rPr>
              <a:t>sixth angel </a:t>
            </a:r>
            <a:r>
              <a:rPr lang="en-US" dirty="0">
                <a:latin typeface="Bahnschrift Light Condensed" panose="020B0502040204020203" pitchFamily="34" charset="0"/>
              </a:rPr>
              <a:t>poured out his vial upon the </a:t>
            </a:r>
            <a:r>
              <a:rPr lang="en-US" b="1" dirty="0">
                <a:solidFill>
                  <a:srgbClr val="0070C0"/>
                </a:solidFill>
                <a:latin typeface="Bahnschrift Light Condensed" panose="020B0502040204020203" pitchFamily="34" charset="0"/>
              </a:rPr>
              <a:t>great river Euphrates; </a:t>
            </a:r>
            <a:r>
              <a:rPr lang="en-US" dirty="0">
                <a:latin typeface="Bahnschrift Light Condensed" panose="020B0502040204020203" pitchFamily="34" charset="0"/>
              </a:rPr>
              <a:t>and the water thereof was dried up, </a:t>
            </a:r>
            <a:r>
              <a:rPr lang="en-US" b="1" dirty="0">
                <a:solidFill>
                  <a:srgbClr val="0070C0"/>
                </a:solidFill>
                <a:latin typeface="Bahnschrift Light Condensed" panose="020B0502040204020203" pitchFamily="34" charset="0"/>
              </a:rPr>
              <a:t>that the way of the kings of the east might be prepared. </a:t>
            </a:r>
            <a:r>
              <a:rPr lang="en-US" dirty="0">
                <a:latin typeface="Bahnschrift Light Condensed" panose="020B0502040204020203" pitchFamily="34" charset="0"/>
              </a:rPr>
              <a:t>And I saw </a:t>
            </a:r>
            <a:r>
              <a:rPr lang="en-US" b="1" dirty="0">
                <a:solidFill>
                  <a:srgbClr val="FF0000"/>
                </a:solidFill>
                <a:latin typeface="Bahnschrift Light Condensed" panose="020B0502040204020203" pitchFamily="34" charset="0"/>
              </a:rPr>
              <a:t>three unclean spirits like frogs come out of the mouth of the dragon, and out of the mouth of the beast, and out of the mouth of the false prophet. For they are the spirits of devils, </a:t>
            </a:r>
            <a:r>
              <a:rPr lang="en-US" dirty="0">
                <a:latin typeface="Bahnschrift Light Condensed" panose="020B0502040204020203" pitchFamily="34" charset="0"/>
              </a:rPr>
              <a:t>working miracles, which go forth unto the kings of the earth and of the whole world, </a:t>
            </a:r>
            <a:r>
              <a:rPr lang="en-US" b="1" dirty="0">
                <a:solidFill>
                  <a:srgbClr val="FF0000"/>
                </a:solidFill>
                <a:latin typeface="Bahnschrift Light Condensed" panose="020B0502040204020203" pitchFamily="34" charset="0"/>
              </a:rPr>
              <a:t>to gather them to the battle of that great day of God Almighty. </a:t>
            </a:r>
            <a:r>
              <a:rPr lang="en-US" dirty="0">
                <a:highlight>
                  <a:srgbClr val="FFFF00"/>
                </a:highlight>
                <a:latin typeface="Bahnschrift Light Condensed" panose="020B0502040204020203" pitchFamily="34" charset="0"/>
              </a:rPr>
              <a:t>Behold, I come as a thief. Blessed is he that watcheth, and </a:t>
            </a:r>
            <a:r>
              <a:rPr lang="en-US" dirty="0" err="1">
                <a:highlight>
                  <a:srgbClr val="FFFF00"/>
                </a:highlight>
                <a:latin typeface="Bahnschrift Light Condensed" panose="020B0502040204020203" pitchFamily="34" charset="0"/>
              </a:rPr>
              <a:t>keepeth</a:t>
            </a:r>
            <a:r>
              <a:rPr lang="en-US" dirty="0">
                <a:highlight>
                  <a:srgbClr val="FFFF00"/>
                </a:highlight>
                <a:latin typeface="Bahnschrift Light Condensed" panose="020B0502040204020203" pitchFamily="34" charset="0"/>
              </a:rPr>
              <a:t> his garments, lest he walk naked, and they see his shame. </a:t>
            </a:r>
            <a:r>
              <a:rPr lang="en-US" b="1" dirty="0">
                <a:solidFill>
                  <a:srgbClr val="FF0000"/>
                </a:solidFill>
                <a:latin typeface="Bahnschrift Light Condensed" panose="020B0502040204020203" pitchFamily="34" charset="0"/>
              </a:rPr>
              <a:t>And he gathered them together into a place called in the Hebrew tongue Armageddon. </a:t>
            </a:r>
            <a:r>
              <a:rPr lang="en-US" dirty="0">
                <a:latin typeface="Bahnschrift Light Condensed" panose="020B0502040204020203" pitchFamily="34" charset="0"/>
              </a:rPr>
              <a:t>(Revelation 16:12-16)</a:t>
            </a:r>
          </a:p>
        </p:txBody>
      </p:sp>
      <p:sp>
        <p:nvSpPr>
          <p:cNvPr id="5" name="Textfeld 4">
            <a:extLst>
              <a:ext uri="{FF2B5EF4-FFF2-40B4-BE49-F238E27FC236}">
                <a16:creationId xmlns:a16="http://schemas.microsoft.com/office/drawing/2014/main" id="{4265CECB-D309-9561-DDE7-B3D80218F77C}"/>
              </a:ext>
            </a:extLst>
          </p:cNvPr>
          <p:cNvSpPr txBox="1">
            <a:spLocks/>
          </p:cNvSpPr>
          <p:nvPr/>
        </p:nvSpPr>
        <p:spPr>
          <a:xfrm rot="2656927">
            <a:off x="9302097" y="2279968"/>
            <a:ext cx="901732" cy="230832"/>
          </a:xfrm>
          <a:prstGeom prst="rect">
            <a:avLst/>
          </a:prstGeom>
          <a:solidFill>
            <a:srgbClr val="00B050"/>
          </a:solidFill>
          <a:ln w="22225">
            <a:solidFill>
              <a:srgbClr val="00B050"/>
            </a:solidFill>
          </a:ln>
        </p:spPr>
        <p:txBody>
          <a:bodyPr wrap="square" rtlCol="0">
            <a:spAutoFit/>
          </a:bodyPr>
          <a:lstStyle/>
          <a:p>
            <a:pPr algn="ctr"/>
            <a:r>
              <a:rPr lang="de-DE" sz="900" b="1" noProof="0" dirty="0">
                <a:solidFill>
                  <a:schemeClr val="bg1"/>
                </a:solidFill>
                <a:latin typeface="Bahnschrift Light" panose="020B0502040204020203" pitchFamily="34" charset="0"/>
              </a:rPr>
              <a:t>C/2024 E1</a:t>
            </a:r>
          </a:p>
        </p:txBody>
      </p:sp>
      <p:sp>
        <p:nvSpPr>
          <p:cNvPr id="8" name="Textfeld 7">
            <a:extLst>
              <a:ext uri="{FF2B5EF4-FFF2-40B4-BE49-F238E27FC236}">
                <a16:creationId xmlns:a16="http://schemas.microsoft.com/office/drawing/2014/main" id="{4F144447-831A-5B62-A2B8-FA5C5949A614}"/>
              </a:ext>
            </a:extLst>
          </p:cNvPr>
          <p:cNvSpPr txBox="1">
            <a:spLocks/>
          </p:cNvSpPr>
          <p:nvPr/>
        </p:nvSpPr>
        <p:spPr>
          <a:xfrm rot="20691109">
            <a:off x="11020993" y="2677386"/>
            <a:ext cx="901732" cy="230832"/>
          </a:xfrm>
          <a:prstGeom prst="rect">
            <a:avLst/>
          </a:prstGeom>
          <a:solidFill>
            <a:srgbClr val="FFFF00"/>
          </a:solidFill>
          <a:ln w="22225">
            <a:solidFill>
              <a:srgbClr val="FFFF00"/>
            </a:solidFill>
          </a:ln>
        </p:spPr>
        <p:txBody>
          <a:bodyPr wrap="square" rtlCol="0">
            <a:spAutoFit/>
          </a:bodyPr>
          <a:lstStyle/>
          <a:p>
            <a:pPr algn="ctr"/>
            <a:r>
              <a:rPr lang="de-DE" sz="900" b="1" noProof="0" dirty="0">
                <a:latin typeface="Bahnschrift Light" panose="020B0502040204020203" pitchFamily="34" charset="0"/>
              </a:rPr>
              <a:t>C/2025 R3</a:t>
            </a:r>
          </a:p>
        </p:txBody>
      </p:sp>
    </p:spTree>
    <p:extLst>
      <p:ext uri="{BB962C8B-B14F-4D97-AF65-F5344CB8AC3E}">
        <p14:creationId xmlns:p14="http://schemas.microsoft.com/office/powerpoint/2010/main" val="388556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35FEF4E-D719-1400-6563-0E7875897A18}"/>
            </a:ext>
          </a:extLst>
        </p:cNvPr>
        <p:cNvGrpSpPr/>
        <p:nvPr/>
      </p:nvGrpSpPr>
      <p:grpSpPr>
        <a:xfrm>
          <a:off x="0" y="0"/>
          <a:ext cx="0" cy="0"/>
          <a:chOff x="0" y="0"/>
          <a:chExt cx="0" cy="0"/>
        </a:xfrm>
      </p:grpSpPr>
      <p:sp>
        <p:nvSpPr>
          <p:cNvPr id="14" name="Ellipse 13">
            <a:extLst>
              <a:ext uri="{FF2B5EF4-FFF2-40B4-BE49-F238E27FC236}">
                <a16:creationId xmlns:a16="http://schemas.microsoft.com/office/drawing/2014/main" id="{0876F5FA-6F1C-D277-93EB-2008F43B2317}"/>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fik 22">
            <a:extLst>
              <a:ext uri="{FF2B5EF4-FFF2-40B4-BE49-F238E27FC236}">
                <a16:creationId xmlns:a16="http://schemas.microsoft.com/office/drawing/2014/main" id="{B6471137-05B6-6A75-5B59-F3BEE78962A3}"/>
              </a:ext>
            </a:extLst>
          </p:cNvPr>
          <p:cNvPicPr>
            <a:picLocks noChangeAspect="1"/>
          </p:cNvPicPr>
          <p:nvPr/>
        </p:nvPicPr>
        <p:blipFill>
          <a:blip r:embed="rId5"/>
          <a:srcRect t="29348"/>
          <a:stretch>
            <a:fillRect/>
          </a:stretch>
        </p:blipFill>
        <p:spPr>
          <a:xfrm>
            <a:off x="95250" y="4946306"/>
            <a:ext cx="3158135" cy="1810950"/>
          </a:xfrm>
          <a:prstGeom prst="rect">
            <a:avLst/>
          </a:prstGeom>
        </p:spPr>
      </p:pic>
      <p:sp>
        <p:nvSpPr>
          <p:cNvPr id="5" name="TextBox 5">
            <a:extLst>
              <a:ext uri="{FF2B5EF4-FFF2-40B4-BE49-F238E27FC236}">
                <a16:creationId xmlns:a16="http://schemas.microsoft.com/office/drawing/2014/main" id="{B4079F8E-8E26-19AA-167B-3C94FFB9E17F}"/>
              </a:ext>
            </a:extLst>
          </p:cNvPr>
          <p:cNvSpPr txBox="1"/>
          <p:nvPr/>
        </p:nvSpPr>
        <p:spPr>
          <a:xfrm>
            <a:off x="10213493" y="179639"/>
            <a:ext cx="1800000" cy="3195747"/>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And I saw </a:t>
            </a:r>
            <a:r>
              <a:rPr lang="en-US" sz="2200" b="1" dirty="0">
                <a:solidFill>
                  <a:srgbClr val="FF0000"/>
                </a:solidFill>
                <a:latin typeface="Bahnschrift Light Condensed" panose="020B0502040204020203" pitchFamily="34" charset="0"/>
              </a:rPr>
              <a:t>three unclean spirits like frogs come out of the mouth of the dragon, and out of the mouth of the beast, and out of the mouth of the false prophet. </a:t>
            </a:r>
            <a:r>
              <a:rPr lang="en-US" sz="2200" dirty="0">
                <a:latin typeface="Bahnschrift Light Condensed" panose="020B0502040204020203" pitchFamily="34" charset="0"/>
              </a:rPr>
              <a:t>(Revelation 16:13) </a:t>
            </a:r>
          </a:p>
        </p:txBody>
      </p:sp>
    </p:spTree>
    <p:extLst>
      <p:ext uri="{BB962C8B-B14F-4D97-AF65-F5344CB8AC3E}">
        <p14:creationId xmlns:p14="http://schemas.microsoft.com/office/powerpoint/2010/main" val="1332080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CDFC8F3-1459-7F0B-4D42-0BAFFE6D2995}"/>
            </a:ext>
          </a:extLst>
        </p:cNvPr>
        <p:cNvGrpSpPr/>
        <p:nvPr/>
      </p:nvGrpSpPr>
      <p:grpSpPr>
        <a:xfrm>
          <a:off x="0" y="0"/>
          <a:ext cx="0" cy="0"/>
          <a:chOff x="0" y="0"/>
          <a:chExt cx="0" cy="0"/>
        </a:xfrm>
      </p:grpSpPr>
      <p:sp>
        <p:nvSpPr>
          <p:cNvPr id="14" name="Ellipse 13">
            <a:extLst>
              <a:ext uri="{FF2B5EF4-FFF2-40B4-BE49-F238E27FC236}">
                <a16:creationId xmlns:a16="http://schemas.microsoft.com/office/drawing/2014/main" id="{1A5E9706-C40A-EFFA-9A48-A1AD404931EE}"/>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Ellipse 20">
            <a:extLst>
              <a:ext uri="{FF2B5EF4-FFF2-40B4-BE49-F238E27FC236}">
                <a16:creationId xmlns:a16="http://schemas.microsoft.com/office/drawing/2014/main" id="{21B2E0F5-B75D-641A-126E-26A578ADDC18}"/>
              </a:ext>
            </a:extLst>
          </p:cNvPr>
          <p:cNvSpPr/>
          <p:nvPr/>
        </p:nvSpPr>
        <p:spPr>
          <a:xfrm>
            <a:off x="7545463" y="1066799"/>
            <a:ext cx="1800000" cy="1800000"/>
          </a:xfrm>
          <a:prstGeom prst="ellipse">
            <a:avLst/>
          </a:prstGeom>
          <a:blipFill dpi="0" rotWithShape="1">
            <a:blip r:embed="rId5"/>
            <a:srcRect/>
            <a:stretch>
              <a:fillRect l="-11000" r="-1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fik 22">
            <a:extLst>
              <a:ext uri="{FF2B5EF4-FFF2-40B4-BE49-F238E27FC236}">
                <a16:creationId xmlns:a16="http://schemas.microsoft.com/office/drawing/2014/main" id="{283A1596-F419-F6AD-C2ED-A0C2C7AF482C}"/>
              </a:ext>
            </a:extLst>
          </p:cNvPr>
          <p:cNvPicPr>
            <a:picLocks noChangeAspect="1"/>
          </p:cNvPicPr>
          <p:nvPr/>
        </p:nvPicPr>
        <p:blipFill>
          <a:blip r:embed="rId6"/>
          <a:srcRect t="29348"/>
          <a:stretch>
            <a:fillRect/>
          </a:stretch>
        </p:blipFill>
        <p:spPr>
          <a:xfrm>
            <a:off x="95250" y="4946306"/>
            <a:ext cx="3158135" cy="1810950"/>
          </a:xfrm>
          <a:prstGeom prst="rect">
            <a:avLst/>
          </a:prstGeom>
        </p:spPr>
      </p:pic>
      <p:sp>
        <p:nvSpPr>
          <p:cNvPr id="5" name="TextBox 5">
            <a:extLst>
              <a:ext uri="{FF2B5EF4-FFF2-40B4-BE49-F238E27FC236}">
                <a16:creationId xmlns:a16="http://schemas.microsoft.com/office/drawing/2014/main" id="{03140324-5547-EC56-7D0F-F44303FF8D2B}"/>
              </a:ext>
            </a:extLst>
          </p:cNvPr>
          <p:cNvSpPr txBox="1"/>
          <p:nvPr/>
        </p:nvSpPr>
        <p:spPr>
          <a:xfrm>
            <a:off x="10213493" y="179639"/>
            <a:ext cx="1800000" cy="3195747"/>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And I saw </a:t>
            </a:r>
            <a:r>
              <a:rPr lang="en-US" sz="2200" b="1" dirty="0">
                <a:solidFill>
                  <a:srgbClr val="FF0000"/>
                </a:solidFill>
                <a:latin typeface="Bahnschrift Light Condensed" panose="020B0502040204020203" pitchFamily="34" charset="0"/>
              </a:rPr>
              <a:t>three unclean spirits like frogs come out of the mouth of the dragon, and out of the mouth of the beast, and out of the mouth of the false prophet. </a:t>
            </a:r>
            <a:r>
              <a:rPr lang="en-US" sz="2200" dirty="0">
                <a:latin typeface="Bahnschrift Light Condensed" panose="020B0502040204020203" pitchFamily="34" charset="0"/>
              </a:rPr>
              <a:t>(Revelation 16:13) </a:t>
            </a:r>
          </a:p>
        </p:txBody>
      </p:sp>
    </p:spTree>
    <p:extLst>
      <p:ext uri="{BB962C8B-B14F-4D97-AF65-F5344CB8AC3E}">
        <p14:creationId xmlns:p14="http://schemas.microsoft.com/office/powerpoint/2010/main" val="290908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2E6B414-B601-6F28-A438-FDEE0894B421}"/>
            </a:ext>
          </a:extLst>
        </p:cNvPr>
        <p:cNvGrpSpPr/>
        <p:nvPr/>
      </p:nvGrpSpPr>
      <p:grpSpPr>
        <a:xfrm>
          <a:off x="0" y="0"/>
          <a:ext cx="0" cy="0"/>
          <a:chOff x="0" y="0"/>
          <a:chExt cx="0" cy="0"/>
        </a:xfrm>
      </p:grpSpPr>
      <p:sp>
        <p:nvSpPr>
          <p:cNvPr id="14" name="Ellipse 13">
            <a:extLst>
              <a:ext uri="{FF2B5EF4-FFF2-40B4-BE49-F238E27FC236}">
                <a16:creationId xmlns:a16="http://schemas.microsoft.com/office/drawing/2014/main" id="{3E0DBCDE-9608-3DC0-79B1-8122E2D35933}"/>
              </a:ext>
            </a:extLst>
          </p:cNvPr>
          <p:cNvSpPr/>
          <p:nvPr/>
        </p:nvSpPr>
        <p:spPr>
          <a:xfrm>
            <a:off x="95250" y="3039643"/>
            <a:ext cx="1808085" cy="1800000"/>
          </a:xfrm>
          <a:prstGeom prst="ellipse">
            <a:avLst/>
          </a:prstGeom>
          <a:blipFill dpi="0" rotWithShape="1">
            <a:blip r:embed="rId4"/>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Ellipse 20">
            <a:extLst>
              <a:ext uri="{FF2B5EF4-FFF2-40B4-BE49-F238E27FC236}">
                <a16:creationId xmlns:a16="http://schemas.microsoft.com/office/drawing/2014/main" id="{F4625AC1-88EB-369A-F144-9646998084B4}"/>
              </a:ext>
            </a:extLst>
          </p:cNvPr>
          <p:cNvSpPr/>
          <p:nvPr/>
        </p:nvSpPr>
        <p:spPr>
          <a:xfrm>
            <a:off x="7545463" y="1066799"/>
            <a:ext cx="1800000" cy="1800000"/>
          </a:xfrm>
          <a:prstGeom prst="ellipse">
            <a:avLst/>
          </a:prstGeom>
          <a:blipFill dpi="0" rotWithShape="1">
            <a:blip r:embed="rId5"/>
            <a:srcRect/>
            <a:stretch>
              <a:fillRect l="-11000" r="-11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fik 22">
            <a:extLst>
              <a:ext uri="{FF2B5EF4-FFF2-40B4-BE49-F238E27FC236}">
                <a16:creationId xmlns:a16="http://schemas.microsoft.com/office/drawing/2014/main" id="{725C06F4-6736-22DC-5208-1CD2DAC47A93}"/>
              </a:ext>
            </a:extLst>
          </p:cNvPr>
          <p:cNvPicPr>
            <a:picLocks noChangeAspect="1"/>
          </p:cNvPicPr>
          <p:nvPr/>
        </p:nvPicPr>
        <p:blipFill>
          <a:blip r:embed="rId6"/>
          <a:srcRect t="29348"/>
          <a:stretch>
            <a:fillRect/>
          </a:stretch>
        </p:blipFill>
        <p:spPr>
          <a:xfrm>
            <a:off x="95250" y="4946306"/>
            <a:ext cx="3158135" cy="1810950"/>
          </a:xfrm>
          <a:prstGeom prst="rect">
            <a:avLst/>
          </a:prstGeom>
        </p:spPr>
      </p:pic>
      <p:sp>
        <p:nvSpPr>
          <p:cNvPr id="3" name="Ellipse 2">
            <a:extLst>
              <a:ext uri="{FF2B5EF4-FFF2-40B4-BE49-F238E27FC236}">
                <a16:creationId xmlns:a16="http://schemas.microsoft.com/office/drawing/2014/main" id="{A8AD3CC9-F05F-AD7B-8335-04958C321A4A}"/>
              </a:ext>
            </a:extLst>
          </p:cNvPr>
          <p:cNvSpPr/>
          <p:nvPr/>
        </p:nvSpPr>
        <p:spPr>
          <a:xfrm>
            <a:off x="4296000" y="2059641"/>
            <a:ext cx="1800000" cy="1800000"/>
          </a:xfrm>
          <a:prstGeom prst="ellipse">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dirty="0"/>
          </a:p>
        </p:txBody>
      </p:sp>
      <p:sp>
        <p:nvSpPr>
          <p:cNvPr id="5" name="TextBox 5">
            <a:extLst>
              <a:ext uri="{FF2B5EF4-FFF2-40B4-BE49-F238E27FC236}">
                <a16:creationId xmlns:a16="http://schemas.microsoft.com/office/drawing/2014/main" id="{41D8E09A-59FC-6778-31AC-481841B4520A}"/>
              </a:ext>
            </a:extLst>
          </p:cNvPr>
          <p:cNvSpPr txBox="1"/>
          <p:nvPr/>
        </p:nvSpPr>
        <p:spPr>
          <a:xfrm>
            <a:off x="10213493" y="179639"/>
            <a:ext cx="1800000" cy="3195747"/>
          </a:xfrm>
          <a:prstGeom prst="rect">
            <a:avLst/>
          </a:prstGeom>
          <a:solidFill>
            <a:schemeClr val="bg1">
              <a:alpha val="70000"/>
            </a:schemeClr>
          </a:solidFill>
        </p:spPr>
        <p:txBody>
          <a:bodyPr wrap="square">
            <a:spAutoFit/>
          </a:bodyPr>
          <a:lstStyle/>
          <a:p>
            <a:pPr>
              <a:lnSpc>
                <a:spcPts val="2200"/>
              </a:lnSpc>
            </a:pPr>
            <a:r>
              <a:rPr lang="en-US" sz="2200" dirty="0">
                <a:latin typeface="Bahnschrift Light Condensed" panose="020B0502040204020203" pitchFamily="34" charset="0"/>
              </a:rPr>
              <a:t>And I saw </a:t>
            </a:r>
            <a:r>
              <a:rPr lang="en-US" sz="2200" b="1" dirty="0">
                <a:solidFill>
                  <a:srgbClr val="FF0000"/>
                </a:solidFill>
                <a:latin typeface="Bahnschrift Light Condensed" panose="020B0502040204020203" pitchFamily="34" charset="0"/>
              </a:rPr>
              <a:t>three unclean spirits like frogs come out of the mouth of the dragon, and out of the mouth of the beast, and out of the mouth of the false prophet. </a:t>
            </a:r>
            <a:r>
              <a:rPr lang="en-US" sz="2200" dirty="0">
                <a:latin typeface="Bahnschrift Light Condensed" panose="020B0502040204020203" pitchFamily="34" charset="0"/>
              </a:rPr>
              <a:t>(Revelation 16:13) </a:t>
            </a:r>
          </a:p>
        </p:txBody>
      </p:sp>
    </p:spTree>
    <p:extLst>
      <p:ext uri="{BB962C8B-B14F-4D97-AF65-F5344CB8AC3E}">
        <p14:creationId xmlns:p14="http://schemas.microsoft.com/office/powerpoint/2010/main" val="347821263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9028</TotalTime>
  <Words>4794</Words>
  <Application>Microsoft Office PowerPoint</Application>
  <PresentationFormat>Widescreen</PresentationFormat>
  <Paragraphs>154</Paragraphs>
  <Slides>34</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Agency FB</vt:lpstr>
      <vt:lpstr>Aptos</vt:lpstr>
      <vt:lpstr>Aptos Display</vt:lpstr>
      <vt:lpstr>Arial</vt:lpstr>
      <vt:lpstr>Bahnschrift Light</vt:lpstr>
      <vt:lpstr>Bahnschrift Light Condensed</vt:lpstr>
      <vt:lpstr>Bilbo Swash Caps</vt:lpstr>
      <vt:lpstr>Cardo</vt:lpstr>
      <vt:lpstr>Gentium</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Gerhard Traweger</dc:creator>
  <cp:lastModifiedBy>Ray Dickinson</cp:lastModifiedBy>
  <cp:revision>459</cp:revision>
  <dcterms:created xsi:type="dcterms:W3CDTF">2026-01-30T12:56:50Z</dcterms:created>
  <dcterms:modified xsi:type="dcterms:W3CDTF">2026-06-12T14:41:12Z</dcterms:modified>
</cp:coreProperties>
</file>