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326" r:id="rId2"/>
    <p:sldId id="2327" r:id="rId3"/>
    <p:sldId id="2328" r:id="rId4"/>
    <p:sldId id="2329" r:id="rId5"/>
    <p:sldId id="2330" r:id="rId6"/>
    <p:sldId id="2331" r:id="rId7"/>
    <p:sldId id="2283" r:id="rId8"/>
    <p:sldId id="2332" r:id="rId9"/>
    <p:sldId id="2333" r:id="rId10"/>
    <p:sldId id="2303" r:id="rId11"/>
    <p:sldId id="2284" r:id="rId12"/>
    <p:sldId id="2285" r:id="rId13"/>
    <p:sldId id="2286" r:id="rId14"/>
    <p:sldId id="2287" r:id="rId15"/>
    <p:sldId id="2289" r:id="rId16"/>
    <p:sldId id="2296" r:id="rId17"/>
    <p:sldId id="2297" r:id="rId18"/>
    <p:sldId id="2288" r:id="rId19"/>
    <p:sldId id="2292" r:id="rId20"/>
    <p:sldId id="2291" r:id="rId21"/>
    <p:sldId id="2301" r:id="rId22"/>
    <p:sldId id="2302" r:id="rId23"/>
    <p:sldId id="2334" r:id="rId24"/>
    <p:sldId id="2304" r:id="rId25"/>
    <p:sldId id="2300" r:id="rId26"/>
    <p:sldId id="2299" r:id="rId27"/>
    <p:sldId id="2305" r:id="rId28"/>
    <p:sldId id="2307" r:id="rId29"/>
    <p:sldId id="2306" r:id="rId30"/>
    <p:sldId id="2308" r:id="rId31"/>
    <p:sldId id="2309" r:id="rId32"/>
    <p:sldId id="2270" r:id="rId33"/>
    <p:sldId id="2310" r:id="rId34"/>
    <p:sldId id="23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F7F5F3"/>
    <a:srgbClr val="BBBBBB"/>
    <a:srgbClr val="212121"/>
    <a:srgbClr val="CA8636"/>
    <a:srgbClr val="A4B6C3"/>
    <a:srgbClr val="08051B"/>
    <a:srgbClr val="FDFEF6"/>
    <a:srgbClr val="9CB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86256" autoAdjust="0"/>
  </p:normalViewPr>
  <p:slideViewPr>
    <p:cSldViewPr snapToGrid="0">
      <p:cViewPr varScale="1">
        <p:scale>
          <a:sx n="168" d="100"/>
          <a:sy n="168" d="100"/>
        </p:scale>
        <p:origin x="989" y="125"/>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3:27.67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83,'0'-2,"1"-1,0 1,-1 0,1 0,0 0,0 0,0 0,0 0,1 0,-1 1,0-1,1 0,-1 1,1-1,0 1,-1-1,1 1,0 0,0 0,0 0,0 0,0 0,3-1,51-14,22 8,158 8,-114 2,2340 0,-1330-3,-1099 0,43-9,25 0,579 10,-526 13,-125-9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6T00:31:44.59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0,'4'0,"4"0,4 4,8 0,3 1,1 2,1 0,-2-1,0-2,-1-1,-1-1,0-2,-1 1,-3-2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6T00:32:08.21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44,'1029'0,"-893"-11,3 0,661-8,843 16,-805 6,-639-2,324 45,-415-35,1-4,126-9,-78 0,3684 2,-3708 10,-8 0,1376-8,-739-4,291 2,-1036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6T00:32:29.4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1,'0'1,"1"1,-1-1,1 1,0-1,-1 1,1-1,0 0,0 0,0 1,0-1,0 0,0 0,0 0,0 0,0 0,1 0,-1 0,0-1,1 1,-1 0,1-1,-1 1,2 0,43 13,-35-11,58 15,1-4,1-2,90 3,220-12,-254-5,-105 2,427-8,-8-33,-344 26,189-3,-209 19,148-3,-141-13,-67 12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20:39:09.03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0,'10'0,"10"0,15 4,18 0,19 0,19 0,16-2,10-1,6 0,0 0,-2-1,-10-1,-13 1,-17 0,-19 0,-20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20:39:13.37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0,'7451'0,"-7428"0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20:39:18.61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1,'1701'0,"-1559"11,-71-4,-50-5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20:39:30.1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62,'3907'0,"-3719"-10,4 0,-27 11,440-13,-372-12,183 17,-227 10,348-3,-535 0,0 0,0 0,0 0,1 0,-1 0,0 0,0 0,0 1,1-1,-1 1,0 0,0-1,0 1,0 0,0 0,0 1,-1-1,1 0,0 0,2 3,4 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20:39:38.2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0,'10454'0'0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20:40:06.39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43,'1'-1,"-1"0,0 1,1-1,-1 0,0 1,1-1,-1 0,1 1,0-1,-1 1,1-1,-1 1,1-1,0 1,-1 0,1-1,0 1,-1 0,1-1,0 1,0 0,-1 0,1 0,0-1,1 1,25-3,-23 2,1031-25,-696 29,1608-3,-1922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20:40:12.98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1,'5327'0,"-5303"0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5:05.96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1,'1'1,"-1"0,0-1,1 1,-1 0,1 0,-1-1,1 1,-1 0,1 0,-1-1,1 1,0-1,-1 1,1 0,0-1,0 1,-1-1,1 0,0 1,0-1,0 0,0 1,0-1,-1 0,1 0,0 0,1 0,30 4,-28-3,400 3,-218-6,846 2,-1008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5:08.0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85,'1088'0,"-1026"-4,0-2,106-25,63-7,231 33,-243 8,420-3,-622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5:54.28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44,'1'-1,"-1"0,1 0,-1 0,1 0,-1 0,1 0,-1 0,1 0,0 1,-1-1,1 0,0 1,0-1,0 0,-1 1,1-1,0 1,0-1,0 1,0-1,0 1,0 0,0 0,0-1,0 1,1 0,37-6,-28 5,112-12,243 6,-222 9,3643 0,-2034-3,-1438 11,-9 1,2053-12,-2012 11,-49 0,66 11,42 1,-97-13,6 1,-216-12,125 4,-203 1,-4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5:57.97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23,'302'-10,"-26"0,2552 8,-1387 4,1316-2,-2547 10,347 61,-423-56,215-3,-68-6,211-1,-55-2,-260 18,-29-3,252 6,-139 16,-135-16,-13-8,83 17,-173-26,-8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6:00.81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0,'102'10,"-3"1,634-13,123 4,-702 8,167 35,17 1,-188-28,116 6,1484-23,-808-4,-919 4,-1 1,34 8,-37-6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6:50.14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1,'83'19,"297"7,-134-14,-95-7,-82-4,72 9,-45-1,178-7,-126-5,-24 14,-3 0,-63-8,80 14,-84-8,101 3,-15-13,-123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6:52.50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1624 123,'-797'0,"767"-1,1-2,-56-13,-25-3,79 15,-51-13,58 10,-1 2,0 0,-40-1,35 5,1-2,-53-13,53 10,0 0,-56-2,66 8,1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6T00:31:39.01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41,'285'-2,"302"5,-361 17,61 1,2993-25,-1729 7,-988-22,-99 14,-249 8,2646-3,-2749-10,-7 0,89-3,-131 7,427-16,1954 22,-2420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0BD69-A4B1-4BF7-BB95-3686C20076EC}" type="datetimeFigureOut">
              <a:rPr lang="en-US" smtClean="0"/>
              <a:t>6/12/2026</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3F43A-A48A-48FE-B561-E19B263D1AB7}" type="slidenum">
              <a:rPr lang="en-US" smtClean="0"/>
              <a:t>‹Nr.›</a:t>
            </a:fld>
            <a:endParaRPr lang="en-US"/>
          </a:p>
        </p:txBody>
      </p:sp>
    </p:spTree>
    <p:extLst>
      <p:ext uri="{BB962C8B-B14F-4D97-AF65-F5344CB8AC3E}">
        <p14:creationId xmlns:p14="http://schemas.microsoft.com/office/powerpoint/2010/main" val="80846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1</a:t>
            </a:fld>
            <a:endParaRPr lang="en-US"/>
          </a:p>
        </p:txBody>
      </p:sp>
    </p:spTree>
    <p:extLst>
      <p:ext uri="{BB962C8B-B14F-4D97-AF65-F5344CB8AC3E}">
        <p14:creationId xmlns:p14="http://schemas.microsoft.com/office/powerpoint/2010/main" val="151239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CF2CE-692B-6417-F5A0-3C24BCF043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496253-FC87-1EC5-ADD8-30E7158F009E}"/>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DC139A54-6503-D99A-1A03-453C1BFE22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50C41737-FF0C-03D0-6995-DC2AD4A5C48C}"/>
              </a:ext>
            </a:extLst>
          </p:cNvPr>
          <p:cNvSpPr>
            <a:spLocks noGrp="1"/>
          </p:cNvSpPr>
          <p:nvPr>
            <p:ph type="sldNum" sz="quarter" idx="5"/>
          </p:nvPr>
        </p:nvSpPr>
        <p:spPr/>
        <p:txBody>
          <a:bodyPr/>
          <a:lstStyle/>
          <a:p>
            <a:fld id="{C3C3F43A-A48A-48FE-B561-E19B263D1AB7}" type="slidenum">
              <a:rPr lang="en-US" smtClean="0"/>
              <a:t>10</a:t>
            </a:fld>
            <a:endParaRPr lang="en-US"/>
          </a:p>
        </p:txBody>
      </p:sp>
    </p:spTree>
    <p:extLst>
      <p:ext uri="{BB962C8B-B14F-4D97-AF65-F5344CB8AC3E}">
        <p14:creationId xmlns:p14="http://schemas.microsoft.com/office/powerpoint/2010/main" val="3714568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CCD4-C08B-CB15-742A-20DAEAB455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A1C315-7572-5B1E-C97A-739B8646158B}"/>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A887F6EB-24F5-807A-FAE4-C8B798B9F1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07810EC5-DE2A-A063-F2D6-CF097FFB4014}"/>
              </a:ext>
            </a:extLst>
          </p:cNvPr>
          <p:cNvSpPr>
            <a:spLocks noGrp="1"/>
          </p:cNvSpPr>
          <p:nvPr>
            <p:ph type="sldNum" sz="quarter" idx="5"/>
          </p:nvPr>
        </p:nvSpPr>
        <p:spPr/>
        <p:txBody>
          <a:bodyPr/>
          <a:lstStyle/>
          <a:p>
            <a:fld id="{C3C3F43A-A48A-48FE-B561-E19B263D1AB7}" type="slidenum">
              <a:rPr lang="en-US" smtClean="0"/>
              <a:t>11</a:t>
            </a:fld>
            <a:endParaRPr lang="en-US"/>
          </a:p>
        </p:txBody>
      </p:sp>
    </p:spTree>
    <p:extLst>
      <p:ext uri="{BB962C8B-B14F-4D97-AF65-F5344CB8AC3E}">
        <p14:creationId xmlns:p14="http://schemas.microsoft.com/office/powerpoint/2010/main" val="2664888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10D1-F02E-FF9C-3086-9186B7D62A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E401BE-2536-2A32-5453-33F4173CBF55}"/>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167B619-AEEA-F1A4-56A8-0FB8F44190C8}"/>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0B0FE8F7-860A-F280-0866-B59B53C2EC04}"/>
              </a:ext>
            </a:extLst>
          </p:cNvPr>
          <p:cNvSpPr>
            <a:spLocks noGrp="1"/>
          </p:cNvSpPr>
          <p:nvPr>
            <p:ph type="sldNum" sz="quarter" idx="5"/>
          </p:nvPr>
        </p:nvSpPr>
        <p:spPr/>
        <p:txBody>
          <a:bodyPr/>
          <a:lstStyle/>
          <a:p>
            <a:fld id="{C3C3F43A-A48A-48FE-B561-E19B263D1AB7}" type="slidenum">
              <a:rPr lang="en-US" smtClean="0"/>
              <a:t>12</a:t>
            </a:fld>
            <a:endParaRPr lang="en-US"/>
          </a:p>
        </p:txBody>
      </p:sp>
    </p:spTree>
    <p:extLst>
      <p:ext uri="{BB962C8B-B14F-4D97-AF65-F5344CB8AC3E}">
        <p14:creationId xmlns:p14="http://schemas.microsoft.com/office/powerpoint/2010/main" val="4025640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78570-6ED6-336A-6DB0-8B3980666B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7D008B-CB13-F293-4B77-F6CC64BF9D48}"/>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269F7142-D416-750E-7952-9257D36F659C}"/>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72FD214C-7CF2-3996-96A5-AD223B299661}"/>
              </a:ext>
            </a:extLst>
          </p:cNvPr>
          <p:cNvSpPr>
            <a:spLocks noGrp="1"/>
          </p:cNvSpPr>
          <p:nvPr>
            <p:ph type="sldNum" sz="quarter" idx="5"/>
          </p:nvPr>
        </p:nvSpPr>
        <p:spPr/>
        <p:txBody>
          <a:bodyPr/>
          <a:lstStyle/>
          <a:p>
            <a:fld id="{C3C3F43A-A48A-48FE-B561-E19B263D1AB7}" type="slidenum">
              <a:rPr lang="en-US" smtClean="0"/>
              <a:t>13</a:t>
            </a:fld>
            <a:endParaRPr lang="en-US"/>
          </a:p>
        </p:txBody>
      </p:sp>
    </p:spTree>
    <p:extLst>
      <p:ext uri="{BB962C8B-B14F-4D97-AF65-F5344CB8AC3E}">
        <p14:creationId xmlns:p14="http://schemas.microsoft.com/office/powerpoint/2010/main" val="225226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14</a:t>
            </a:fld>
            <a:endParaRPr lang="en-US"/>
          </a:p>
        </p:txBody>
      </p:sp>
    </p:spTree>
    <p:extLst>
      <p:ext uri="{BB962C8B-B14F-4D97-AF65-F5344CB8AC3E}">
        <p14:creationId xmlns:p14="http://schemas.microsoft.com/office/powerpoint/2010/main" val="328093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1C79E-D176-4DCD-07E3-458835BBB1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6DF18B-45B6-B694-D8B1-28179AD086B0}"/>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A19AA1B8-4C6C-6F17-6A07-99F5903B2B38}"/>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4C1720DC-EE6E-5A53-BF19-1DD3B9130BC4}"/>
              </a:ext>
            </a:extLst>
          </p:cNvPr>
          <p:cNvSpPr>
            <a:spLocks noGrp="1"/>
          </p:cNvSpPr>
          <p:nvPr>
            <p:ph type="sldNum" sz="quarter" idx="5"/>
          </p:nvPr>
        </p:nvSpPr>
        <p:spPr/>
        <p:txBody>
          <a:bodyPr/>
          <a:lstStyle/>
          <a:p>
            <a:fld id="{C3C3F43A-A48A-48FE-B561-E19B263D1AB7}" type="slidenum">
              <a:rPr lang="en-US" smtClean="0"/>
              <a:t>15</a:t>
            </a:fld>
            <a:endParaRPr lang="en-US"/>
          </a:p>
        </p:txBody>
      </p:sp>
    </p:spTree>
    <p:extLst>
      <p:ext uri="{BB962C8B-B14F-4D97-AF65-F5344CB8AC3E}">
        <p14:creationId xmlns:p14="http://schemas.microsoft.com/office/powerpoint/2010/main" val="1084489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B7F23-7AA2-659C-618D-E6391BE11B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5F7370-A527-1CDF-0C8A-EF05C3D0D88B}"/>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59751146-499F-FF34-53E7-6415CBAD5ED3}"/>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DEF07411-B744-C176-DC5D-7DE73EBE28AC}"/>
              </a:ext>
            </a:extLst>
          </p:cNvPr>
          <p:cNvSpPr>
            <a:spLocks noGrp="1"/>
          </p:cNvSpPr>
          <p:nvPr>
            <p:ph type="sldNum" sz="quarter" idx="5"/>
          </p:nvPr>
        </p:nvSpPr>
        <p:spPr/>
        <p:txBody>
          <a:bodyPr/>
          <a:lstStyle/>
          <a:p>
            <a:fld id="{C3C3F43A-A48A-48FE-B561-E19B263D1AB7}" type="slidenum">
              <a:rPr lang="en-US" smtClean="0"/>
              <a:t>16</a:t>
            </a:fld>
            <a:endParaRPr lang="en-US"/>
          </a:p>
        </p:txBody>
      </p:sp>
    </p:spTree>
    <p:extLst>
      <p:ext uri="{BB962C8B-B14F-4D97-AF65-F5344CB8AC3E}">
        <p14:creationId xmlns:p14="http://schemas.microsoft.com/office/powerpoint/2010/main" val="78010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E35C-0B3E-8BF9-9E20-5F277DD64F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294924-BC93-975D-0965-A360A9538342}"/>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3CCB528-21A0-05B6-F0A3-CB9C1E26FDDA}"/>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E6C0C4F3-9CE2-A641-8BF4-44B33C370FE0}"/>
              </a:ext>
            </a:extLst>
          </p:cNvPr>
          <p:cNvSpPr>
            <a:spLocks noGrp="1"/>
          </p:cNvSpPr>
          <p:nvPr>
            <p:ph type="sldNum" sz="quarter" idx="5"/>
          </p:nvPr>
        </p:nvSpPr>
        <p:spPr/>
        <p:txBody>
          <a:bodyPr/>
          <a:lstStyle/>
          <a:p>
            <a:fld id="{C3C3F43A-A48A-48FE-B561-E19B263D1AB7}" type="slidenum">
              <a:rPr lang="en-US" smtClean="0"/>
              <a:t>17</a:t>
            </a:fld>
            <a:endParaRPr lang="en-US"/>
          </a:p>
        </p:txBody>
      </p:sp>
    </p:spTree>
    <p:extLst>
      <p:ext uri="{BB962C8B-B14F-4D97-AF65-F5344CB8AC3E}">
        <p14:creationId xmlns:p14="http://schemas.microsoft.com/office/powerpoint/2010/main" val="1383649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18</a:t>
            </a:fld>
            <a:endParaRPr lang="en-US"/>
          </a:p>
        </p:txBody>
      </p:sp>
    </p:spTree>
    <p:extLst>
      <p:ext uri="{BB962C8B-B14F-4D97-AF65-F5344CB8AC3E}">
        <p14:creationId xmlns:p14="http://schemas.microsoft.com/office/powerpoint/2010/main" val="47094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321D-4FA7-D121-A02F-5A7A380606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3A937A-C80D-A2AB-F73D-874D312D32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A0C3D8-1957-0F29-DD22-A33E3378FC46}"/>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A1C85011-9B45-E8F0-4D8E-A6F831508E60}"/>
              </a:ext>
            </a:extLst>
          </p:cNvPr>
          <p:cNvSpPr>
            <a:spLocks noGrp="1"/>
          </p:cNvSpPr>
          <p:nvPr>
            <p:ph type="sldNum" sz="quarter" idx="5"/>
          </p:nvPr>
        </p:nvSpPr>
        <p:spPr/>
        <p:txBody>
          <a:bodyPr/>
          <a:lstStyle/>
          <a:p>
            <a:fld id="{C3C3F43A-A48A-48FE-B561-E19B263D1AB7}" type="slidenum">
              <a:rPr lang="en-US" smtClean="0"/>
              <a:t>19</a:t>
            </a:fld>
            <a:endParaRPr lang="en-US"/>
          </a:p>
        </p:txBody>
      </p:sp>
    </p:spTree>
    <p:extLst>
      <p:ext uri="{BB962C8B-B14F-4D97-AF65-F5344CB8AC3E}">
        <p14:creationId xmlns:p14="http://schemas.microsoft.com/office/powerpoint/2010/main" val="353642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3C3F43A-A48A-48FE-B561-E19B263D1AB7}" type="slidenum">
              <a:rPr lang="en-US" smtClean="0"/>
              <a:t>2</a:t>
            </a:fld>
            <a:endParaRPr lang="en-US"/>
          </a:p>
        </p:txBody>
      </p:sp>
    </p:spTree>
    <p:extLst>
      <p:ext uri="{BB962C8B-B14F-4D97-AF65-F5344CB8AC3E}">
        <p14:creationId xmlns:p14="http://schemas.microsoft.com/office/powerpoint/2010/main" val="752900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20</a:t>
            </a:fld>
            <a:endParaRPr lang="en-US"/>
          </a:p>
        </p:txBody>
      </p:sp>
    </p:spTree>
    <p:extLst>
      <p:ext uri="{BB962C8B-B14F-4D97-AF65-F5344CB8AC3E}">
        <p14:creationId xmlns:p14="http://schemas.microsoft.com/office/powerpoint/2010/main" val="3046711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1C9E-2981-B41B-B10E-687CEBFFEF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F377E9-01ED-BC12-C5F2-0EA9C113D1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609711-3AAF-681D-EAC5-5396C3CF1E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20C9D751-A842-E515-94C1-BD20338DB1D1}"/>
              </a:ext>
            </a:extLst>
          </p:cNvPr>
          <p:cNvSpPr>
            <a:spLocks noGrp="1"/>
          </p:cNvSpPr>
          <p:nvPr>
            <p:ph type="sldNum" sz="quarter" idx="5"/>
          </p:nvPr>
        </p:nvSpPr>
        <p:spPr/>
        <p:txBody>
          <a:bodyPr/>
          <a:lstStyle/>
          <a:p>
            <a:fld id="{C3C3F43A-A48A-48FE-B561-E19B263D1AB7}" type="slidenum">
              <a:rPr lang="en-US" smtClean="0"/>
              <a:t>21</a:t>
            </a:fld>
            <a:endParaRPr lang="en-US"/>
          </a:p>
        </p:txBody>
      </p:sp>
    </p:spTree>
    <p:extLst>
      <p:ext uri="{BB962C8B-B14F-4D97-AF65-F5344CB8AC3E}">
        <p14:creationId xmlns:p14="http://schemas.microsoft.com/office/powerpoint/2010/main" val="1602309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E3436-310C-27B0-F510-93710B28F7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0DA767-DE31-5AAB-7EC0-611BB2D230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EB9494-F91F-EB8D-378A-A9333BE355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BA9FE93F-185C-7EA3-8013-A0888F9E7793}"/>
              </a:ext>
            </a:extLst>
          </p:cNvPr>
          <p:cNvSpPr>
            <a:spLocks noGrp="1"/>
          </p:cNvSpPr>
          <p:nvPr>
            <p:ph type="sldNum" sz="quarter" idx="5"/>
          </p:nvPr>
        </p:nvSpPr>
        <p:spPr/>
        <p:txBody>
          <a:bodyPr/>
          <a:lstStyle/>
          <a:p>
            <a:fld id="{C3C3F43A-A48A-48FE-B561-E19B263D1AB7}" type="slidenum">
              <a:rPr lang="en-US" smtClean="0"/>
              <a:t>22</a:t>
            </a:fld>
            <a:endParaRPr lang="en-US"/>
          </a:p>
        </p:txBody>
      </p:sp>
    </p:spTree>
    <p:extLst>
      <p:ext uri="{BB962C8B-B14F-4D97-AF65-F5344CB8AC3E}">
        <p14:creationId xmlns:p14="http://schemas.microsoft.com/office/powerpoint/2010/main" val="714248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3C3F43A-A48A-48FE-B561-E19B263D1AB7}" type="slidenum">
              <a:rPr lang="en-US" smtClean="0"/>
              <a:t>23</a:t>
            </a:fld>
            <a:endParaRPr lang="en-US"/>
          </a:p>
        </p:txBody>
      </p:sp>
    </p:spTree>
    <p:extLst>
      <p:ext uri="{BB962C8B-B14F-4D97-AF65-F5344CB8AC3E}">
        <p14:creationId xmlns:p14="http://schemas.microsoft.com/office/powerpoint/2010/main" val="3928799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6E69-D4C3-B487-301F-808131BEE4E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B78E7F-186E-F149-33EC-D7453BB5C9A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45CABC4-0124-97D2-F29B-C100645745F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67B0E27-F95A-2AA9-5E2B-0AC4F83648E5}"/>
              </a:ext>
            </a:extLst>
          </p:cNvPr>
          <p:cNvSpPr>
            <a:spLocks noGrp="1"/>
          </p:cNvSpPr>
          <p:nvPr>
            <p:ph type="sldNum" sz="quarter" idx="5"/>
          </p:nvPr>
        </p:nvSpPr>
        <p:spPr/>
        <p:txBody>
          <a:bodyPr/>
          <a:lstStyle/>
          <a:p>
            <a:fld id="{C3C3F43A-A48A-48FE-B561-E19B263D1AB7}" type="slidenum">
              <a:rPr lang="en-US" smtClean="0"/>
              <a:t>24</a:t>
            </a:fld>
            <a:endParaRPr lang="en-US"/>
          </a:p>
        </p:txBody>
      </p:sp>
    </p:spTree>
    <p:extLst>
      <p:ext uri="{BB962C8B-B14F-4D97-AF65-F5344CB8AC3E}">
        <p14:creationId xmlns:p14="http://schemas.microsoft.com/office/powerpoint/2010/main" val="1801542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8BE83-20BF-BDEC-E34E-AB540E9E29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FB3C3E-C242-D116-C000-AF73FD96016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857718-AEE6-0CC3-0D3E-6CF2323691D7}"/>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F23DA1F9-E2D5-334D-E4BC-E91F49E6F875}"/>
              </a:ext>
            </a:extLst>
          </p:cNvPr>
          <p:cNvSpPr>
            <a:spLocks noGrp="1"/>
          </p:cNvSpPr>
          <p:nvPr>
            <p:ph type="sldNum" sz="quarter" idx="5"/>
          </p:nvPr>
        </p:nvSpPr>
        <p:spPr/>
        <p:txBody>
          <a:bodyPr/>
          <a:lstStyle/>
          <a:p>
            <a:fld id="{C3C3F43A-A48A-48FE-B561-E19B263D1AB7}" type="slidenum">
              <a:rPr lang="en-US" smtClean="0"/>
              <a:t>25</a:t>
            </a:fld>
            <a:endParaRPr lang="en-US"/>
          </a:p>
        </p:txBody>
      </p:sp>
    </p:spTree>
    <p:extLst>
      <p:ext uri="{BB962C8B-B14F-4D97-AF65-F5344CB8AC3E}">
        <p14:creationId xmlns:p14="http://schemas.microsoft.com/office/powerpoint/2010/main" val="1730489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831CD-5BD3-6F65-C132-9E77881248B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8B56F5C-4E9D-8F38-996D-B76E4C1A80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EAE8D8-011C-9AC9-BECF-60B60907EE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369AD13F-F417-120F-1D58-F29C715EA87A}"/>
              </a:ext>
            </a:extLst>
          </p:cNvPr>
          <p:cNvSpPr>
            <a:spLocks noGrp="1"/>
          </p:cNvSpPr>
          <p:nvPr>
            <p:ph type="sldNum" sz="quarter" idx="5"/>
          </p:nvPr>
        </p:nvSpPr>
        <p:spPr/>
        <p:txBody>
          <a:bodyPr/>
          <a:lstStyle/>
          <a:p>
            <a:fld id="{C3C3F43A-A48A-48FE-B561-E19B263D1AB7}" type="slidenum">
              <a:rPr lang="en-US" smtClean="0"/>
              <a:t>26</a:t>
            </a:fld>
            <a:endParaRPr lang="en-US"/>
          </a:p>
        </p:txBody>
      </p:sp>
    </p:spTree>
    <p:extLst>
      <p:ext uri="{BB962C8B-B14F-4D97-AF65-F5344CB8AC3E}">
        <p14:creationId xmlns:p14="http://schemas.microsoft.com/office/powerpoint/2010/main" val="341365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89C59-BA4E-DF6B-BF19-28415F09A0E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32CBC1-4B86-9A00-3212-FA05D7762D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91ED845-5E0D-1BD1-7E01-4CC09735B1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37E09E3F-D54C-AA91-C62E-65D372936287}"/>
              </a:ext>
            </a:extLst>
          </p:cNvPr>
          <p:cNvSpPr>
            <a:spLocks noGrp="1"/>
          </p:cNvSpPr>
          <p:nvPr>
            <p:ph type="sldNum" sz="quarter" idx="5"/>
          </p:nvPr>
        </p:nvSpPr>
        <p:spPr/>
        <p:txBody>
          <a:bodyPr/>
          <a:lstStyle/>
          <a:p>
            <a:fld id="{C3C3F43A-A48A-48FE-B561-E19B263D1AB7}" type="slidenum">
              <a:rPr lang="en-US" smtClean="0"/>
              <a:t>27</a:t>
            </a:fld>
            <a:endParaRPr lang="en-US"/>
          </a:p>
        </p:txBody>
      </p:sp>
    </p:spTree>
    <p:extLst>
      <p:ext uri="{BB962C8B-B14F-4D97-AF65-F5344CB8AC3E}">
        <p14:creationId xmlns:p14="http://schemas.microsoft.com/office/powerpoint/2010/main" val="2296289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63EB7-EC43-FF78-4700-DB4B6625EE6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667B06-0C93-0EC4-6E45-69ADF93A22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A16DD4-CA4E-48AA-C680-0CDA5A5844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662B7BBD-7F20-1C55-DFC6-5061294DA519}"/>
              </a:ext>
            </a:extLst>
          </p:cNvPr>
          <p:cNvSpPr>
            <a:spLocks noGrp="1"/>
          </p:cNvSpPr>
          <p:nvPr>
            <p:ph type="sldNum" sz="quarter" idx="5"/>
          </p:nvPr>
        </p:nvSpPr>
        <p:spPr/>
        <p:txBody>
          <a:bodyPr/>
          <a:lstStyle/>
          <a:p>
            <a:fld id="{C3C3F43A-A48A-48FE-B561-E19B263D1AB7}" type="slidenum">
              <a:rPr lang="en-US" smtClean="0"/>
              <a:t>28</a:t>
            </a:fld>
            <a:endParaRPr lang="en-US"/>
          </a:p>
        </p:txBody>
      </p:sp>
    </p:spTree>
    <p:extLst>
      <p:ext uri="{BB962C8B-B14F-4D97-AF65-F5344CB8AC3E}">
        <p14:creationId xmlns:p14="http://schemas.microsoft.com/office/powerpoint/2010/main" val="2129497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3DCD5-D3BD-ACFB-D098-4433C73FAD4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84AA92-051C-90C1-A17E-5CF3D4CDB66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9CD7077-5A48-EFF2-6A6A-0EDE4B946A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69A7C205-A1A8-27DF-B8E7-9864C13AAEC1}"/>
              </a:ext>
            </a:extLst>
          </p:cNvPr>
          <p:cNvSpPr>
            <a:spLocks noGrp="1"/>
          </p:cNvSpPr>
          <p:nvPr>
            <p:ph type="sldNum" sz="quarter" idx="5"/>
          </p:nvPr>
        </p:nvSpPr>
        <p:spPr/>
        <p:txBody>
          <a:bodyPr/>
          <a:lstStyle/>
          <a:p>
            <a:fld id="{C3C3F43A-A48A-48FE-B561-E19B263D1AB7}" type="slidenum">
              <a:rPr lang="en-US" smtClean="0"/>
              <a:t>29</a:t>
            </a:fld>
            <a:endParaRPr lang="en-US"/>
          </a:p>
        </p:txBody>
      </p:sp>
    </p:spTree>
    <p:extLst>
      <p:ext uri="{BB962C8B-B14F-4D97-AF65-F5344CB8AC3E}">
        <p14:creationId xmlns:p14="http://schemas.microsoft.com/office/powerpoint/2010/main" val="376484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E74E-1FD4-EB4F-F9CA-9B7EB9AA69A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1B2049-8D6F-29AF-FCAD-6EB6CB5C12D5}"/>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D9F7C1C0-517C-DB5D-2C32-60AF12D4EB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2960BC8A-433A-FE8E-1C27-02D1F0E667C0}"/>
              </a:ext>
            </a:extLst>
          </p:cNvPr>
          <p:cNvSpPr>
            <a:spLocks noGrp="1"/>
          </p:cNvSpPr>
          <p:nvPr>
            <p:ph type="sldNum" sz="quarter" idx="5"/>
          </p:nvPr>
        </p:nvSpPr>
        <p:spPr/>
        <p:txBody>
          <a:bodyPr/>
          <a:lstStyle/>
          <a:p>
            <a:fld id="{C3C3F43A-A48A-48FE-B561-E19B263D1AB7}" type="slidenum">
              <a:rPr lang="en-US" smtClean="0"/>
              <a:t>3</a:t>
            </a:fld>
            <a:endParaRPr lang="en-US"/>
          </a:p>
        </p:txBody>
      </p:sp>
    </p:spTree>
    <p:extLst>
      <p:ext uri="{BB962C8B-B14F-4D97-AF65-F5344CB8AC3E}">
        <p14:creationId xmlns:p14="http://schemas.microsoft.com/office/powerpoint/2010/main" val="557552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51201-1C23-A6AE-A7F9-495A9BE465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8C0957-48E2-BD2B-66EC-16113BEA709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E02242-ECA2-6CEA-4CEC-EC577A8C93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43E6559C-BD5F-54AF-1441-3E307F4EC6A4}"/>
              </a:ext>
            </a:extLst>
          </p:cNvPr>
          <p:cNvSpPr>
            <a:spLocks noGrp="1"/>
          </p:cNvSpPr>
          <p:nvPr>
            <p:ph type="sldNum" sz="quarter" idx="5"/>
          </p:nvPr>
        </p:nvSpPr>
        <p:spPr/>
        <p:txBody>
          <a:bodyPr/>
          <a:lstStyle/>
          <a:p>
            <a:fld id="{C3C3F43A-A48A-48FE-B561-E19B263D1AB7}" type="slidenum">
              <a:rPr lang="en-US" smtClean="0"/>
              <a:t>30</a:t>
            </a:fld>
            <a:endParaRPr lang="en-US"/>
          </a:p>
        </p:txBody>
      </p:sp>
    </p:spTree>
    <p:extLst>
      <p:ext uri="{BB962C8B-B14F-4D97-AF65-F5344CB8AC3E}">
        <p14:creationId xmlns:p14="http://schemas.microsoft.com/office/powerpoint/2010/main" val="621264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5CA78-8F73-8EBF-0F10-2D53C39A780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2FE769-84A6-2231-16BC-CDDAFB4915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3424B8-87A1-AA1F-36EF-F8A1F03D16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B3EF09F8-E4F0-C6B5-CA34-8B3ECA13DBF2}"/>
              </a:ext>
            </a:extLst>
          </p:cNvPr>
          <p:cNvSpPr>
            <a:spLocks noGrp="1"/>
          </p:cNvSpPr>
          <p:nvPr>
            <p:ph type="sldNum" sz="quarter" idx="5"/>
          </p:nvPr>
        </p:nvSpPr>
        <p:spPr/>
        <p:txBody>
          <a:bodyPr/>
          <a:lstStyle/>
          <a:p>
            <a:fld id="{C3C3F43A-A48A-48FE-B561-E19B263D1AB7}" type="slidenum">
              <a:rPr lang="en-US" smtClean="0"/>
              <a:t>31</a:t>
            </a:fld>
            <a:endParaRPr lang="en-US"/>
          </a:p>
        </p:txBody>
      </p:sp>
    </p:spTree>
    <p:extLst>
      <p:ext uri="{BB962C8B-B14F-4D97-AF65-F5344CB8AC3E}">
        <p14:creationId xmlns:p14="http://schemas.microsoft.com/office/powerpoint/2010/main" val="4138363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6BC9-91DA-DC7C-E3CD-DC7FDC6504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417ABA-AB1C-9E8D-2448-2C242A59AC23}"/>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26F89D2D-7998-61C6-79E6-B6A3EC88360E}"/>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DA5D931E-E6AF-40EB-27F5-9C267BE74EB0}"/>
              </a:ext>
            </a:extLst>
          </p:cNvPr>
          <p:cNvSpPr>
            <a:spLocks noGrp="1"/>
          </p:cNvSpPr>
          <p:nvPr>
            <p:ph type="sldNum" sz="quarter" idx="5"/>
          </p:nvPr>
        </p:nvSpPr>
        <p:spPr/>
        <p:txBody>
          <a:bodyPr/>
          <a:lstStyle/>
          <a:p>
            <a:fld id="{C3C3F43A-A48A-48FE-B561-E19B263D1AB7}" type="slidenum">
              <a:rPr lang="en-US" smtClean="0"/>
              <a:t>32</a:t>
            </a:fld>
            <a:endParaRPr lang="en-US"/>
          </a:p>
        </p:txBody>
      </p:sp>
    </p:spTree>
    <p:extLst>
      <p:ext uri="{BB962C8B-B14F-4D97-AF65-F5344CB8AC3E}">
        <p14:creationId xmlns:p14="http://schemas.microsoft.com/office/powerpoint/2010/main" val="4263876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9420-E429-114B-AEB8-2D520ADDF9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2EB493-8EB4-7983-C595-6C166AE0D3CD}"/>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58AF8232-2C47-AB03-D8C3-D1AA5BF7E1EB}"/>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650C48D4-6F25-56AB-F60A-AB9C8FEBD394}"/>
              </a:ext>
            </a:extLst>
          </p:cNvPr>
          <p:cNvSpPr>
            <a:spLocks noGrp="1"/>
          </p:cNvSpPr>
          <p:nvPr>
            <p:ph type="sldNum" sz="quarter" idx="5"/>
          </p:nvPr>
        </p:nvSpPr>
        <p:spPr/>
        <p:txBody>
          <a:bodyPr/>
          <a:lstStyle/>
          <a:p>
            <a:fld id="{C3C3F43A-A48A-48FE-B561-E19B263D1AB7}" type="slidenum">
              <a:rPr lang="en-US" smtClean="0"/>
              <a:t>33</a:t>
            </a:fld>
            <a:endParaRPr lang="en-US"/>
          </a:p>
        </p:txBody>
      </p:sp>
    </p:spTree>
    <p:extLst>
      <p:ext uri="{BB962C8B-B14F-4D97-AF65-F5344CB8AC3E}">
        <p14:creationId xmlns:p14="http://schemas.microsoft.com/office/powerpoint/2010/main" val="403720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12F96-0308-F107-4C7F-D806B8F192F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9A81A8D-6582-3268-A447-272C46F4279A}"/>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72BDAB64-396A-0C99-5417-56879C2E86BD}"/>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2E6AD87C-B611-EDB4-A2CE-EC696896DBD8}"/>
              </a:ext>
            </a:extLst>
          </p:cNvPr>
          <p:cNvSpPr>
            <a:spLocks noGrp="1"/>
          </p:cNvSpPr>
          <p:nvPr>
            <p:ph type="sldNum" sz="quarter" idx="5"/>
          </p:nvPr>
        </p:nvSpPr>
        <p:spPr/>
        <p:txBody>
          <a:bodyPr/>
          <a:lstStyle/>
          <a:p>
            <a:fld id="{C3C3F43A-A48A-48FE-B561-E19B263D1AB7}" type="slidenum">
              <a:rPr lang="en-US" smtClean="0"/>
              <a:t>34</a:t>
            </a:fld>
            <a:endParaRPr lang="en-US"/>
          </a:p>
        </p:txBody>
      </p:sp>
    </p:spTree>
    <p:extLst>
      <p:ext uri="{BB962C8B-B14F-4D97-AF65-F5344CB8AC3E}">
        <p14:creationId xmlns:p14="http://schemas.microsoft.com/office/powerpoint/2010/main" val="408938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03D1B-035A-764D-0E2C-68B2217E3A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031019-62BA-4CD0-85C1-706B909C2C08}"/>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696692D6-8DCB-5030-D32F-09B0A33EFA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48FC71BA-937B-9BE9-B861-05F56A639901}"/>
              </a:ext>
            </a:extLst>
          </p:cNvPr>
          <p:cNvSpPr>
            <a:spLocks noGrp="1"/>
          </p:cNvSpPr>
          <p:nvPr>
            <p:ph type="sldNum" sz="quarter" idx="5"/>
          </p:nvPr>
        </p:nvSpPr>
        <p:spPr/>
        <p:txBody>
          <a:bodyPr/>
          <a:lstStyle/>
          <a:p>
            <a:fld id="{C3C3F43A-A48A-48FE-B561-E19B263D1AB7}" type="slidenum">
              <a:rPr lang="en-US" smtClean="0"/>
              <a:t>4</a:t>
            </a:fld>
            <a:endParaRPr lang="en-US"/>
          </a:p>
        </p:txBody>
      </p:sp>
    </p:spTree>
    <p:extLst>
      <p:ext uri="{BB962C8B-B14F-4D97-AF65-F5344CB8AC3E}">
        <p14:creationId xmlns:p14="http://schemas.microsoft.com/office/powerpoint/2010/main" val="307073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DF356-8AC1-CB5E-A0BF-F3DBAEAC5D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2AC025-F0E3-1E9D-88C9-86196E9FF994}"/>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ED225DE9-4DB4-2A80-1CD1-127A74A70A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9927109B-5502-CC20-4275-3B0384AB4BCB}"/>
              </a:ext>
            </a:extLst>
          </p:cNvPr>
          <p:cNvSpPr>
            <a:spLocks noGrp="1"/>
          </p:cNvSpPr>
          <p:nvPr>
            <p:ph type="sldNum" sz="quarter" idx="5"/>
          </p:nvPr>
        </p:nvSpPr>
        <p:spPr/>
        <p:txBody>
          <a:bodyPr/>
          <a:lstStyle/>
          <a:p>
            <a:fld id="{C3C3F43A-A48A-48FE-B561-E19B263D1AB7}" type="slidenum">
              <a:rPr lang="en-US" smtClean="0"/>
              <a:t>5</a:t>
            </a:fld>
            <a:endParaRPr lang="en-US"/>
          </a:p>
        </p:txBody>
      </p:sp>
    </p:spTree>
    <p:extLst>
      <p:ext uri="{BB962C8B-B14F-4D97-AF65-F5344CB8AC3E}">
        <p14:creationId xmlns:p14="http://schemas.microsoft.com/office/powerpoint/2010/main" val="165857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E6E83-3596-F7A9-D83F-F819C35D6A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A755E-ED4F-7672-B93B-63203373936D}"/>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064B5E52-407F-DC79-EC92-2ABB046FCB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B5E93DB6-5332-64CA-CDA7-7D10FB65CFC6}"/>
              </a:ext>
            </a:extLst>
          </p:cNvPr>
          <p:cNvSpPr>
            <a:spLocks noGrp="1"/>
          </p:cNvSpPr>
          <p:nvPr>
            <p:ph type="sldNum" sz="quarter" idx="5"/>
          </p:nvPr>
        </p:nvSpPr>
        <p:spPr/>
        <p:txBody>
          <a:bodyPr/>
          <a:lstStyle/>
          <a:p>
            <a:fld id="{C3C3F43A-A48A-48FE-B561-E19B263D1AB7}" type="slidenum">
              <a:rPr lang="en-US" smtClean="0"/>
              <a:t>6</a:t>
            </a:fld>
            <a:endParaRPr lang="en-US"/>
          </a:p>
        </p:txBody>
      </p:sp>
    </p:spTree>
    <p:extLst>
      <p:ext uri="{BB962C8B-B14F-4D97-AF65-F5344CB8AC3E}">
        <p14:creationId xmlns:p14="http://schemas.microsoft.com/office/powerpoint/2010/main" val="108203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78A81-BEFA-EBA1-3665-DF218325091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AFC303-AD26-6E23-95C6-BEAB332E9E86}"/>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1613748C-D77D-5820-8BFA-BE18503B54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A5B866BA-3A11-36FB-5ADD-512F233DA66D}"/>
              </a:ext>
            </a:extLst>
          </p:cNvPr>
          <p:cNvSpPr>
            <a:spLocks noGrp="1"/>
          </p:cNvSpPr>
          <p:nvPr>
            <p:ph type="sldNum" sz="quarter" idx="5"/>
          </p:nvPr>
        </p:nvSpPr>
        <p:spPr/>
        <p:txBody>
          <a:bodyPr/>
          <a:lstStyle/>
          <a:p>
            <a:fld id="{C3C3F43A-A48A-48FE-B561-E19B263D1AB7}" type="slidenum">
              <a:rPr lang="en-US" smtClean="0"/>
              <a:t>7</a:t>
            </a:fld>
            <a:endParaRPr lang="en-US"/>
          </a:p>
        </p:txBody>
      </p:sp>
    </p:spTree>
    <p:extLst>
      <p:ext uri="{BB962C8B-B14F-4D97-AF65-F5344CB8AC3E}">
        <p14:creationId xmlns:p14="http://schemas.microsoft.com/office/powerpoint/2010/main" val="33995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20A3B-8DF2-65BA-9F22-8F41F5AF38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C67A71-3157-78BC-1080-4B78C1EB0780}"/>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56FD18A6-57EB-4B91-D674-3D6EFBCA73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119FB954-D7C9-301C-B375-4D19A0F04288}"/>
              </a:ext>
            </a:extLst>
          </p:cNvPr>
          <p:cNvSpPr>
            <a:spLocks noGrp="1"/>
          </p:cNvSpPr>
          <p:nvPr>
            <p:ph type="sldNum" sz="quarter" idx="5"/>
          </p:nvPr>
        </p:nvSpPr>
        <p:spPr/>
        <p:txBody>
          <a:bodyPr/>
          <a:lstStyle/>
          <a:p>
            <a:fld id="{C3C3F43A-A48A-48FE-B561-E19B263D1AB7}" type="slidenum">
              <a:rPr lang="en-US" smtClean="0"/>
              <a:t>8</a:t>
            </a:fld>
            <a:endParaRPr lang="en-US"/>
          </a:p>
        </p:txBody>
      </p:sp>
    </p:spTree>
    <p:extLst>
      <p:ext uri="{BB962C8B-B14F-4D97-AF65-F5344CB8AC3E}">
        <p14:creationId xmlns:p14="http://schemas.microsoft.com/office/powerpoint/2010/main" val="226618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E3F4-F389-64A4-28A0-FED24F721E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21ACA8-45CE-C698-D52F-890B2A322024}"/>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04014747-D67D-9A8D-8806-7A0DDB34BD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6EB0F036-0B36-092F-5A62-A41596859F24}"/>
              </a:ext>
            </a:extLst>
          </p:cNvPr>
          <p:cNvSpPr>
            <a:spLocks noGrp="1"/>
          </p:cNvSpPr>
          <p:nvPr>
            <p:ph type="sldNum" sz="quarter" idx="5"/>
          </p:nvPr>
        </p:nvSpPr>
        <p:spPr/>
        <p:txBody>
          <a:bodyPr/>
          <a:lstStyle/>
          <a:p>
            <a:fld id="{C3C3F43A-A48A-48FE-B561-E19B263D1AB7}" type="slidenum">
              <a:rPr lang="en-US" smtClean="0"/>
              <a:t>9</a:t>
            </a:fld>
            <a:endParaRPr lang="en-US"/>
          </a:p>
        </p:txBody>
      </p:sp>
    </p:spTree>
    <p:extLst>
      <p:ext uri="{BB962C8B-B14F-4D97-AF65-F5344CB8AC3E}">
        <p14:creationId xmlns:p14="http://schemas.microsoft.com/office/powerpoint/2010/main" val="366573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27CE8-1F82-E7B7-AC96-36FF047E7AB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D8B7C294-6A54-523A-4FAC-FA90AA2B2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58001077-80D3-C5ED-B903-FFC72EC2F28F}"/>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4380C8AD-9BBB-52D1-C1CE-5E9F40A259D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16173389-5DFA-233E-9327-86F2B4FB6CE5}"/>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26149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264E0-923C-89B9-51D1-88CFBBEC2541}"/>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E21E3C99-99BC-CF2A-7D6A-16E39EE60A5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664DBB8B-1679-24C8-B981-6304C949687D}"/>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03793A6B-A029-C192-3348-CBF20AB80082}"/>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6351F23-440F-08E4-D983-903B35E2D0A3}"/>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3588544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F449FE4-8526-A3E9-C0CC-0FBF1677472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623DC056-CE7A-86CB-504E-A239C8F1A8C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94008FB-2DB2-D92D-DA2A-6377C9333CB9}"/>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4862AE5D-BD91-A559-6485-49465B430614}"/>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067C3F10-66A9-0B6D-6003-F2D977DE7D67}"/>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4096913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193088-93FD-BA08-6A88-D304FD0B0638}"/>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717253D7-6704-314A-F739-54FF466E997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20F678F3-AC8A-2FB7-0445-2C27B3B52363}"/>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136A0063-9982-89D2-6384-934D6E17ECD9}"/>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F4A67136-C100-38F2-18F8-DD4BDD5B9783}"/>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61792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E283B-AC8E-3837-8F45-D0333856789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3FBE045E-E213-0A79-583F-BFCEE5A1D4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3519E22-A9B9-79AA-E694-FC2214E1101E}"/>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9D3A6E62-53B9-C5BA-4C63-C188787130DB}"/>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4C0B9D7F-C413-02B1-4327-33D9DE3E47BB}"/>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18243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2D72F-56F7-DEEE-2567-88B19D2F286D}"/>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AE4D2F75-11A1-5929-79F4-4F580872270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E2D9CE45-F986-3BAA-669D-CD7C2087F7F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18A39E83-69D6-2054-2CAD-1A8C6C5155F5}"/>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6" name="Fußzeilenplatzhalter 5">
            <a:extLst>
              <a:ext uri="{FF2B5EF4-FFF2-40B4-BE49-F238E27FC236}">
                <a16:creationId xmlns:a16="http://schemas.microsoft.com/office/drawing/2014/main" id="{02A27088-7857-F8FD-5E7D-CD9A50D3370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45773B24-A0F7-E0CE-0617-B89E3CB77FB6}"/>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391898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A019D-5604-640C-A98F-AB36A2778EE5}"/>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021B2B74-9974-E811-469C-E39DAEBAB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3CB4A6F-275D-8B86-E627-D757600E981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1C89BED0-4628-DB10-DA22-83499B1C40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E4D363D-89E2-CF25-20C3-E071C524828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52798DEA-1D72-09FC-E97E-F44CC5754720}"/>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8" name="Fußzeilenplatzhalter 7">
            <a:extLst>
              <a:ext uri="{FF2B5EF4-FFF2-40B4-BE49-F238E27FC236}">
                <a16:creationId xmlns:a16="http://schemas.microsoft.com/office/drawing/2014/main" id="{69B13E44-DD1C-A8E6-8BD1-0D64EEEBCD31}"/>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F438394F-0EEB-3FF8-CFB3-667B2F489066}"/>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97581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B8B1D-90CE-BB59-AA07-708F0316184A}"/>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75467E6B-23E1-4AA8-087D-70BC79308928}"/>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4" name="Fußzeilenplatzhalter 3">
            <a:extLst>
              <a:ext uri="{FF2B5EF4-FFF2-40B4-BE49-F238E27FC236}">
                <a16:creationId xmlns:a16="http://schemas.microsoft.com/office/drawing/2014/main" id="{E8860C3C-EE20-93F7-2128-ECEDEF9BA59F}"/>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1E0064ED-35FD-8CCA-3E3F-FA422692C626}"/>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4216151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B1AB9FB-6922-A604-C3B3-076F114C627A}"/>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3" name="Fußzeilenplatzhalter 2">
            <a:extLst>
              <a:ext uri="{FF2B5EF4-FFF2-40B4-BE49-F238E27FC236}">
                <a16:creationId xmlns:a16="http://schemas.microsoft.com/office/drawing/2014/main" id="{C8AEED44-7B6F-339B-2040-8F3E6C6F4D9C}"/>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93607062-F8A9-677F-C767-E22925EA130C}"/>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1822598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31BB6-DE97-8363-A7D6-6BB6761221F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879A34C8-439A-3E36-BC10-16105A2A9E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E5196CEB-A54B-A72E-03DE-566161D86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E8144D3-3D09-BA5F-6B7D-950770F2804B}"/>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6" name="Fußzeilenplatzhalter 5">
            <a:extLst>
              <a:ext uri="{FF2B5EF4-FFF2-40B4-BE49-F238E27FC236}">
                <a16:creationId xmlns:a16="http://schemas.microsoft.com/office/drawing/2014/main" id="{0E7F2169-051C-01B1-A480-9CB161A82B34}"/>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33E0AF92-E77D-B641-E347-2BEBBA5612D8}"/>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124687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782F2-93AC-9544-6457-54E03091E31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08552EF3-40A9-16A6-6098-D25185038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DF0F3EBD-E8C9-6305-D904-F1A17913D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388F7D1-0AE1-10CF-7202-3BC36EDB25FE}"/>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6" name="Fußzeilenplatzhalter 5">
            <a:extLst>
              <a:ext uri="{FF2B5EF4-FFF2-40B4-BE49-F238E27FC236}">
                <a16:creationId xmlns:a16="http://schemas.microsoft.com/office/drawing/2014/main" id="{466F6DBB-1434-C9F1-BF3B-FEFFB601414F}"/>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35D69AFB-8FB0-2C92-F119-6B6F427EA4E2}"/>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41732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AB57BAA-C9DC-66CC-A952-FDF595C94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AFA34D4D-272C-3B4C-21AB-9DFA8099A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939978A3-592C-6C09-E939-63A0648B94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EE6DB672-7BBC-2423-85E0-415733724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Foliennummernplatzhalter 5">
            <a:extLst>
              <a:ext uri="{FF2B5EF4-FFF2-40B4-BE49-F238E27FC236}">
                <a16:creationId xmlns:a16="http://schemas.microsoft.com/office/drawing/2014/main" id="{E7ED224C-4B14-3E71-2945-473518F93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280BCE-FD28-4E81-A593-43B8BFE3989D}" type="slidenum">
              <a:rPr lang="en-US" smtClean="0"/>
              <a:t>‹Nr.›</a:t>
            </a:fld>
            <a:endParaRPr lang="en-US"/>
          </a:p>
        </p:txBody>
      </p:sp>
    </p:spTree>
    <p:extLst>
      <p:ext uri="{BB962C8B-B14F-4D97-AF65-F5344CB8AC3E}">
        <p14:creationId xmlns:p14="http://schemas.microsoft.com/office/powerpoint/2010/main" val="393162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tw://[self]?G1093" TargetMode="External"/><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hyperlink" Target="tw://[self]?G3611"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hyperlink" Target="tw://[self]?tid=1000000#N-" TargetMode="External"/><Relationship Id="rId5" Type="http://schemas.openxmlformats.org/officeDocument/2006/relationships/image" Target="../media/image20.jpeg"/><Relationship Id="rId10" Type="http://schemas.openxmlformats.org/officeDocument/2006/relationships/hyperlink" Target="tw://[self]?tid=14" TargetMode="External"/><Relationship Id="rId4" Type="http://schemas.openxmlformats.org/officeDocument/2006/relationships/image" Target="../media/image18.png"/><Relationship Id="rId9"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jpeg"/><Relationship Id="rId10" Type="http://schemas.openxmlformats.org/officeDocument/2006/relationships/hyperlink" Target="tw://[self]?tid=1000000#V-" TargetMode="External"/><Relationship Id="rId4" Type="http://schemas.openxmlformats.org/officeDocument/2006/relationships/image" Target="../media/image18.png"/><Relationship Id="rId9" Type="http://schemas.openxmlformats.org/officeDocument/2006/relationships/hyperlink" Target="tw://[self]?tid=1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51.png"/><Relationship Id="rId3" Type="http://schemas.openxmlformats.org/officeDocument/2006/relationships/image" Target="../media/image31.png"/><Relationship Id="rId7" Type="http://schemas.openxmlformats.org/officeDocument/2006/relationships/image" Target="../media/image37.png"/><Relationship Id="rId12" Type="http://schemas.openxmlformats.org/officeDocument/2006/relationships/customXml" Target="../ink/ink10.xml"/><Relationship Id="rId17" Type="http://schemas.openxmlformats.org/officeDocument/2006/relationships/image" Target="../media/image53.png"/><Relationship Id="rId2" Type="http://schemas.openxmlformats.org/officeDocument/2006/relationships/notesSlide" Target="../notesSlides/notesSlide14.xml"/><Relationship Id="rId16"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50.png"/><Relationship Id="rId5" Type="http://schemas.openxmlformats.org/officeDocument/2006/relationships/image" Target="../media/image35.png"/><Relationship Id="rId15" Type="http://schemas.openxmlformats.org/officeDocument/2006/relationships/image" Target="../media/image52.png"/><Relationship Id="rId4" Type="http://schemas.openxmlformats.org/officeDocument/2006/relationships/image" Target="../media/image34.png"/><Relationship Id="rId14" Type="http://schemas.openxmlformats.org/officeDocument/2006/relationships/customXml" Target="../ink/ink1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7.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79.png"/><Relationship Id="rId18" Type="http://schemas.openxmlformats.org/officeDocument/2006/relationships/customXml" Target="../ink/ink18.xml"/><Relationship Id="rId3" Type="http://schemas.openxmlformats.org/officeDocument/2006/relationships/image" Target="../media/image48.png"/><Relationship Id="rId21" Type="http://schemas.openxmlformats.org/officeDocument/2006/relationships/image" Target="../media/image83.png"/><Relationship Id="rId7" Type="http://schemas.openxmlformats.org/officeDocument/2006/relationships/image" Target="../media/image59.png"/><Relationship Id="rId12" Type="http://schemas.openxmlformats.org/officeDocument/2006/relationships/customXml" Target="../ink/ink15.xml"/><Relationship Id="rId17" Type="http://schemas.openxmlformats.org/officeDocument/2006/relationships/image" Target="../media/image81.png"/><Relationship Id="rId2" Type="http://schemas.openxmlformats.org/officeDocument/2006/relationships/notesSlide" Target="../notesSlides/notesSlide26.xml"/><Relationship Id="rId16" Type="http://schemas.openxmlformats.org/officeDocument/2006/relationships/customXml" Target="../ink/ink17.xml"/><Relationship Id="rId20"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image" Target="../media/image58.emf"/><Relationship Id="rId11" Type="http://schemas.openxmlformats.org/officeDocument/2006/relationships/image" Target="../media/image78.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customXml" Target="../ink/ink14.xml"/><Relationship Id="rId19" Type="http://schemas.openxmlformats.org/officeDocument/2006/relationships/image" Target="../media/image82.png"/><Relationship Id="rId4" Type="http://schemas.openxmlformats.org/officeDocument/2006/relationships/image" Target="../media/image56.png"/><Relationship Id="rId9" Type="http://schemas.openxmlformats.org/officeDocument/2006/relationships/image" Target="../media/image77.png"/><Relationship Id="rId14" Type="http://schemas.openxmlformats.org/officeDocument/2006/relationships/customXml" Target="../ink/ink1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42.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media/image27.png"/><Relationship Id="rId3" Type="http://schemas.openxmlformats.org/officeDocument/2006/relationships/image" Target="../media/image10.jpeg"/><Relationship Id="rId21" Type="http://schemas.openxmlformats.org/officeDocument/2006/relationships/customXml" Target="../ink/ink7.xml"/><Relationship Id="rId7" Type="http://schemas.openxmlformats.org/officeDocument/2006/relationships/customXml" Target="../ink/ink1.xml"/><Relationship Id="rId12" Type="http://schemas.openxmlformats.org/officeDocument/2006/relationships/image" Target="../media/image24.png"/><Relationship Id="rId17" Type="http://schemas.openxmlformats.org/officeDocument/2006/relationships/customXml" Target="../ink/ink5.xml"/><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7.jpeg"/><Relationship Id="rId11" Type="http://schemas.openxmlformats.org/officeDocument/2006/relationships/customXml" Target="../ink/ink2.xml"/><Relationship Id="rId24" Type="http://schemas.openxmlformats.org/officeDocument/2006/relationships/image" Target="../media/image30.png"/><Relationship Id="rId5" Type="http://schemas.openxmlformats.org/officeDocument/2006/relationships/image" Target="../media/image12.png"/><Relationship Id="rId15" Type="http://schemas.openxmlformats.org/officeDocument/2006/relationships/customXml" Target="../ink/ink4.xml"/><Relationship Id="rId23" Type="http://schemas.openxmlformats.org/officeDocument/2006/relationships/customXml" Target="../ink/ink8.xml"/><Relationship Id="rId10" Type="http://schemas.openxmlformats.org/officeDocument/2006/relationships/image" Target="../media/image23.png"/><Relationship Id="rId19" Type="http://schemas.openxmlformats.org/officeDocument/2006/relationships/customXml" Target="../ink/ink6.xml"/><Relationship Id="rId4" Type="http://schemas.openxmlformats.org/officeDocument/2006/relationships/image" Target="../media/image11.png"/><Relationship Id="rId14" Type="http://schemas.openxmlformats.org/officeDocument/2006/relationships/image" Target="../media/image25.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C43BBFBB-C7F3-C9DC-7AD9-19C93137680A}"/>
              </a:ext>
            </a:extLst>
          </p:cNvPr>
          <p:cNvSpPr txBox="1"/>
          <p:nvPr/>
        </p:nvSpPr>
        <p:spPr>
          <a:xfrm>
            <a:off x="107092" y="5727150"/>
            <a:ext cx="9456435" cy="1200329"/>
          </a:xfrm>
          <a:prstGeom prst="rect">
            <a:avLst/>
          </a:prstGeom>
          <a:noFill/>
        </p:spPr>
        <p:txBody>
          <a:bodyPr wrap="none" rtlCol="0">
            <a:spAutoFit/>
          </a:bodyPr>
          <a:lstStyle/>
          <a:p>
            <a:r>
              <a:rPr lang="de-DE" sz="7200" b="1" noProof="0" dirty="0">
                <a:ln w="19050">
                  <a:solidFill>
                    <a:schemeClr val="accent1"/>
                  </a:solidFill>
                </a:ln>
                <a:solidFill>
                  <a:srgbClr val="FF0000"/>
                </a:solidFill>
                <a:latin typeface="Agency FB" panose="020B0503020202020204" pitchFamily="34" charset="0"/>
              </a:rPr>
              <a:t>¿Es inminente el Armagedón?</a:t>
            </a:r>
          </a:p>
        </p:txBody>
      </p:sp>
    </p:spTree>
    <p:extLst>
      <p:ext uri="{BB962C8B-B14F-4D97-AF65-F5344CB8AC3E}">
        <p14:creationId xmlns:p14="http://schemas.microsoft.com/office/powerpoint/2010/main" val="1071355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21E6B7F-7E7A-B12C-5E98-97D66D4291DB}"/>
            </a:ext>
          </a:extLst>
        </p:cNvPr>
        <p:cNvGrpSpPr/>
        <p:nvPr/>
      </p:nvGrpSpPr>
      <p:grpSpPr>
        <a:xfrm>
          <a:off x="0" y="0"/>
          <a:ext cx="0" cy="0"/>
          <a:chOff x="0" y="0"/>
          <a:chExt cx="0" cy="0"/>
        </a:xfrm>
      </p:grpSpPr>
      <p:sp>
        <p:nvSpPr>
          <p:cNvPr id="14" name="Ellipse 13">
            <a:extLst>
              <a:ext uri="{FF2B5EF4-FFF2-40B4-BE49-F238E27FC236}">
                <a16:creationId xmlns:a16="http://schemas.microsoft.com/office/drawing/2014/main" id="{D8BF883D-B4DD-BD3B-E22F-847938F28310}"/>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3BB2BAC5-FAB6-0961-68AE-3FE7E762C99A}"/>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17BED874-50B8-F478-4E06-669629FE540A}"/>
              </a:ext>
            </a:extLst>
          </p:cNvPr>
          <p:cNvPicPr>
            <a:picLocks noChangeAspect="1"/>
          </p:cNvPicPr>
          <p:nvPr/>
        </p:nvPicPr>
        <p:blipFill>
          <a:blip r:embed="rId6"/>
          <a:srcRect t="29348"/>
          <a:stretch>
            <a:fillRect/>
          </a:stretch>
        </p:blipFill>
        <p:spPr>
          <a:xfrm>
            <a:off x="95250" y="4946306"/>
            <a:ext cx="3158135" cy="1810950"/>
          </a:xfrm>
          <a:prstGeom prst="rect">
            <a:avLst/>
          </a:prstGeom>
        </p:spPr>
      </p:pic>
      <p:sp>
        <p:nvSpPr>
          <p:cNvPr id="2" name="Ellipse 1">
            <a:extLst>
              <a:ext uri="{FF2B5EF4-FFF2-40B4-BE49-F238E27FC236}">
                <a16:creationId xmlns:a16="http://schemas.microsoft.com/office/drawing/2014/main" id="{D4979ED2-2622-7333-A30B-151045D7C539}"/>
              </a:ext>
            </a:extLst>
          </p:cNvPr>
          <p:cNvSpPr/>
          <p:nvPr/>
        </p:nvSpPr>
        <p:spPr>
          <a:xfrm>
            <a:off x="7800867" y="4957256"/>
            <a:ext cx="1800000" cy="1800000"/>
          </a:xfrm>
          <a:prstGeom prst="ellipse">
            <a:avLst/>
          </a:prstGeom>
          <a:blipFill dpi="0" rotWithShape="1">
            <a:blip r:embed="rId7"/>
            <a:srcRect/>
            <a:stretch>
              <a:fillRect b="-2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3" name="Ellipse 2">
            <a:extLst>
              <a:ext uri="{FF2B5EF4-FFF2-40B4-BE49-F238E27FC236}">
                <a16:creationId xmlns:a16="http://schemas.microsoft.com/office/drawing/2014/main" id="{0BD3102B-F394-C9CD-B5B5-04E2AD1FC040}"/>
              </a:ext>
            </a:extLst>
          </p:cNvPr>
          <p:cNvSpPr/>
          <p:nvPr/>
        </p:nvSpPr>
        <p:spPr>
          <a:xfrm>
            <a:off x="4296000" y="2059641"/>
            <a:ext cx="1800000" cy="1800000"/>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4" name="Rechteck: abgerundete Ecken 5">
            <a:extLst>
              <a:ext uri="{FF2B5EF4-FFF2-40B4-BE49-F238E27FC236}">
                <a16:creationId xmlns:a16="http://schemas.microsoft.com/office/drawing/2014/main" id="{27E6B02F-EC7C-FC0F-FCCB-7E9A7F252E4B}"/>
              </a:ext>
            </a:extLst>
          </p:cNvPr>
          <p:cNvSpPr/>
          <p:nvPr/>
        </p:nvSpPr>
        <p:spPr>
          <a:xfrm>
            <a:off x="8700867" y="2900835"/>
            <a:ext cx="3443968" cy="1917612"/>
          </a:xfrm>
          <a:prstGeom prst="roundRect">
            <a:avLst>
              <a:gd name="adj" fmla="val 3393"/>
            </a:avLst>
          </a:prstGeom>
          <a:blipFill dpi="0" rotWithShape="1">
            <a:blip r:embed="rId9">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R="0" algn="l"/>
            <a:r>
              <a:rPr lang="en-US" sz="1200" b="0" i="0" u="none" strike="noStrike" baseline="0" dirty="0">
                <a:solidFill>
                  <a:srgbClr val="000000"/>
                </a:solidFill>
                <a:latin typeface="Bahnschrift Light" panose="020B0502040204020203" pitchFamily="34" charset="0"/>
              </a:rPr>
              <a:t>G3625 </a:t>
            </a:r>
            <a:r>
              <a:rPr lang="el-GR" sz="1800" b="0" i="0" u="none" strike="noStrike" baseline="0" dirty="0">
                <a:solidFill>
                  <a:srgbClr val="800000"/>
                </a:solidFill>
                <a:latin typeface="Gentium" panose="02000503060000020004" pitchFamily="2" charset="0"/>
              </a:rPr>
              <a:t>οἰκουμένη</a:t>
            </a:r>
            <a:r>
              <a:rPr lang="el-GR" sz="1200" b="0" i="0" u="none" strike="noStrike" baseline="0" dirty="0">
                <a:solidFill>
                  <a:srgbClr val="000000"/>
                </a:solidFill>
                <a:latin typeface="Bahnschrift Light" panose="020B0502040204020203" pitchFamily="34" charset="0"/>
              </a:rPr>
              <a:t> </a:t>
            </a:r>
            <a:r>
              <a:rPr lang="en-US" sz="1200" b="1" i="0" u="none" strike="noStrike" baseline="0" dirty="0" err="1">
                <a:solidFill>
                  <a:srgbClr val="000000"/>
                </a:solidFill>
                <a:highlight>
                  <a:srgbClr val="FFFF00"/>
                </a:highlight>
                <a:latin typeface="Bahnschrift Light" panose="020B0502040204020203" pitchFamily="34" charset="0"/>
              </a:rPr>
              <a:t>oikoumene</a:t>
            </a:r>
            <a:r>
              <a:rPr lang="en-US" sz="1200" b="0" i="0" u="none" strike="noStrike" baseline="0" dirty="0">
                <a:solidFill>
                  <a:srgbClr val="000000"/>
                </a:solidFill>
                <a:latin typeface="Bahnschrift Light" panose="020B0502040204020203" pitchFamily="34" charset="0"/>
              </a:rPr>
              <a:t> (</a:t>
            </a:r>
            <a:r>
              <a:rPr lang="en-US" sz="1600" b="0" i="0" u="none" strike="noStrike" baseline="0" dirty="0">
                <a:solidFill>
                  <a:srgbClr val="800000"/>
                </a:solidFill>
                <a:latin typeface="Gentium" panose="02000503060000020004" pitchFamily="2" charset="0"/>
                <a:hlinkClick r:id="rId10" action="ppaction://hlinkfile"/>
              </a:rPr>
              <a:t>oi-</a:t>
            </a:r>
            <a:r>
              <a:rPr lang="en-US" sz="1600" b="0" i="0" u="none" strike="noStrike" baseline="0" dirty="0" err="1">
                <a:solidFill>
                  <a:srgbClr val="800000"/>
                </a:solidFill>
                <a:latin typeface="Gentium" panose="02000503060000020004" pitchFamily="2" charset="0"/>
                <a:hlinkClick r:id="rId10" action="ppaction://hlinkfile"/>
              </a:rPr>
              <a:t>kou</a:t>
            </a:r>
            <a:r>
              <a:rPr lang="en-US" sz="1600" b="0" i="0" u="none" strike="noStrike" baseline="0" dirty="0">
                <a:solidFill>
                  <a:srgbClr val="800000"/>
                </a:solidFill>
                <a:latin typeface="Gentium" panose="02000503060000020004" pitchFamily="2" charset="0"/>
                <a:hlinkClick r:id="rId10" action="ppaction://hlinkfile"/>
              </a:rPr>
              <a:t>-me'-nee</a:t>
            </a:r>
            <a:r>
              <a:rPr lang="en-US" sz="1200" b="0" i="0" u="none" strike="noStrike" baseline="0" dirty="0">
                <a:solidFill>
                  <a:srgbClr val="000000"/>
                </a:solidFill>
                <a:latin typeface="Bahnschrift Light" panose="020B0502040204020203" pitchFamily="34" charset="0"/>
                <a:hlinkClick r:id="rId10" action="ppaction://hlinkfile"/>
              </a:rPr>
              <a:t>) </a:t>
            </a:r>
            <a:r>
              <a:rPr lang="en-US" sz="1200" b="0" i="1" u="none" strike="noStrike" baseline="0" dirty="0">
                <a:solidFill>
                  <a:srgbClr val="0000FF"/>
                </a:solidFill>
                <a:latin typeface="Bahnschrift Light" panose="020B0502040204020203" pitchFamily="34" charset="0"/>
                <a:hlinkClick r:id="rId11" action="ppaction://hlinkfile"/>
              </a:rPr>
              <a:t>n</a:t>
            </a:r>
            <a:r>
              <a:rPr lang="en-US" sz="1200" b="0" i="1" u="none" strike="noStrike" baseline="0" dirty="0">
                <a:solidFill>
                  <a:srgbClr val="000000"/>
                </a:solidFill>
                <a:latin typeface="Bahnschrift Light" panose="020B0502040204020203" pitchFamily="34" charset="0"/>
                <a:hlinkClick r:id="rId11" action="ppaction://hlinkfile"/>
              </a:rPr>
              <a:t>.</a:t>
            </a:r>
          </a:p>
          <a:p>
            <a:pPr marR="0" algn="l"/>
            <a:r>
              <a:rPr lang="en-US" sz="1200" b="1" i="0" u="none" strike="noStrike" baseline="0" dirty="0">
                <a:solidFill>
                  <a:srgbClr val="000000"/>
                </a:solidFill>
                <a:latin typeface="Bahnschrift Light" panose="020B0502040204020203" pitchFamily="34" charset="0"/>
              </a:rPr>
              <a:t>1. </a:t>
            </a:r>
            <a:r>
              <a:rPr lang="es-ES" sz="1200" b="1" i="0" u="none" strike="noStrike" baseline="0" dirty="0">
                <a:solidFill>
                  <a:srgbClr val="000000"/>
                </a:solidFill>
                <a:latin typeface="Bahnschrift Light" panose="020B0502040204020203" pitchFamily="34" charset="0"/>
              </a:rPr>
              <a:t>tierra, es decir, </a:t>
            </a:r>
            <a:r>
              <a:rPr lang="es-ES" sz="1200" i="0" u="none" strike="noStrike" baseline="0" dirty="0">
                <a:solidFill>
                  <a:srgbClr val="000000"/>
                </a:solidFill>
                <a:latin typeface="Bahnschrift Light" panose="020B0502040204020203" pitchFamily="34" charset="0"/>
              </a:rPr>
              <a:t>(la parte terrenal) </a:t>
            </a:r>
            <a:r>
              <a:rPr lang="es-ES" sz="1200" b="1" i="0" u="none" strike="noStrike" baseline="0" dirty="0">
                <a:solidFill>
                  <a:srgbClr val="000000"/>
                </a:solidFill>
                <a:latin typeface="Bahnschrift Light" panose="020B0502040204020203" pitchFamily="34" charset="0"/>
              </a:rPr>
              <a:t>del globo.</a:t>
            </a:r>
            <a:endParaRPr lang="en-US" sz="1200" b="1" i="0" u="none" strike="noStrike" baseline="0" dirty="0">
              <a:solidFill>
                <a:srgbClr val="000000"/>
              </a:solidFill>
              <a:latin typeface="Bahnschrift Light" panose="020B0502040204020203" pitchFamily="34" charset="0"/>
            </a:endParaRPr>
          </a:p>
          <a:p>
            <a:pPr marR="0" algn="l"/>
            <a:r>
              <a:rPr lang="en-US" sz="1200" b="1" i="0" u="none" strike="noStrike" baseline="0" dirty="0">
                <a:solidFill>
                  <a:srgbClr val="000000"/>
                </a:solidFill>
                <a:latin typeface="Bahnschrift Light" panose="020B0502040204020203" pitchFamily="34" charset="0"/>
              </a:rPr>
              <a:t>2. </a:t>
            </a:r>
            <a:r>
              <a:rPr lang="en-US" sz="1100" b="0" i="1" u="none" strike="noStrike" baseline="0" dirty="0">
                <a:solidFill>
                  <a:srgbClr val="000000"/>
                </a:solidFill>
                <a:latin typeface="Bahnschrift Light" panose="020B0502040204020203" pitchFamily="34" charset="0"/>
              </a:rPr>
              <a:t>(</a:t>
            </a:r>
            <a:r>
              <a:rPr lang="en-US" sz="1100" b="0" i="1" u="none" strike="noStrike" baseline="0" dirty="0" err="1">
                <a:solidFill>
                  <a:srgbClr val="000000"/>
                </a:solidFill>
                <a:latin typeface="Bahnschrift Light" panose="020B0502040204020203" pitchFamily="34" charset="0"/>
              </a:rPr>
              <a:t>especialmente</a:t>
            </a:r>
            <a:r>
              <a:rPr lang="en-US" sz="1100" b="0" i="1" u="none" strike="noStrike" baseline="0" dirty="0">
                <a:solidFill>
                  <a:srgbClr val="000000"/>
                </a:solidFill>
                <a:latin typeface="Bahnschrift Light" panose="020B0502040204020203" pitchFamily="34" charset="0"/>
              </a:rPr>
              <a:t>)</a:t>
            </a:r>
            <a:r>
              <a:rPr lang="en-US" sz="1200" b="1" i="0" u="none" strike="noStrike" baseline="0" dirty="0">
                <a:solidFill>
                  <a:srgbClr val="000000"/>
                </a:solidFill>
                <a:latin typeface="Bahnschrift Light" panose="020B0502040204020203" pitchFamily="34" charset="0"/>
              </a:rPr>
              <a:t> </a:t>
            </a:r>
            <a:r>
              <a:rPr lang="en-US" sz="1200" b="1" i="0" u="none" strike="noStrike" baseline="0" dirty="0" err="1">
                <a:solidFill>
                  <a:srgbClr val="000000"/>
                </a:solidFill>
                <a:latin typeface="Bahnschrift Light" panose="020B0502040204020203" pitchFamily="34" charset="0"/>
              </a:rPr>
              <a:t>el</a:t>
            </a:r>
            <a:r>
              <a:rPr lang="en-US" sz="1200" b="1" i="0" u="none" strike="noStrike" baseline="0" dirty="0">
                <a:solidFill>
                  <a:srgbClr val="000000"/>
                </a:solidFill>
                <a:latin typeface="Bahnschrift Light" panose="020B0502040204020203" pitchFamily="34" charset="0"/>
              </a:rPr>
              <a:t> Imperio </a:t>
            </a:r>
            <a:r>
              <a:rPr lang="en-US" sz="1200" b="1" i="0" u="none" strike="noStrike" baseline="0" dirty="0" err="1">
                <a:solidFill>
                  <a:srgbClr val="000000"/>
                </a:solidFill>
                <a:latin typeface="Bahnschrift Light" panose="020B0502040204020203" pitchFamily="34" charset="0"/>
              </a:rPr>
              <a:t>romano</a:t>
            </a:r>
            <a:r>
              <a:rPr lang="en-US" sz="1200" b="1" i="0" u="none" strike="noStrike" baseline="0" dirty="0">
                <a:solidFill>
                  <a:srgbClr val="000000"/>
                </a:solidFill>
                <a:latin typeface="Bahnschrift Light" panose="020B0502040204020203" pitchFamily="34" charset="0"/>
              </a:rPr>
              <a:t>.</a:t>
            </a:r>
          </a:p>
          <a:p>
            <a:r>
              <a:rPr lang="en-US" sz="1200" b="0" i="0" u="none" strike="noStrike" baseline="0" dirty="0">
                <a:solidFill>
                  <a:srgbClr val="000000"/>
                </a:solidFill>
                <a:latin typeface="Bahnschrift Light" panose="020B0502040204020203" pitchFamily="34" charset="0"/>
              </a:rPr>
              <a:t>[</a:t>
            </a:r>
            <a:r>
              <a:rPr lang="en-US" sz="1200" dirty="0" err="1">
                <a:solidFill>
                  <a:srgbClr val="000000"/>
                </a:solidFill>
                <a:latin typeface="Bahnschrift Light" panose="020B0502040204020203" pitchFamily="34" charset="0"/>
              </a:rPr>
              <a:t>participio</a:t>
            </a:r>
            <a:r>
              <a:rPr lang="en-US" sz="1200" dirty="0">
                <a:solidFill>
                  <a:srgbClr val="000000"/>
                </a:solidFill>
                <a:latin typeface="Bahnschrift Light" panose="020B0502040204020203" pitchFamily="34" charset="0"/>
              </a:rPr>
              <a:t> </a:t>
            </a:r>
            <a:r>
              <a:rPr lang="en-US" sz="1200" dirty="0" err="1">
                <a:solidFill>
                  <a:srgbClr val="000000"/>
                </a:solidFill>
                <a:latin typeface="Bahnschrift Light" panose="020B0502040204020203" pitchFamily="34" charset="0"/>
              </a:rPr>
              <a:t>femenino</a:t>
            </a:r>
            <a:r>
              <a:rPr lang="en-US" sz="1200" dirty="0">
                <a:solidFill>
                  <a:srgbClr val="000000"/>
                </a:solidFill>
                <a:latin typeface="Bahnschrift Light" panose="020B0502040204020203" pitchFamily="34" charset="0"/>
              </a:rPr>
              <a:t> </a:t>
            </a:r>
            <a:r>
              <a:rPr lang="en-US" sz="1200" dirty="0" err="1">
                <a:solidFill>
                  <a:srgbClr val="000000"/>
                </a:solidFill>
                <a:latin typeface="Bahnschrift Light" panose="020B0502040204020203" pitchFamily="34" charset="0"/>
              </a:rPr>
              <a:t>presente</a:t>
            </a:r>
            <a:r>
              <a:rPr lang="en-US" sz="1200" dirty="0">
                <a:solidFill>
                  <a:srgbClr val="000000"/>
                </a:solidFill>
                <a:latin typeface="Bahnschrift Light" panose="020B0502040204020203" pitchFamily="34" charset="0"/>
              </a:rPr>
              <a:t> </a:t>
            </a:r>
            <a:r>
              <a:rPr lang="en-US" sz="1200" dirty="0" err="1">
                <a:solidFill>
                  <a:srgbClr val="000000"/>
                </a:solidFill>
                <a:latin typeface="Bahnschrift Light" panose="020B0502040204020203" pitchFamily="34" charset="0"/>
              </a:rPr>
              <a:t>pasivo</a:t>
            </a:r>
            <a:r>
              <a:rPr lang="en-US" sz="1200" dirty="0">
                <a:solidFill>
                  <a:srgbClr val="000000"/>
                </a:solidFill>
                <a:latin typeface="Bahnschrift Light" panose="020B0502040204020203" pitchFamily="34" charset="0"/>
              </a:rPr>
              <a:t> de </a:t>
            </a:r>
            <a:r>
              <a:rPr lang="en-US" sz="1200" b="0" i="0" u="none" strike="noStrike" baseline="0" dirty="0">
                <a:solidFill>
                  <a:srgbClr val="0000FF"/>
                </a:solidFill>
                <a:latin typeface="Bahnschrift Light" panose="020B0502040204020203" pitchFamily="34" charset="0"/>
                <a:hlinkClick r:id="rId12" action="ppaction://hlinkfile"/>
              </a:rPr>
              <a:t>G3611</a:t>
            </a:r>
            <a:r>
              <a:rPr lang="en-US" sz="1200" b="0" i="0" u="none" strike="noStrike" baseline="0" dirty="0">
                <a:solidFill>
                  <a:srgbClr val="000000"/>
                </a:solidFill>
                <a:latin typeface="Bahnschrift Light" panose="020B0502040204020203" pitchFamily="34" charset="0"/>
                <a:hlinkClick r:id="rId12" action="ppaction://hlinkfile"/>
              </a:rPr>
              <a:t> (</a:t>
            </a:r>
            <a:r>
              <a:rPr lang="es-ES" sz="1200" b="0" i="0" u="none" strike="noStrike" baseline="0" dirty="0">
                <a:solidFill>
                  <a:srgbClr val="000000"/>
                </a:solidFill>
                <a:latin typeface="Bahnschrift Light" panose="020B0502040204020203" pitchFamily="34" charset="0"/>
                <a:hlinkClick r:id="rId12" action="ppaction://hlinkfile"/>
              </a:rPr>
              <a:t>como sustantivo, por implicación, de</a:t>
            </a:r>
            <a:r>
              <a:rPr lang="en-US" sz="1200" b="0" i="0" u="none" strike="noStrike" baseline="0" dirty="0">
                <a:solidFill>
                  <a:srgbClr val="000000"/>
                </a:solidFill>
                <a:latin typeface="Bahnschrift Light" panose="020B0502040204020203" pitchFamily="34" charset="0"/>
                <a:hlinkClick r:id="rId12" action="ppaction://hlinkfile"/>
              </a:rPr>
              <a:t> </a:t>
            </a:r>
            <a:r>
              <a:rPr lang="en-US" sz="1200" b="0" i="0" u="none" strike="noStrike" baseline="0" dirty="0">
                <a:solidFill>
                  <a:srgbClr val="0000FF"/>
                </a:solidFill>
                <a:latin typeface="Bahnschrift Light" panose="020B0502040204020203" pitchFamily="34" charset="0"/>
                <a:hlinkClick r:id="rId13" action="ppaction://hlinkfile"/>
              </a:rPr>
              <a:t>G1093</a:t>
            </a:r>
            <a:r>
              <a:rPr lang="en-US" sz="1200" b="0" i="0" u="none" strike="noStrike" baseline="0" dirty="0">
                <a:solidFill>
                  <a:srgbClr val="000000"/>
                </a:solidFill>
                <a:latin typeface="Bahnschrift Light" panose="020B0502040204020203" pitchFamily="34" charset="0"/>
                <a:hlinkClick r:id="rId13" action="ppaction://hlinkfile"/>
              </a:rPr>
              <a:t>)]</a:t>
            </a:r>
          </a:p>
          <a:p>
            <a:pPr marR="0" algn="l"/>
            <a:r>
              <a:rPr lang="en-US" sz="1200" b="0" i="0" u="none" strike="noStrike" baseline="0" dirty="0">
                <a:solidFill>
                  <a:srgbClr val="000000"/>
                </a:solidFill>
                <a:latin typeface="Bahnschrift Light" panose="020B0502040204020203" pitchFamily="34" charset="0"/>
              </a:rPr>
              <a:t>KJV: tierra, </a:t>
            </a:r>
            <a:r>
              <a:rPr lang="en-US" sz="1200" b="0" i="0" u="none" strike="noStrike" baseline="0" dirty="0" err="1">
                <a:solidFill>
                  <a:srgbClr val="000000"/>
                </a:solidFill>
                <a:latin typeface="Bahnschrift Light" panose="020B0502040204020203" pitchFamily="34" charset="0"/>
              </a:rPr>
              <a:t>mundo</a:t>
            </a:r>
            <a:r>
              <a:rPr lang="en-US" sz="1200" b="0" i="0" u="none" strike="noStrike" baseline="0" dirty="0">
                <a:solidFill>
                  <a:srgbClr val="000000"/>
                </a:solidFill>
                <a:latin typeface="Bahnschrift Light" panose="020B0502040204020203" pitchFamily="34" charset="0"/>
              </a:rPr>
              <a:t> </a:t>
            </a:r>
          </a:p>
          <a:p>
            <a:pPr marR="0" algn="l"/>
            <a:r>
              <a:rPr lang="en-US" sz="1200" b="0" i="0" u="none" strike="noStrike" baseline="0" dirty="0" err="1">
                <a:solidFill>
                  <a:srgbClr val="000000"/>
                </a:solidFill>
                <a:latin typeface="Bahnschrift Light" panose="020B0502040204020203" pitchFamily="34" charset="0"/>
              </a:rPr>
              <a:t>Raíz</a:t>
            </a:r>
            <a:r>
              <a:rPr lang="en-US" sz="1200" b="0" i="0" u="none" strike="noStrike" baseline="0" dirty="0">
                <a:solidFill>
                  <a:srgbClr val="000000"/>
                </a:solidFill>
                <a:latin typeface="Bahnschrift Light" panose="020B0502040204020203" pitchFamily="34" charset="0"/>
              </a:rPr>
              <a:t>(es): </a:t>
            </a:r>
            <a:r>
              <a:rPr lang="en-US" sz="1200" b="0" i="0" u="none" strike="noStrike" baseline="0" dirty="0">
                <a:solidFill>
                  <a:srgbClr val="0000FF"/>
                </a:solidFill>
                <a:latin typeface="Bahnschrift Light" panose="020B0502040204020203" pitchFamily="34" charset="0"/>
                <a:hlinkClick r:id="rId12" action="ppaction://hlinkfile"/>
              </a:rPr>
              <a:t>G3611</a:t>
            </a:r>
            <a:r>
              <a:rPr lang="en-US" sz="1200" b="0" i="0" u="none" strike="noStrike" baseline="0" dirty="0">
                <a:solidFill>
                  <a:srgbClr val="000000"/>
                </a:solidFill>
                <a:latin typeface="Bahnschrift Light" panose="020B0502040204020203" pitchFamily="34" charset="0"/>
                <a:hlinkClick r:id="rId12" action="ppaction://hlinkfile"/>
              </a:rPr>
              <a:t> </a:t>
            </a:r>
          </a:p>
          <a:p>
            <a:pPr marR="0" algn="l"/>
            <a:r>
              <a:rPr lang="en-US" sz="1200" b="0" i="0" u="none" strike="noStrike" baseline="0" dirty="0" err="1">
                <a:solidFill>
                  <a:srgbClr val="000000"/>
                </a:solidFill>
                <a:latin typeface="Bahnschrift Light" panose="020B0502040204020203" pitchFamily="34" charset="0"/>
              </a:rPr>
              <a:t>Véase</a:t>
            </a:r>
            <a:r>
              <a:rPr lang="en-US" sz="1200" b="0" i="0" u="none" strike="noStrike" baseline="0" dirty="0">
                <a:solidFill>
                  <a:srgbClr val="000000"/>
                </a:solidFill>
                <a:latin typeface="Bahnschrift Light" panose="020B0502040204020203" pitchFamily="34" charset="0"/>
              </a:rPr>
              <a:t> también: </a:t>
            </a:r>
            <a:r>
              <a:rPr lang="en-US" sz="1200" dirty="0">
                <a:solidFill>
                  <a:srgbClr val="0000FF"/>
                </a:solidFill>
                <a:latin typeface="Bahnschrift Light" panose="020B0502040204020203" pitchFamily="34" charset="0"/>
                <a:hlinkClick r:id="rId13" action="ppaction://hlinkfile"/>
              </a:rPr>
              <a:t>G1093</a:t>
            </a:r>
            <a:r>
              <a:rPr lang="en-US" sz="1200" dirty="0">
                <a:solidFill>
                  <a:srgbClr val="000000"/>
                </a:solidFill>
                <a:latin typeface="Bahnschrift Light" panose="020B0502040204020203" pitchFamily="34" charset="0"/>
                <a:hlinkClick r:id="rId13" action="ppaction://hlinkfile"/>
              </a:rPr>
              <a:t> </a:t>
            </a:r>
            <a:endParaRPr lang="de-DE" sz="1200" dirty="0">
              <a:solidFill>
                <a:schemeClr val="tx1"/>
              </a:solidFill>
              <a:latin typeface="Bahnschrift Light Condensed" panose="020B0502040204020203"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64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C8DC4E-DAC9-B61A-F3BE-B51AF48305CC}"/>
            </a:ext>
          </a:extLst>
        </p:cNvPr>
        <p:cNvGrpSpPr/>
        <p:nvPr/>
      </p:nvGrpSpPr>
      <p:grpSpPr>
        <a:xfrm>
          <a:off x="0" y="0"/>
          <a:ext cx="0" cy="0"/>
          <a:chOff x="0" y="0"/>
          <a:chExt cx="0" cy="0"/>
        </a:xfrm>
      </p:grpSpPr>
      <p:sp>
        <p:nvSpPr>
          <p:cNvPr id="14" name="Ellipse 13">
            <a:extLst>
              <a:ext uri="{FF2B5EF4-FFF2-40B4-BE49-F238E27FC236}">
                <a16:creationId xmlns:a16="http://schemas.microsoft.com/office/drawing/2014/main" id="{79BC5B99-8630-415A-39CF-A556B00233F9}"/>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A7016EE4-8CBD-89A0-B180-B8DCC938E39E}"/>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llipse 1">
            <a:extLst>
              <a:ext uri="{FF2B5EF4-FFF2-40B4-BE49-F238E27FC236}">
                <a16:creationId xmlns:a16="http://schemas.microsoft.com/office/drawing/2014/main" id="{B249744B-D614-3A1E-C559-9B8CA3DFCEC2}"/>
              </a:ext>
            </a:extLst>
          </p:cNvPr>
          <p:cNvSpPr/>
          <p:nvPr/>
        </p:nvSpPr>
        <p:spPr>
          <a:xfrm>
            <a:off x="7800867" y="4957256"/>
            <a:ext cx="1800000" cy="1800000"/>
          </a:xfrm>
          <a:prstGeom prst="ellipse">
            <a:avLst/>
          </a:prstGeom>
          <a:blipFill dpi="0" rotWithShape="1">
            <a:blip r:embed="rId6"/>
            <a:srcRect/>
            <a:stretch>
              <a:fillRect b="-2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3" name="Ellipse 2">
            <a:extLst>
              <a:ext uri="{FF2B5EF4-FFF2-40B4-BE49-F238E27FC236}">
                <a16:creationId xmlns:a16="http://schemas.microsoft.com/office/drawing/2014/main" id="{863FEB0E-A733-3BB5-9A6E-F8C2405F5166}"/>
              </a:ext>
            </a:extLst>
          </p:cNvPr>
          <p:cNvSpPr/>
          <p:nvPr/>
        </p:nvSpPr>
        <p:spPr>
          <a:xfrm>
            <a:off x="4296000" y="2059641"/>
            <a:ext cx="1800000" cy="1800000"/>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 name="TextBox 5">
            <a:extLst>
              <a:ext uri="{FF2B5EF4-FFF2-40B4-BE49-F238E27FC236}">
                <a16:creationId xmlns:a16="http://schemas.microsoft.com/office/drawing/2014/main" id="{F21C61F3-A3BB-BC46-9AB7-70AD7F15E7B5}"/>
              </a:ext>
            </a:extLst>
          </p:cNvPr>
          <p:cNvSpPr txBox="1"/>
          <p:nvPr/>
        </p:nvSpPr>
        <p:spPr>
          <a:xfrm>
            <a:off x="-3239" y="0"/>
            <a:ext cx="12192000" cy="656590"/>
          </a:xfrm>
          <a:prstGeom prst="rect">
            <a:avLst/>
          </a:prstGeom>
          <a:solidFill>
            <a:schemeClr val="bg1">
              <a:alpha val="70000"/>
            </a:schemeClr>
          </a:solidFill>
        </p:spPr>
        <p:txBody>
          <a:bodyPr wrap="square">
            <a:spAutoFit/>
          </a:bodyPr>
          <a:lstStyle/>
          <a:p>
            <a:pPr>
              <a:lnSpc>
                <a:spcPts val="2200"/>
              </a:lnSpc>
            </a:pPr>
            <a:r>
              <a:rPr lang="es-ES" sz="2200" dirty="0">
                <a:highlight>
                  <a:srgbClr val="FFFF00"/>
                </a:highlight>
                <a:latin typeface="Bahnschrift Light Condensed" panose="020B0502040204020203" pitchFamily="34" charset="0"/>
              </a:rPr>
              <a:t>He aquí, yo vengo como ladrón. Bienaventurado el que vela, y guarda sus vestiduras, para que no ande desnudo, y vean su vergüenza. </a:t>
            </a:r>
            <a:r>
              <a:rPr lang="es-ES" sz="2200" b="1" dirty="0">
                <a:solidFill>
                  <a:srgbClr val="FF0000"/>
                </a:solidFill>
                <a:latin typeface="Bahnschrift Light Condensed" panose="020B0502040204020203" pitchFamily="34" charset="0"/>
              </a:rPr>
              <a:t>Y los congregó en el lugar que en hebreo es llamado Armagedón. </a:t>
            </a:r>
            <a:r>
              <a:rPr lang="es-ES" sz="2200" dirty="0">
                <a:latin typeface="Bahnschrift Light Condensed" panose="020B0502040204020203" pitchFamily="34" charset="0"/>
              </a:rPr>
              <a:t>(Apocalipsis 16:15-16)</a:t>
            </a:r>
          </a:p>
        </p:txBody>
      </p:sp>
      <p:sp>
        <p:nvSpPr>
          <p:cNvPr id="6" name="Rechteck: abgerundete Ecken 5">
            <a:extLst>
              <a:ext uri="{FF2B5EF4-FFF2-40B4-BE49-F238E27FC236}">
                <a16:creationId xmlns:a16="http://schemas.microsoft.com/office/drawing/2014/main" id="{C0D5268E-73C0-54E3-B031-BD97B2931074}"/>
              </a:ext>
            </a:extLst>
          </p:cNvPr>
          <p:cNvSpPr/>
          <p:nvPr/>
        </p:nvSpPr>
        <p:spPr>
          <a:xfrm>
            <a:off x="7689594" y="2770390"/>
            <a:ext cx="4407156" cy="2338506"/>
          </a:xfrm>
          <a:prstGeom prst="roundRect">
            <a:avLst>
              <a:gd name="adj" fmla="val 3393"/>
            </a:avLst>
          </a:prstGeom>
          <a:blipFill dpi="0" rotWithShape="1">
            <a:blip r:embed="rId8">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en-US" sz="1200" dirty="0">
                <a:solidFill>
                  <a:srgbClr val="000000"/>
                </a:solidFill>
                <a:latin typeface="Bahnschrift Light" panose="020B0502040204020203" pitchFamily="34" charset="0"/>
              </a:rPr>
              <a:t>H7650 </a:t>
            </a:r>
            <a:r>
              <a:rPr lang="he-IL" sz="2000" dirty="0">
                <a:solidFill>
                  <a:srgbClr val="800000"/>
                </a:solidFill>
                <a:latin typeface="Cardo" panose="02020600000000000000" pitchFamily="18" charset="-79"/>
              </a:rPr>
              <a:t>שָׁבַע</a:t>
            </a:r>
            <a:r>
              <a:rPr lang="he-IL" sz="1200" dirty="0">
                <a:solidFill>
                  <a:srgbClr val="000000"/>
                </a:solidFill>
                <a:latin typeface="Bahnschrift Light" panose="020B0502040204020203" pitchFamily="34" charset="0"/>
              </a:rPr>
              <a:t> </a:t>
            </a:r>
            <a:r>
              <a:rPr lang="en-US" sz="1200" b="1" dirty="0" err="1">
                <a:solidFill>
                  <a:srgbClr val="000000"/>
                </a:solidFill>
                <a:latin typeface="Bahnschrift Light" panose="020B0502040204020203" pitchFamily="34" charset="0"/>
              </a:rPr>
              <a:t>shaba</a:t>
            </a:r>
            <a:r>
              <a:rPr lang="en-US" sz="1200" b="1" dirty="0">
                <a:solidFill>
                  <a:srgbClr val="000000"/>
                </a:solidFill>
                <a:latin typeface="Bahnschrift Light" panose="020B0502040204020203" pitchFamily="34" charset="0"/>
              </a:rPr>
              <a:t>`</a:t>
            </a:r>
            <a:r>
              <a:rPr lang="en-US" sz="1200" dirty="0">
                <a:solidFill>
                  <a:srgbClr val="000000"/>
                </a:solidFill>
                <a:latin typeface="Bahnschrift Light" panose="020B0502040204020203" pitchFamily="34" charset="0"/>
              </a:rPr>
              <a:t> (</a:t>
            </a:r>
            <a:r>
              <a:rPr lang="en-US" sz="1600" dirty="0" err="1">
                <a:solidFill>
                  <a:srgbClr val="800000"/>
                </a:solidFill>
                <a:latin typeface="Gentium" panose="02000503060000020004" pitchFamily="2" charset="0"/>
                <a:hlinkClick r:id="rId9" action="ppaction://hlinkfile"/>
              </a:rPr>
              <a:t>shaw-ɓah</a:t>
            </a:r>
            <a:r>
              <a:rPr lang="en-US" sz="1600" dirty="0">
                <a:solidFill>
                  <a:srgbClr val="800000"/>
                </a:solidFill>
                <a:latin typeface="Gentium" panose="02000503060000020004" pitchFamily="2" charset="0"/>
                <a:hlinkClick r:id="rId9" action="ppaction://hlinkfile"/>
              </a:rPr>
              <a:t>'</a:t>
            </a:r>
            <a:r>
              <a:rPr lang="en-US" sz="1200" dirty="0">
                <a:solidFill>
                  <a:srgbClr val="000000"/>
                </a:solidFill>
                <a:latin typeface="Bahnschrift Light" panose="020B0502040204020203" pitchFamily="34" charset="0"/>
                <a:hlinkClick r:id="rId9" action="ppaction://hlinkfile"/>
              </a:rPr>
              <a:t>) </a:t>
            </a:r>
            <a:r>
              <a:rPr lang="en-US" sz="1200" i="1" dirty="0">
                <a:solidFill>
                  <a:srgbClr val="0000FF"/>
                </a:solidFill>
                <a:latin typeface="Bahnschrift Light" panose="020B0502040204020203" pitchFamily="34" charset="0"/>
                <a:hlinkClick r:id="rId10" action="ppaction://hlinkfile"/>
              </a:rPr>
              <a:t>v</a:t>
            </a:r>
            <a:r>
              <a:rPr lang="en-US" sz="1200" i="1" dirty="0">
                <a:solidFill>
                  <a:srgbClr val="000000"/>
                </a:solidFill>
                <a:latin typeface="Bahnschrift Light" panose="020B0502040204020203" pitchFamily="34" charset="0"/>
                <a:hlinkClick r:id="rId10" action="ppaction://hlinkfile"/>
              </a:rPr>
              <a:t>.</a:t>
            </a:r>
          </a:p>
          <a:p>
            <a:r>
              <a:rPr lang="en-US" sz="1200" b="1" dirty="0">
                <a:solidFill>
                  <a:srgbClr val="000000"/>
                </a:solidFill>
                <a:latin typeface="Bahnschrift Light" panose="020B0502040204020203" pitchFamily="34" charset="0"/>
              </a:rPr>
              <a:t>1. </a:t>
            </a:r>
            <a:r>
              <a:rPr lang="de-DE" sz="1100" i="1" dirty="0">
                <a:solidFill>
                  <a:srgbClr val="000000"/>
                </a:solidFill>
                <a:latin typeface="Bahnschrift Light" panose="020B0502040204020203" pitchFamily="34" charset="0"/>
              </a:rPr>
              <a:t>(</a:t>
            </a:r>
            <a:r>
              <a:rPr lang="de-DE" sz="1100" i="1" dirty="0" err="1">
                <a:solidFill>
                  <a:srgbClr val="000000"/>
                </a:solidFill>
                <a:latin typeface="Bahnschrift Light" panose="020B0502040204020203" pitchFamily="34" charset="0"/>
              </a:rPr>
              <a:t>propiamente</a:t>
            </a:r>
            <a:r>
              <a:rPr lang="de-DE" sz="1100" i="1" dirty="0">
                <a:solidFill>
                  <a:srgbClr val="000000"/>
                </a:solidFill>
                <a:latin typeface="Bahnschrift Light" panose="020B0502040204020203" pitchFamily="34" charset="0"/>
              </a:rPr>
              <a:t>) </a:t>
            </a:r>
            <a:r>
              <a:rPr lang="de-DE" sz="1100" b="1" dirty="0" err="1">
                <a:solidFill>
                  <a:srgbClr val="000000"/>
                </a:solidFill>
                <a:latin typeface="Bahnschrift Light" panose="020B0502040204020203" pitchFamily="34" charset="0"/>
              </a:rPr>
              <a:t>estar</a:t>
            </a:r>
            <a:r>
              <a:rPr lang="de-DE" sz="1100" b="1" dirty="0">
                <a:solidFill>
                  <a:srgbClr val="000000"/>
                </a:solidFill>
                <a:latin typeface="Bahnschrift Light" panose="020B0502040204020203" pitchFamily="34" charset="0"/>
              </a:rPr>
              <a:t> </a:t>
            </a:r>
            <a:r>
              <a:rPr lang="de-DE" sz="1100" b="1" dirty="0" err="1">
                <a:solidFill>
                  <a:srgbClr val="000000"/>
                </a:solidFill>
                <a:latin typeface="Bahnschrift Light" panose="020B0502040204020203" pitchFamily="34" charset="0"/>
              </a:rPr>
              <a:t>completo</a:t>
            </a:r>
            <a:r>
              <a:rPr lang="de-DE" sz="1100" b="1" dirty="0">
                <a:solidFill>
                  <a:srgbClr val="000000"/>
                </a:solidFill>
                <a:latin typeface="Bahnschrift Light" panose="020B0502040204020203" pitchFamily="34" charset="0"/>
              </a:rPr>
              <a:t> </a:t>
            </a:r>
            <a:r>
              <a:rPr lang="de-DE" sz="1100" dirty="0">
                <a:solidFill>
                  <a:srgbClr val="000000"/>
                </a:solidFill>
                <a:latin typeface="Bahnschrift Light" panose="020B0502040204020203" pitchFamily="34" charset="0"/>
              </a:rPr>
              <a:t>(</a:t>
            </a:r>
            <a:r>
              <a:rPr lang="de-DE" sz="1100" dirty="0" err="1">
                <a:solidFill>
                  <a:srgbClr val="000000"/>
                </a:solidFill>
                <a:latin typeface="Bahnschrift Light" panose="020B0502040204020203" pitchFamily="34" charset="0"/>
              </a:rPr>
              <a:t>pero</a:t>
            </a:r>
            <a:r>
              <a:rPr lang="de-DE" sz="1100" dirty="0">
                <a:solidFill>
                  <a:srgbClr val="000000"/>
                </a:solidFill>
                <a:latin typeface="Bahnschrift Light" panose="020B0502040204020203" pitchFamily="34" charset="0"/>
              </a:rPr>
              <a:t> </a:t>
            </a:r>
            <a:r>
              <a:rPr lang="de-DE" sz="1100" dirty="0" err="1">
                <a:solidFill>
                  <a:srgbClr val="000000"/>
                </a:solidFill>
                <a:latin typeface="Bahnschrift Light" panose="020B0502040204020203" pitchFamily="34" charset="0"/>
              </a:rPr>
              <a:t>usado</a:t>
            </a:r>
            <a:r>
              <a:rPr lang="de-DE" sz="1100" dirty="0">
                <a:solidFill>
                  <a:srgbClr val="000000"/>
                </a:solidFill>
                <a:latin typeface="Bahnschrift Light" panose="020B0502040204020203" pitchFamily="34" charset="0"/>
              </a:rPr>
              <a:t> solo </a:t>
            </a:r>
            <a:r>
              <a:rPr lang="de-DE" sz="1100" dirty="0" err="1">
                <a:solidFill>
                  <a:srgbClr val="000000"/>
                </a:solidFill>
                <a:latin typeface="Bahnschrift Light" panose="020B0502040204020203" pitchFamily="34" charset="0"/>
              </a:rPr>
              <a:t>como</a:t>
            </a:r>
            <a:r>
              <a:rPr lang="de-DE" sz="1100" dirty="0">
                <a:solidFill>
                  <a:srgbClr val="000000"/>
                </a:solidFill>
                <a:latin typeface="Bahnschrift Light" panose="020B0502040204020203" pitchFamily="34" charset="0"/>
              </a:rPr>
              <a:t> </a:t>
            </a:r>
            <a:r>
              <a:rPr lang="de-DE" sz="1100" dirty="0" err="1">
                <a:solidFill>
                  <a:srgbClr val="000000"/>
                </a:solidFill>
                <a:latin typeface="Bahnschrift Light" panose="020B0502040204020203" pitchFamily="34" charset="0"/>
              </a:rPr>
              <a:t>denominativo</a:t>
            </a:r>
            <a:r>
              <a:rPr lang="de-DE" sz="1100" dirty="0">
                <a:solidFill>
                  <a:srgbClr val="000000"/>
                </a:solidFill>
                <a:latin typeface="Bahnschrift Light" panose="020B0502040204020203" pitchFamily="34" charset="0"/>
              </a:rPr>
              <a:t> de H7651).</a:t>
            </a:r>
          </a:p>
          <a:p>
            <a:r>
              <a:rPr lang="en-US" sz="1200" b="1" dirty="0">
                <a:solidFill>
                  <a:srgbClr val="000000"/>
                </a:solidFill>
                <a:latin typeface="Bahnschrift Light" panose="020B0502040204020203" pitchFamily="34" charset="0"/>
              </a:rPr>
              <a:t>2. </a:t>
            </a:r>
            <a:r>
              <a:rPr lang="es-ES" sz="1200" b="1" dirty="0">
                <a:solidFill>
                  <a:srgbClr val="000000"/>
                </a:solidFill>
                <a:highlight>
                  <a:srgbClr val="FFFF00"/>
                </a:highlight>
                <a:latin typeface="Bahnschrift Light" panose="020B0502040204020203" pitchFamily="34" charset="0"/>
              </a:rPr>
              <a:t>hacerse siete a sí mismo, es decir, jurar completamente </a:t>
            </a:r>
            <a:r>
              <a:rPr lang="en-US" sz="1200" dirty="0">
                <a:solidFill>
                  <a:srgbClr val="000000"/>
                </a:solidFill>
                <a:latin typeface="Bahnschrift Light" panose="020B0502040204020203" pitchFamily="34" charset="0"/>
              </a:rPr>
              <a:t>(</a:t>
            </a:r>
            <a:r>
              <a:rPr lang="es-ES" sz="1200" dirty="0">
                <a:solidFill>
                  <a:srgbClr val="000000"/>
                </a:solidFill>
                <a:latin typeface="Bahnschrift Light" panose="020B0502040204020203" pitchFamily="34" charset="0"/>
              </a:rPr>
              <a:t>como si se repitiera una declaración siete veces</a:t>
            </a:r>
            <a:r>
              <a:rPr lang="en-US" sz="1200" dirty="0">
                <a:solidFill>
                  <a:srgbClr val="000000"/>
                </a:solidFill>
                <a:latin typeface="Bahnschrift Light" panose="020B0502040204020203" pitchFamily="34" charset="0"/>
              </a:rPr>
              <a:t>)</a:t>
            </a:r>
            <a:r>
              <a:rPr lang="en-US" sz="1200" b="1" dirty="0">
                <a:solidFill>
                  <a:srgbClr val="000000"/>
                </a:solidFill>
                <a:latin typeface="Bahnschrift Light" panose="020B0502040204020203" pitchFamily="34" charset="0"/>
              </a:rPr>
              <a:t>.</a:t>
            </a:r>
          </a:p>
          <a:p>
            <a:r>
              <a:rPr lang="en-US" sz="1200" dirty="0">
                <a:solidFill>
                  <a:srgbClr val="000000"/>
                </a:solidFill>
                <a:latin typeface="Bahnschrift Light" panose="020B0502040204020203" pitchFamily="34" charset="0"/>
              </a:rPr>
              <a:t>[</a:t>
            </a:r>
            <a:r>
              <a:rPr lang="en-US" sz="1200" dirty="0" err="1">
                <a:solidFill>
                  <a:srgbClr val="000000"/>
                </a:solidFill>
                <a:latin typeface="Bahnschrift Light" panose="020B0502040204020203" pitchFamily="34" charset="0"/>
              </a:rPr>
              <a:t>una</a:t>
            </a:r>
            <a:r>
              <a:rPr lang="en-US" sz="1200" dirty="0">
                <a:solidFill>
                  <a:srgbClr val="000000"/>
                </a:solidFill>
                <a:latin typeface="Bahnschrift Light" panose="020B0502040204020203" pitchFamily="34" charset="0"/>
              </a:rPr>
              <a:t> </a:t>
            </a:r>
            <a:r>
              <a:rPr lang="en-US" sz="1200" dirty="0" err="1">
                <a:solidFill>
                  <a:srgbClr val="000000"/>
                </a:solidFill>
                <a:latin typeface="Bahnschrift Light" panose="020B0502040204020203" pitchFamily="34" charset="0"/>
              </a:rPr>
              <a:t>raíz</a:t>
            </a:r>
            <a:r>
              <a:rPr lang="en-US" sz="1200" dirty="0">
                <a:solidFill>
                  <a:srgbClr val="000000"/>
                </a:solidFill>
                <a:latin typeface="Bahnschrift Light" panose="020B0502040204020203" pitchFamily="34" charset="0"/>
              </a:rPr>
              <a:t> </a:t>
            </a:r>
            <a:r>
              <a:rPr lang="en-US" sz="1200" dirty="0" err="1">
                <a:solidFill>
                  <a:srgbClr val="000000"/>
                </a:solidFill>
                <a:latin typeface="Bahnschrift Light" panose="020B0502040204020203" pitchFamily="34" charset="0"/>
              </a:rPr>
              <a:t>primitiva</a:t>
            </a:r>
            <a:r>
              <a:rPr lang="en-US" sz="1200" dirty="0">
                <a:solidFill>
                  <a:srgbClr val="000000"/>
                </a:solidFill>
                <a:latin typeface="Bahnschrift Light" panose="020B0502040204020203" pitchFamily="34" charset="0"/>
              </a:rPr>
              <a:t>]</a:t>
            </a:r>
          </a:p>
          <a:p>
            <a:r>
              <a:rPr lang="en-US" sz="1200" dirty="0">
                <a:solidFill>
                  <a:srgbClr val="000000"/>
                </a:solidFill>
                <a:latin typeface="Bahnschrift Light" panose="020B0502040204020203" pitchFamily="34" charset="0"/>
              </a:rPr>
              <a:t>KJV: </a:t>
            </a:r>
            <a:r>
              <a:rPr lang="de-DE" sz="1200" dirty="0" err="1">
                <a:solidFill>
                  <a:srgbClr val="000000"/>
                </a:solidFill>
                <a:latin typeface="Bahnschrift Light" panose="020B0502040204020203" pitchFamily="34" charset="0"/>
              </a:rPr>
              <a:t>conjurar</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encargar</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por</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juramento</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con</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juramento</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alimentar</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hasta</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saciar</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por</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error</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por</a:t>
            </a:r>
            <a:r>
              <a:rPr lang="de-DE" sz="1200" dirty="0">
                <a:solidFill>
                  <a:srgbClr val="000000"/>
                </a:solidFill>
                <a:latin typeface="Bahnschrift Light" panose="020B0502040204020203" pitchFamily="34" charset="0"/>
              </a:rPr>
              <a:t> H7646), </a:t>
            </a:r>
            <a:r>
              <a:rPr lang="de-DE" sz="1200" dirty="0" err="1">
                <a:solidFill>
                  <a:srgbClr val="000000"/>
                </a:solidFill>
                <a:latin typeface="Bahnschrift Light" panose="020B0502040204020203" pitchFamily="34" charset="0"/>
              </a:rPr>
              <a:t>prestar</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juramento</a:t>
            </a:r>
            <a:r>
              <a:rPr lang="de-DE" sz="1200" dirty="0">
                <a:solidFill>
                  <a:srgbClr val="000000"/>
                </a:solidFill>
                <a:latin typeface="Bahnschrift Light" panose="020B0502040204020203" pitchFamily="34" charset="0"/>
              </a:rPr>
              <a:t>, X </a:t>
            </a:r>
            <a:r>
              <a:rPr lang="de-DE" sz="1200" dirty="0" err="1">
                <a:solidFill>
                  <a:srgbClr val="000000"/>
                </a:solidFill>
                <a:latin typeface="Bahnschrift Light" panose="020B0502040204020203" pitchFamily="34" charset="0"/>
              </a:rPr>
              <a:t>estrictamente</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causar</a:t>
            </a:r>
            <a:r>
              <a:rPr lang="de-DE" sz="1200" dirty="0">
                <a:solidFill>
                  <a:srgbClr val="000000"/>
                </a:solidFill>
                <a:latin typeface="Bahnschrift Light" panose="020B0502040204020203" pitchFamily="34" charset="0"/>
              </a:rPr>
              <a:t> a, </a:t>
            </a:r>
            <a:r>
              <a:rPr lang="de-DE" sz="1200" dirty="0" err="1">
                <a:solidFill>
                  <a:srgbClr val="000000"/>
                </a:solidFill>
                <a:latin typeface="Bahnschrift Light" panose="020B0502040204020203" pitchFamily="34" charset="0"/>
              </a:rPr>
              <a:t>hacer</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jurar</a:t>
            </a:r>
            <a:r>
              <a:rPr lang="de-DE" sz="1200" dirty="0">
                <a:solidFill>
                  <a:srgbClr val="000000"/>
                </a:solidFill>
                <a:latin typeface="Bahnschrift Light" panose="020B0502040204020203" pitchFamily="34" charset="0"/>
              </a:rPr>
              <a:t>.</a:t>
            </a:r>
          </a:p>
          <a:p>
            <a:r>
              <a:rPr lang="de-DE" sz="1200" dirty="0" err="1">
                <a:solidFill>
                  <a:srgbClr val="000000"/>
                </a:solidFill>
                <a:latin typeface="Bahnschrift Light" panose="020B0502040204020203" pitchFamily="34" charset="0"/>
              </a:rPr>
              <a:t>Comparar</a:t>
            </a:r>
            <a:r>
              <a:rPr lang="de-DE" sz="1200" dirty="0">
                <a:solidFill>
                  <a:srgbClr val="000000"/>
                </a:solidFill>
                <a:latin typeface="Bahnschrift Light" panose="020B0502040204020203" pitchFamily="34" charset="0"/>
              </a:rPr>
              <a:t>: H7651</a:t>
            </a:r>
            <a:br>
              <a:rPr lang="de-DE" sz="1200" dirty="0">
                <a:solidFill>
                  <a:srgbClr val="000000"/>
                </a:solidFill>
                <a:latin typeface="Bahnschrift Light" panose="020B0502040204020203" pitchFamily="34" charset="0"/>
              </a:rPr>
            </a:br>
            <a:r>
              <a:rPr lang="de-DE" sz="1200" dirty="0" err="1">
                <a:solidFill>
                  <a:srgbClr val="000000"/>
                </a:solidFill>
                <a:latin typeface="Bahnschrift Light" panose="020B0502040204020203" pitchFamily="34" charset="0"/>
              </a:rPr>
              <a:t>Véase</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también</a:t>
            </a:r>
            <a:r>
              <a:rPr lang="de-DE" sz="1200" dirty="0">
                <a:solidFill>
                  <a:srgbClr val="000000"/>
                </a:solidFill>
                <a:latin typeface="Bahnschrift Light" panose="020B0502040204020203" pitchFamily="34" charset="0"/>
              </a:rPr>
              <a:t>: H7646</a:t>
            </a:r>
            <a:endParaRPr lang="de-DE" sz="1200" dirty="0">
              <a:solidFill>
                <a:schemeClr val="tx1"/>
              </a:solidFill>
              <a:latin typeface="Bahnschrift Light Condensed" panose="020B0502040204020203"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60649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1A5C-89A1-5808-7FD4-1A50CE2A35B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37452746-91B8-7D03-2A82-1A57346A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16" name="TextBox 5">
            <a:extLst>
              <a:ext uri="{FF2B5EF4-FFF2-40B4-BE49-F238E27FC236}">
                <a16:creationId xmlns:a16="http://schemas.microsoft.com/office/drawing/2014/main" id="{88C105AC-10AB-8E96-0E70-A2490DEB6004}"/>
              </a:ext>
            </a:extLst>
          </p:cNvPr>
          <p:cNvSpPr txBox="1"/>
          <p:nvPr/>
        </p:nvSpPr>
        <p:spPr>
          <a:xfrm>
            <a:off x="4781550" y="171450"/>
            <a:ext cx="3362325" cy="2913618"/>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el </a:t>
            </a:r>
            <a:r>
              <a:rPr lang="es-ES" sz="2200" b="1" dirty="0">
                <a:latin typeface="Bahnschrift Light Condensed" panose="020B0502040204020203" pitchFamily="34" charset="0"/>
              </a:rPr>
              <a:t>séptimo ángel </a:t>
            </a:r>
            <a:r>
              <a:rPr lang="es-ES" sz="2200" dirty="0">
                <a:latin typeface="Bahnschrift Light Condensed" panose="020B0502040204020203" pitchFamily="34" charset="0"/>
              </a:rPr>
              <a:t>derramó su copa por el </a:t>
            </a:r>
            <a:r>
              <a:rPr lang="es-ES" sz="2200" b="1" dirty="0">
                <a:latin typeface="Bahnschrift Light Condensed" panose="020B0502040204020203" pitchFamily="34" charset="0"/>
              </a:rPr>
              <a:t>aire;</a:t>
            </a:r>
            <a:r>
              <a:rPr lang="es-ES" sz="2200" dirty="0">
                <a:latin typeface="Bahnschrift Light Condensed" panose="020B0502040204020203" pitchFamily="34" charset="0"/>
              </a:rPr>
              <a:t> y salió una </a:t>
            </a:r>
            <a:r>
              <a:rPr lang="es-ES" sz="2200" b="1" dirty="0">
                <a:latin typeface="Bahnschrift Light Condensed" panose="020B0502040204020203" pitchFamily="34" charset="0"/>
              </a:rPr>
              <a:t>gran voz del templo del cielo, del trono, </a:t>
            </a:r>
            <a:r>
              <a:rPr lang="es-ES" sz="2200" dirty="0">
                <a:latin typeface="Bahnschrift Light Condensed" panose="020B0502040204020203" pitchFamily="34" charset="0"/>
              </a:rPr>
              <a:t>diciendo: </a:t>
            </a:r>
            <a:r>
              <a:rPr lang="es-ES" sz="2200" b="1" dirty="0">
                <a:solidFill>
                  <a:srgbClr val="0070C0"/>
                </a:solidFill>
                <a:latin typeface="Bahnschrift Light Condensed" panose="020B0502040204020203" pitchFamily="34" charset="0"/>
              </a:rPr>
              <a:t>¡Hecho está! </a:t>
            </a:r>
            <a:r>
              <a:rPr lang="es-ES" sz="2200" dirty="0">
                <a:latin typeface="Bahnschrift Light Condensed" panose="020B0502040204020203" pitchFamily="34" charset="0"/>
              </a:rPr>
              <a:t>Y hubo </a:t>
            </a:r>
            <a:r>
              <a:rPr lang="es-ES" sz="2200" b="1" dirty="0">
                <a:solidFill>
                  <a:srgbClr val="FF0000"/>
                </a:solidFill>
                <a:latin typeface="Bahnschrift Light Condensed" panose="020B0502040204020203" pitchFamily="34" charset="0"/>
              </a:rPr>
              <a:t>voces, y relámpagos y truenos; y hubo un gran temblor, </a:t>
            </a:r>
            <a:r>
              <a:rPr lang="es-ES" sz="2200" dirty="0">
                <a:latin typeface="Bahnschrift Light Condensed" panose="020B0502040204020203" pitchFamily="34" charset="0"/>
              </a:rPr>
              <a:t>un terremoto tan grande, cual no hubo jamás desde que los hombres han estado sobre la tierra. (Apocalipsis 16:17-18)</a:t>
            </a:r>
          </a:p>
        </p:txBody>
      </p:sp>
    </p:spTree>
    <p:extLst>
      <p:ext uri="{BB962C8B-B14F-4D97-AF65-F5344CB8AC3E}">
        <p14:creationId xmlns:p14="http://schemas.microsoft.com/office/powerpoint/2010/main" val="1958357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DFD8-AFD3-4EE5-E3CC-F6FD1CD814CA}"/>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1B4CB92C-0427-4467-EA36-1A3CE876720D}"/>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3817F6B6-3A73-EC0C-DF75-1DCC652C615D}"/>
              </a:ext>
            </a:extLst>
          </p:cNvPr>
          <p:cNvPicPr>
            <a:picLocks noChangeAspect="1"/>
          </p:cNvPicPr>
          <p:nvPr/>
        </p:nvPicPr>
        <p:blipFill>
          <a:blip r:embed="rId4"/>
          <a:stretch>
            <a:fillRect/>
          </a:stretch>
        </p:blipFill>
        <p:spPr>
          <a:xfrm>
            <a:off x="85725" y="104775"/>
            <a:ext cx="2994459" cy="2609849"/>
          </a:xfrm>
          <a:prstGeom prst="rect">
            <a:avLst/>
          </a:prstGeom>
          <a:ln w="38100">
            <a:solidFill>
              <a:srgbClr val="FFC000"/>
            </a:solidFill>
          </a:ln>
        </p:spPr>
      </p:pic>
      <p:sp>
        <p:nvSpPr>
          <p:cNvPr id="5" name="TextBox 5">
            <a:extLst>
              <a:ext uri="{FF2B5EF4-FFF2-40B4-BE49-F238E27FC236}">
                <a16:creationId xmlns:a16="http://schemas.microsoft.com/office/drawing/2014/main" id="{A4E0151C-8F20-31C6-47DE-06E0D765F4CA}"/>
              </a:ext>
            </a:extLst>
          </p:cNvPr>
          <p:cNvSpPr txBox="1"/>
          <p:nvPr/>
        </p:nvSpPr>
        <p:spPr>
          <a:xfrm>
            <a:off x="8743950" y="104775"/>
            <a:ext cx="3362325" cy="2913618"/>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el </a:t>
            </a:r>
            <a:r>
              <a:rPr lang="es-ES" sz="2200" b="1" dirty="0">
                <a:latin typeface="Bahnschrift Light Condensed" panose="020B0502040204020203" pitchFamily="34" charset="0"/>
              </a:rPr>
              <a:t>séptimo ángel </a:t>
            </a:r>
            <a:r>
              <a:rPr lang="es-ES" sz="2200" dirty="0">
                <a:latin typeface="Bahnschrift Light Condensed" panose="020B0502040204020203" pitchFamily="34" charset="0"/>
              </a:rPr>
              <a:t>derramó su copa por el </a:t>
            </a:r>
            <a:r>
              <a:rPr lang="es-ES" sz="2200" b="1" dirty="0">
                <a:latin typeface="Bahnschrift Light Condensed" panose="020B0502040204020203" pitchFamily="34" charset="0"/>
              </a:rPr>
              <a:t>aire;</a:t>
            </a:r>
            <a:r>
              <a:rPr lang="es-ES" sz="2200" dirty="0">
                <a:latin typeface="Bahnschrift Light Condensed" panose="020B0502040204020203" pitchFamily="34" charset="0"/>
              </a:rPr>
              <a:t> y salió una </a:t>
            </a:r>
            <a:r>
              <a:rPr lang="es-ES" sz="2200" b="1" dirty="0">
                <a:latin typeface="Bahnschrift Light Condensed" panose="020B0502040204020203" pitchFamily="34" charset="0"/>
              </a:rPr>
              <a:t>gran voz del templo del cielo, del trono, </a:t>
            </a:r>
            <a:r>
              <a:rPr lang="es-ES" sz="2200" dirty="0">
                <a:latin typeface="Bahnschrift Light Condensed" panose="020B0502040204020203" pitchFamily="34" charset="0"/>
              </a:rPr>
              <a:t>diciendo: </a:t>
            </a:r>
            <a:r>
              <a:rPr lang="es-ES" sz="2200" b="1" dirty="0">
                <a:solidFill>
                  <a:srgbClr val="0070C0"/>
                </a:solidFill>
                <a:latin typeface="Bahnschrift Light Condensed" panose="020B0502040204020203" pitchFamily="34" charset="0"/>
              </a:rPr>
              <a:t>¡Hecho está! </a:t>
            </a:r>
            <a:r>
              <a:rPr lang="es-ES" sz="2200" dirty="0">
                <a:latin typeface="Bahnschrift Light Condensed" panose="020B0502040204020203" pitchFamily="34" charset="0"/>
              </a:rPr>
              <a:t>Y hubo </a:t>
            </a:r>
            <a:r>
              <a:rPr lang="es-ES" sz="2200" b="1" dirty="0">
                <a:solidFill>
                  <a:srgbClr val="FF0000"/>
                </a:solidFill>
                <a:latin typeface="Bahnschrift Light Condensed" panose="020B0502040204020203" pitchFamily="34" charset="0"/>
              </a:rPr>
              <a:t>voces, y relámpagos y truenos; y hubo un gran temblor, </a:t>
            </a:r>
            <a:r>
              <a:rPr lang="es-ES" sz="2200" dirty="0">
                <a:latin typeface="Bahnschrift Light Condensed" panose="020B0502040204020203" pitchFamily="34" charset="0"/>
              </a:rPr>
              <a:t>un terremoto tan grande, cual no hubo jamás desde que los hombres han estado sobre la tierra. (Apocalipsis 16:17-18)</a:t>
            </a:r>
          </a:p>
        </p:txBody>
      </p:sp>
      <p:cxnSp>
        <p:nvCxnSpPr>
          <p:cNvPr id="11" name="Gerade Verbindung mit Pfeil 10">
            <a:extLst>
              <a:ext uri="{FF2B5EF4-FFF2-40B4-BE49-F238E27FC236}">
                <a16:creationId xmlns:a16="http://schemas.microsoft.com/office/drawing/2014/main" id="{49E7B6E3-0803-4747-721E-00348FAB9B09}"/>
              </a:ext>
            </a:extLst>
          </p:cNvPr>
          <p:cNvCxnSpPr>
            <a:cxnSpLocks/>
          </p:cNvCxnSpPr>
          <p:nvPr/>
        </p:nvCxnSpPr>
        <p:spPr>
          <a:xfrm flipH="1" flipV="1">
            <a:off x="1968500" y="927100"/>
            <a:ext cx="5105400" cy="2400300"/>
          </a:xfrm>
          <a:prstGeom prst="straightConnector1">
            <a:avLst/>
          </a:prstGeom>
          <a:ln w="7620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59076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6E0FB69-22FB-522A-AA80-E622DDCDA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pic>
        <p:nvPicPr>
          <p:cNvPr id="11" name="Grafik 10">
            <a:extLst>
              <a:ext uri="{FF2B5EF4-FFF2-40B4-BE49-F238E27FC236}">
                <a16:creationId xmlns:a16="http://schemas.microsoft.com/office/drawing/2014/main" id="{EBF5C9CB-F3A5-B0A7-7952-5F29992CCE89}"/>
              </a:ext>
            </a:extLst>
          </p:cNvPr>
          <p:cNvPicPr>
            <a:picLocks noChangeAspect="1"/>
          </p:cNvPicPr>
          <p:nvPr/>
        </p:nvPicPr>
        <p:blipFill>
          <a:blip r:embed="rId4"/>
          <a:stretch>
            <a:fillRect/>
          </a:stretch>
        </p:blipFill>
        <p:spPr>
          <a:xfrm>
            <a:off x="120853" y="89295"/>
            <a:ext cx="7129547" cy="6606780"/>
          </a:xfrm>
          <a:prstGeom prst="rect">
            <a:avLst/>
          </a:prstGeom>
        </p:spPr>
      </p:pic>
      <p:pic>
        <p:nvPicPr>
          <p:cNvPr id="15" name="Grafik 14">
            <a:extLst>
              <a:ext uri="{FF2B5EF4-FFF2-40B4-BE49-F238E27FC236}">
                <a16:creationId xmlns:a16="http://schemas.microsoft.com/office/drawing/2014/main" id="{03937B76-4093-D47F-4F68-375D71A9D332}"/>
              </a:ext>
            </a:extLst>
          </p:cNvPr>
          <p:cNvPicPr>
            <a:picLocks noChangeAspect="1"/>
          </p:cNvPicPr>
          <p:nvPr/>
        </p:nvPicPr>
        <p:blipFill>
          <a:blip r:embed="rId5"/>
          <a:stretch>
            <a:fillRect/>
          </a:stretch>
        </p:blipFill>
        <p:spPr>
          <a:xfrm>
            <a:off x="5681250" y="2946600"/>
            <a:ext cx="1440000" cy="1440000"/>
          </a:xfrm>
          <a:prstGeom prst="rect">
            <a:avLst/>
          </a:prstGeom>
        </p:spPr>
      </p:pic>
      <p:pic>
        <p:nvPicPr>
          <p:cNvPr id="17" name="Grafik 16">
            <a:extLst>
              <a:ext uri="{FF2B5EF4-FFF2-40B4-BE49-F238E27FC236}">
                <a16:creationId xmlns:a16="http://schemas.microsoft.com/office/drawing/2014/main" id="{8FD54EEA-177F-4C3E-45D7-DA823BB5C768}"/>
              </a:ext>
            </a:extLst>
          </p:cNvPr>
          <p:cNvPicPr>
            <a:picLocks noChangeAspect="1"/>
          </p:cNvPicPr>
          <p:nvPr/>
        </p:nvPicPr>
        <p:blipFill>
          <a:blip r:embed="rId6"/>
          <a:stretch>
            <a:fillRect/>
          </a:stretch>
        </p:blipFill>
        <p:spPr>
          <a:xfrm>
            <a:off x="120852" y="89294"/>
            <a:ext cx="7296359" cy="6606779"/>
          </a:xfrm>
          <a:prstGeom prst="rect">
            <a:avLst/>
          </a:prstGeom>
        </p:spPr>
      </p:pic>
      <p:pic>
        <p:nvPicPr>
          <p:cNvPr id="19" name="Grafik 18">
            <a:extLst>
              <a:ext uri="{FF2B5EF4-FFF2-40B4-BE49-F238E27FC236}">
                <a16:creationId xmlns:a16="http://schemas.microsoft.com/office/drawing/2014/main" id="{681079F8-6329-6266-7A28-68822032FB25}"/>
              </a:ext>
            </a:extLst>
          </p:cNvPr>
          <p:cNvPicPr>
            <a:picLocks noChangeAspect="1"/>
          </p:cNvPicPr>
          <p:nvPr/>
        </p:nvPicPr>
        <p:blipFill>
          <a:blip r:embed="rId7"/>
          <a:stretch>
            <a:fillRect/>
          </a:stretch>
        </p:blipFill>
        <p:spPr>
          <a:xfrm>
            <a:off x="5645123" y="3126457"/>
            <a:ext cx="1440000" cy="1440000"/>
          </a:xfrm>
          <a:prstGeom prst="rect">
            <a:avLst/>
          </a:prstGeom>
        </p:spPr>
      </p:pic>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D6C9C1CB-178F-3A3A-8BC2-648F04E3D708}"/>
                  </a:ext>
                </a:extLst>
              </p14:cNvPr>
              <p14:cNvContentPartPr/>
              <p14:nvPr/>
            </p14:nvContentPartPr>
            <p14:xfrm>
              <a:off x="775397" y="6261696"/>
              <a:ext cx="4950720" cy="30240"/>
            </p14:xfrm>
          </p:contentPart>
        </mc:Choice>
        <mc:Fallback xmlns="">
          <p:pic>
            <p:nvPicPr>
              <p:cNvPr id="13" name="Ink 12">
                <a:extLst>
                  <a:ext uri="{FF2B5EF4-FFF2-40B4-BE49-F238E27FC236}">
                    <a16:creationId xmlns:a16="http://schemas.microsoft.com/office/drawing/2014/main" id="{D6C9C1CB-178F-3A3A-8BC2-648F04E3D708}"/>
                  </a:ext>
                </a:extLst>
              </p:cNvPr>
              <p:cNvPicPr/>
              <p:nvPr/>
            </p:nvPicPr>
            <p:blipFill>
              <a:blip r:embed="rId11"/>
              <a:stretch>
                <a:fillRect/>
              </a:stretch>
            </p:blipFill>
            <p:spPr>
              <a:xfrm>
                <a:off x="739397" y="6189696"/>
                <a:ext cx="502236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CDFAD401-D8CD-8ED7-5DD5-5DBFB80D5AA7}"/>
                  </a:ext>
                </a:extLst>
              </p14:cNvPr>
              <p14:cNvContentPartPr/>
              <p14:nvPr/>
            </p14:nvContentPartPr>
            <p14:xfrm>
              <a:off x="621677" y="6261696"/>
              <a:ext cx="95040" cy="15480"/>
            </p14:xfrm>
          </p:contentPart>
        </mc:Choice>
        <mc:Fallback xmlns="">
          <p:pic>
            <p:nvPicPr>
              <p:cNvPr id="14" name="Ink 13">
                <a:extLst>
                  <a:ext uri="{FF2B5EF4-FFF2-40B4-BE49-F238E27FC236}">
                    <a16:creationId xmlns:a16="http://schemas.microsoft.com/office/drawing/2014/main" id="{CDFAD401-D8CD-8ED7-5DD5-5DBFB80D5AA7}"/>
                  </a:ext>
                </a:extLst>
              </p:cNvPr>
              <p:cNvPicPr/>
              <p:nvPr/>
            </p:nvPicPr>
            <p:blipFill>
              <a:blip r:embed="rId13"/>
              <a:stretch>
                <a:fillRect/>
              </a:stretch>
            </p:blipFill>
            <p:spPr>
              <a:xfrm>
                <a:off x="585677" y="6189696"/>
                <a:ext cx="1666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1EFA33B6-7B9F-197D-5D05-8D4CA7956233}"/>
                  </a:ext>
                </a:extLst>
              </p14:cNvPr>
              <p14:cNvContentPartPr/>
              <p14:nvPr/>
            </p14:nvContentPartPr>
            <p14:xfrm>
              <a:off x="892037" y="6385176"/>
              <a:ext cx="4806000" cy="31320"/>
            </p14:xfrm>
          </p:contentPart>
        </mc:Choice>
        <mc:Fallback xmlns="">
          <p:pic>
            <p:nvPicPr>
              <p:cNvPr id="24" name="Ink 23">
                <a:extLst>
                  <a:ext uri="{FF2B5EF4-FFF2-40B4-BE49-F238E27FC236}">
                    <a16:creationId xmlns:a16="http://schemas.microsoft.com/office/drawing/2014/main" id="{1EFA33B6-7B9F-197D-5D05-8D4CA7956233}"/>
                  </a:ext>
                </a:extLst>
              </p:cNvPr>
              <p:cNvPicPr/>
              <p:nvPr/>
            </p:nvPicPr>
            <p:blipFill>
              <a:blip r:embed="rId15"/>
              <a:stretch>
                <a:fillRect/>
              </a:stretch>
            </p:blipFill>
            <p:spPr>
              <a:xfrm>
                <a:off x="856397" y="6313176"/>
                <a:ext cx="487764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55610C87-E7F4-0532-52E6-85547508B759}"/>
                  </a:ext>
                </a:extLst>
              </p14:cNvPr>
              <p14:cNvContentPartPr/>
              <p14:nvPr/>
            </p14:nvContentPartPr>
            <p14:xfrm>
              <a:off x="3642797" y="197136"/>
              <a:ext cx="957960" cy="38160"/>
            </p14:xfrm>
          </p:contentPart>
        </mc:Choice>
        <mc:Fallback xmlns="">
          <p:pic>
            <p:nvPicPr>
              <p:cNvPr id="29" name="Ink 28">
                <a:extLst>
                  <a:ext uri="{FF2B5EF4-FFF2-40B4-BE49-F238E27FC236}">
                    <a16:creationId xmlns:a16="http://schemas.microsoft.com/office/drawing/2014/main" id="{55610C87-E7F4-0532-52E6-85547508B759}"/>
                  </a:ext>
                </a:extLst>
              </p:cNvPr>
              <p:cNvPicPr/>
              <p:nvPr/>
            </p:nvPicPr>
            <p:blipFill>
              <a:blip r:embed="rId17"/>
              <a:stretch>
                <a:fillRect/>
              </a:stretch>
            </p:blipFill>
            <p:spPr>
              <a:xfrm>
                <a:off x="3589157" y="89496"/>
                <a:ext cx="1065600" cy="253800"/>
              </a:xfrm>
              <a:prstGeom prst="rect">
                <a:avLst/>
              </a:prstGeom>
            </p:spPr>
          </p:pic>
        </mc:Fallback>
      </mc:AlternateContent>
    </p:spTree>
    <p:extLst>
      <p:ext uri="{BB962C8B-B14F-4D97-AF65-F5344CB8AC3E}">
        <p14:creationId xmlns:p14="http://schemas.microsoft.com/office/powerpoint/2010/main" val="57195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455D3-6E30-D46E-52AB-185F00E96182}"/>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6DD48AD3-E893-45C4-E540-66E785F46372}"/>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88E80765-CD81-9E45-14E2-0CACB9F0E2FF}"/>
              </a:ext>
            </a:extLst>
          </p:cNvPr>
          <p:cNvPicPr>
            <a:picLocks noChangeAspect="1"/>
          </p:cNvPicPr>
          <p:nvPr/>
        </p:nvPicPr>
        <p:blipFill>
          <a:blip r:embed="rId4"/>
          <a:stretch>
            <a:fillRect/>
          </a:stretch>
        </p:blipFill>
        <p:spPr>
          <a:xfrm>
            <a:off x="75698" y="4152900"/>
            <a:ext cx="2994459" cy="2609849"/>
          </a:xfrm>
          <a:prstGeom prst="rect">
            <a:avLst/>
          </a:prstGeom>
          <a:ln w="38100">
            <a:solidFill>
              <a:srgbClr val="FFC000"/>
            </a:solidFill>
          </a:ln>
        </p:spPr>
      </p:pic>
      <p:sp>
        <p:nvSpPr>
          <p:cNvPr id="5" name="TextBox 5">
            <a:extLst>
              <a:ext uri="{FF2B5EF4-FFF2-40B4-BE49-F238E27FC236}">
                <a16:creationId xmlns:a16="http://schemas.microsoft.com/office/drawing/2014/main" id="{8238C988-95A5-0D1A-F09C-A242FB3A31CA}"/>
              </a:ext>
            </a:extLst>
          </p:cNvPr>
          <p:cNvSpPr txBox="1"/>
          <p:nvPr/>
        </p:nvSpPr>
        <p:spPr>
          <a:xfrm>
            <a:off x="8743950" y="104775"/>
            <a:ext cx="3362325" cy="2913618"/>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el </a:t>
            </a:r>
            <a:r>
              <a:rPr lang="es-ES" sz="2200" b="1" dirty="0">
                <a:latin typeface="Bahnschrift Light Condensed" panose="020B0502040204020203" pitchFamily="34" charset="0"/>
              </a:rPr>
              <a:t>séptimo ángel </a:t>
            </a:r>
            <a:r>
              <a:rPr lang="es-ES" sz="2200" dirty="0">
                <a:latin typeface="Bahnschrift Light Condensed" panose="020B0502040204020203" pitchFamily="34" charset="0"/>
              </a:rPr>
              <a:t>derramó su copa por el </a:t>
            </a:r>
            <a:r>
              <a:rPr lang="es-ES" sz="2200" b="1" dirty="0">
                <a:latin typeface="Bahnschrift Light Condensed" panose="020B0502040204020203" pitchFamily="34" charset="0"/>
              </a:rPr>
              <a:t>aire;</a:t>
            </a:r>
            <a:r>
              <a:rPr lang="es-ES" sz="2200" dirty="0">
                <a:latin typeface="Bahnschrift Light Condensed" panose="020B0502040204020203" pitchFamily="34" charset="0"/>
              </a:rPr>
              <a:t> y salió una </a:t>
            </a:r>
            <a:r>
              <a:rPr lang="es-ES" sz="2200" b="1" dirty="0">
                <a:latin typeface="Bahnschrift Light Condensed" panose="020B0502040204020203" pitchFamily="34" charset="0"/>
              </a:rPr>
              <a:t>gran voz del templo del cielo, del trono, </a:t>
            </a:r>
            <a:r>
              <a:rPr lang="es-ES" sz="2200" dirty="0">
                <a:latin typeface="Bahnschrift Light Condensed" panose="020B0502040204020203" pitchFamily="34" charset="0"/>
              </a:rPr>
              <a:t>diciendo: </a:t>
            </a:r>
            <a:r>
              <a:rPr lang="es-ES" sz="2200" b="1" dirty="0">
                <a:solidFill>
                  <a:srgbClr val="0070C0"/>
                </a:solidFill>
                <a:latin typeface="Bahnschrift Light Condensed" panose="020B0502040204020203" pitchFamily="34" charset="0"/>
              </a:rPr>
              <a:t>¡Hecho está! </a:t>
            </a:r>
            <a:r>
              <a:rPr lang="es-ES" sz="2200" dirty="0">
                <a:latin typeface="Bahnschrift Light Condensed" panose="020B0502040204020203" pitchFamily="34" charset="0"/>
              </a:rPr>
              <a:t>Y hubo </a:t>
            </a:r>
            <a:r>
              <a:rPr lang="es-ES" sz="2200" b="1" dirty="0">
                <a:solidFill>
                  <a:srgbClr val="FF0000"/>
                </a:solidFill>
                <a:latin typeface="Bahnschrift Light Condensed" panose="020B0502040204020203" pitchFamily="34" charset="0"/>
              </a:rPr>
              <a:t>voces, y relámpagos y truenos; y hubo un gran temblor, </a:t>
            </a:r>
            <a:r>
              <a:rPr lang="es-ES" sz="2200" dirty="0">
                <a:latin typeface="Bahnschrift Light Condensed" panose="020B0502040204020203" pitchFamily="34" charset="0"/>
              </a:rPr>
              <a:t>un terremoto tan grande, cual no hubo jamás desde que los hombres han estado sobre la tierra. (Apocalipsis 16:17-18)</a:t>
            </a:r>
          </a:p>
        </p:txBody>
      </p:sp>
      <p:cxnSp>
        <p:nvCxnSpPr>
          <p:cNvPr id="11" name="Gerade Verbindung mit Pfeil 10">
            <a:extLst>
              <a:ext uri="{FF2B5EF4-FFF2-40B4-BE49-F238E27FC236}">
                <a16:creationId xmlns:a16="http://schemas.microsoft.com/office/drawing/2014/main" id="{A8EAB19C-274B-6FDC-2C92-90E76FEE167E}"/>
              </a:ext>
            </a:extLst>
          </p:cNvPr>
          <p:cNvCxnSpPr>
            <a:cxnSpLocks/>
          </p:cNvCxnSpPr>
          <p:nvPr/>
        </p:nvCxnSpPr>
        <p:spPr>
          <a:xfrm flipH="1">
            <a:off x="1981200" y="3533775"/>
            <a:ext cx="5076825" cy="1295400"/>
          </a:xfrm>
          <a:prstGeom prst="straightConnector1">
            <a:avLst/>
          </a:prstGeom>
          <a:ln w="7620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 name="Rechteck: abgerundete Ecken 1">
            <a:extLst>
              <a:ext uri="{FF2B5EF4-FFF2-40B4-BE49-F238E27FC236}">
                <a16:creationId xmlns:a16="http://schemas.microsoft.com/office/drawing/2014/main" id="{50817520-3074-2ABD-0715-45FC9D4BA26D}"/>
              </a:ext>
            </a:extLst>
          </p:cNvPr>
          <p:cNvSpPr/>
          <p:nvPr/>
        </p:nvSpPr>
        <p:spPr>
          <a:xfrm>
            <a:off x="444732" y="430947"/>
            <a:ext cx="6314793" cy="3102827"/>
          </a:xfrm>
          <a:prstGeom prst="roundRect">
            <a:avLst>
              <a:gd name="adj" fmla="val 3393"/>
            </a:avLst>
          </a:prstGeom>
          <a:blipFill dpi="0" rotWithShape="1">
            <a:blip r:embed="rId5">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es-ES" sz="1200" dirty="0">
                <a:solidFill>
                  <a:srgbClr val="000000"/>
                </a:solidFill>
                <a:latin typeface="Bahnschrift Light" panose="020B0502040204020203" pitchFamily="34" charset="0"/>
              </a:rPr>
              <a:t>Urano es un gigante gaseoso (más exactamente: gigante helado) con una atmósfera espesa y extensa. Su composición consiste aproximadamente en un 83 % de hidrógeno, un 15 % de helio y un 2,3 % de metano (más trazas de otros gases). El planeta mismo es en gran parte gaseoso o está formado por sustancias volátiles (agua, amoníaco, metano) en estado supercrítico. La característica coloración cian se produce por el metano en la atmósfera. En resumen: </a:t>
            </a:r>
            <a:r>
              <a:rPr lang="es-ES" sz="1200" dirty="0">
                <a:solidFill>
                  <a:srgbClr val="000000"/>
                </a:solidFill>
                <a:highlight>
                  <a:srgbClr val="FFFF00"/>
                </a:highlight>
                <a:latin typeface="Bahnschrift Light" panose="020B0502040204020203" pitchFamily="34" charset="0"/>
              </a:rPr>
              <a:t>Urano es literalmente un “planeta de aire” – un cuerpo celeste que consiste casi completamente en gases y una atmósfera densa. </a:t>
            </a:r>
            <a:r>
              <a:rPr lang="es-ES" sz="1200" dirty="0">
                <a:solidFill>
                  <a:srgbClr val="000000"/>
                </a:solidFill>
                <a:latin typeface="Bahnschrift Light" panose="020B0502040204020203" pitchFamily="34" charset="0"/>
              </a:rPr>
              <a:t>No tiene una superficie sólida en el sentido terrestre, sino transiciones de gas a capas más densas.</a:t>
            </a:r>
          </a:p>
          <a:p>
            <a:endParaRPr lang="es-ES" sz="1200" dirty="0">
              <a:solidFill>
                <a:srgbClr val="000000"/>
              </a:solidFill>
              <a:latin typeface="Bahnschrift Light" panose="020B0502040204020203" pitchFamily="34" charset="0"/>
            </a:endParaRPr>
          </a:p>
          <a:p>
            <a:r>
              <a:rPr lang="es-ES" sz="1200" dirty="0">
                <a:solidFill>
                  <a:srgbClr val="000000"/>
                </a:solidFill>
                <a:highlight>
                  <a:srgbClr val="FFFF00"/>
                </a:highlight>
                <a:latin typeface="Bahnschrift Light" panose="020B0502040204020203" pitchFamily="34" charset="0"/>
              </a:rPr>
              <a:t>El nombre Urano viene directamente del griego </a:t>
            </a:r>
            <a:r>
              <a:rPr lang="es-ES" sz="1200" dirty="0" err="1">
                <a:solidFill>
                  <a:srgbClr val="000000"/>
                </a:solidFill>
                <a:highlight>
                  <a:srgbClr val="FFFF00"/>
                </a:highlight>
                <a:latin typeface="Bahnschrift Light" panose="020B0502040204020203" pitchFamily="34" charset="0"/>
              </a:rPr>
              <a:t>Ouranos</a:t>
            </a:r>
            <a:r>
              <a:rPr lang="es-ES" sz="1200" dirty="0">
                <a:solidFill>
                  <a:srgbClr val="000000"/>
                </a:solidFill>
                <a:highlight>
                  <a:srgbClr val="FFFF00"/>
                </a:highlight>
                <a:latin typeface="Bahnschrift Light" panose="020B0502040204020203" pitchFamily="34" charset="0"/>
              </a:rPr>
              <a:t> (</a:t>
            </a:r>
            <a:r>
              <a:rPr lang="es-ES" sz="1200" dirty="0" err="1">
                <a:solidFill>
                  <a:srgbClr val="000000"/>
                </a:solidFill>
                <a:highlight>
                  <a:srgbClr val="FFFF00"/>
                </a:highlight>
                <a:latin typeface="Bahnschrift Light" panose="020B0502040204020203" pitchFamily="34" charset="0"/>
              </a:rPr>
              <a:t>Οὐρ</a:t>
            </a:r>
            <a:r>
              <a:rPr lang="es-ES" sz="1200" dirty="0">
                <a:solidFill>
                  <a:srgbClr val="000000"/>
                </a:solidFill>
                <a:highlight>
                  <a:srgbClr val="FFFF00"/>
                </a:highlight>
                <a:latin typeface="Bahnschrift Light" panose="020B0502040204020203" pitchFamily="34" charset="0"/>
              </a:rPr>
              <a:t>ανός), que literalmente significa “cielo” o “firmamento”. </a:t>
            </a:r>
            <a:r>
              <a:rPr lang="es-ES" sz="1200" dirty="0" err="1">
                <a:solidFill>
                  <a:srgbClr val="000000"/>
                </a:solidFill>
                <a:latin typeface="Bahnschrift Light" panose="020B0502040204020203" pitchFamily="34" charset="0"/>
              </a:rPr>
              <a:t>Ouranos</a:t>
            </a:r>
            <a:r>
              <a:rPr lang="es-ES" sz="1200" dirty="0">
                <a:solidFill>
                  <a:srgbClr val="000000"/>
                </a:solidFill>
                <a:latin typeface="Bahnschrift Light" panose="020B0502040204020203" pitchFamily="34" charset="0"/>
              </a:rPr>
              <a:t> es el dios primordial del cielo, la personificación del firmamento mismo. </a:t>
            </a:r>
            <a:r>
              <a:rPr lang="es-ES" sz="1200" dirty="0">
                <a:solidFill>
                  <a:srgbClr val="000000"/>
                </a:solidFill>
                <a:highlight>
                  <a:srgbClr val="FFFF00"/>
                </a:highlight>
                <a:latin typeface="Bahnschrift Light" panose="020B0502040204020203" pitchFamily="34" charset="0"/>
              </a:rPr>
              <a:t>En la cosmología antigua, el cielo era considerado el reino del aire, de los dioses y de las estrellas – el espacio sobre la tierra (Gaia). </a:t>
            </a:r>
            <a:r>
              <a:rPr lang="es-ES" sz="1200" dirty="0">
                <a:solidFill>
                  <a:srgbClr val="000000"/>
                </a:solidFill>
                <a:latin typeface="Bahnschrift Light" panose="020B0502040204020203" pitchFamily="34" charset="0"/>
              </a:rPr>
              <a:t>En romano se llama </a:t>
            </a:r>
            <a:r>
              <a:rPr lang="es-ES" sz="1200" dirty="0" err="1">
                <a:solidFill>
                  <a:srgbClr val="000000"/>
                </a:solidFill>
                <a:latin typeface="Bahnschrift Light" panose="020B0502040204020203" pitchFamily="34" charset="0"/>
              </a:rPr>
              <a:t>Caelus</a:t>
            </a:r>
            <a:r>
              <a:rPr lang="es-ES" sz="1200" dirty="0">
                <a:solidFill>
                  <a:srgbClr val="000000"/>
                </a:solidFill>
                <a:latin typeface="Bahnschrift Light" panose="020B0502040204020203" pitchFamily="34" charset="0"/>
              </a:rPr>
              <a:t> (de </a:t>
            </a:r>
            <a:r>
              <a:rPr lang="es-ES" sz="1200" dirty="0" err="1">
                <a:solidFill>
                  <a:srgbClr val="000000"/>
                </a:solidFill>
                <a:latin typeface="Bahnschrift Light" panose="020B0502040204020203" pitchFamily="34" charset="0"/>
              </a:rPr>
              <a:t>caelum</a:t>
            </a:r>
            <a:r>
              <a:rPr lang="es-ES" sz="1200" dirty="0">
                <a:solidFill>
                  <a:srgbClr val="000000"/>
                </a:solidFill>
                <a:latin typeface="Bahnschrift Light" panose="020B0502040204020203" pitchFamily="34" charset="0"/>
              </a:rPr>
              <a:t> = cielo). Por lo tanto, </a:t>
            </a:r>
            <a:r>
              <a:rPr lang="es-ES" sz="1200" dirty="0" err="1">
                <a:solidFill>
                  <a:srgbClr val="000000"/>
                </a:solidFill>
                <a:highlight>
                  <a:srgbClr val="FFFF00"/>
                </a:highlight>
                <a:latin typeface="Bahnschrift Light" panose="020B0502040204020203" pitchFamily="34" charset="0"/>
              </a:rPr>
              <a:t>Ouranos</a:t>
            </a:r>
            <a:r>
              <a:rPr lang="es-ES" sz="1200" dirty="0">
                <a:solidFill>
                  <a:srgbClr val="000000"/>
                </a:solidFill>
                <a:highlight>
                  <a:srgbClr val="FFFF00"/>
                </a:highlight>
                <a:latin typeface="Bahnschrift Light" panose="020B0502040204020203" pitchFamily="34" charset="0"/>
              </a:rPr>
              <a:t> no está simplemente “conectado con el cielo”; él es el cielo – y con ello el principio divino del aire y del espacio que rodea el mundo.</a:t>
            </a:r>
          </a:p>
        </p:txBody>
      </p:sp>
      <p:pic>
        <p:nvPicPr>
          <p:cNvPr id="6" name="Grafik 5">
            <a:extLst>
              <a:ext uri="{FF2B5EF4-FFF2-40B4-BE49-F238E27FC236}">
                <a16:creationId xmlns:a16="http://schemas.microsoft.com/office/drawing/2014/main" id="{12701327-A5CC-0B7A-D00B-A14D59E8E9C3}"/>
              </a:ext>
            </a:extLst>
          </p:cNvPr>
          <p:cNvPicPr>
            <a:picLocks noChangeAspect="1"/>
          </p:cNvPicPr>
          <p:nvPr/>
        </p:nvPicPr>
        <p:blipFill>
          <a:blip r:embed="rId6"/>
          <a:stretch>
            <a:fillRect/>
          </a:stretch>
        </p:blipFill>
        <p:spPr>
          <a:xfrm>
            <a:off x="50858" y="0"/>
            <a:ext cx="616297" cy="592015"/>
          </a:xfrm>
          <a:prstGeom prst="rect">
            <a:avLst/>
          </a:prstGeom>
        </p:spPr>
      </p:pic>
    </p:spTree>
    <p:extLst>
      <p:ext uri="{BB962C8B-B14F-4D97-AF65-F5344CB8AC3E}">
        <p14:creationId xmlns:p14="http://schemas.microsoft.com/office/powerpoint/2010/main" val="197524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B72A-E5F0-6D72-CC38-BB30ECE3EAEA}"/>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6E1A5A51-1DE7-9BED-0D5B-A28040B5BFBF}"/>
              </a:ext>
            </a:extLst>
          </p:cNvPr>
          <p:cNvPicPr>
            <a:picLocks noChangeAspect="1"/>
          </p:cNvPicPr>
          <p:nvPr/>
        </p:nvPicPr>
        <p:blipFill>
          <a:blip r:embed="rId3"/>
          <a:srcRect r="12911"/>
          <a:stretch>
            <a:fillRect/>
          </a:stretch>
        </p:blipFill>
        <p:spPr>
          <a:xfrm>
            <a:off x="0" y="0"/>
            <a:ext cx="12192000" cy="6858000"/>
          </a:xfrm>
          <a:prstGeom prst="rect">
            <a:avLst/>
          </a:prstGeom>
        </p:spPr>
      </p:pic>
      <p:sp>
        <p:nvSpPr>
          <p:cNvPr id="5" name="TextBox 5">
            <a:extLst>
              <a:ext uri="{FF2B5EF4-FFF2-40B4-BE49-F238E27FC236}">
                <a16:creationId xmlns:a16="http://schemas.microsoft.com/office/drawing/2014/main" id="{E94BD2B8-C181-82B3-B285-90293D6741AC}"/>
              </a:ext>
            </a:extLst>
          </p:cNvPr>
          <p:cNvSpPr txBox="1"/>
          <p:nvPr/>
        </p:nvSpPr>
        <p:spPr>
          <a:xfrm>
            <a:off x="8743950" y="104775"/>
            <a:ext cx="3362325" cy="2913618"/>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el </a:t>
            </a:r>
            <a:r>
              <a:rPr lang="es-ES" sz="2200" b="1" dirty="0">
                <a:latin typeface="Bahnschrift Light Condensed" panose="020B0502040204020203" pitchFamily="34" charset="0"/>
              </a:rPr>
              <a:t>séptimo ángel </a:t>
            </a:r>
            <a:r>
              <a:rPr lang="es-ES" sz="2200" dirty="0">
                <a:latin typeface="Bahnschrift Light Condensed" panose="020B0502040204020203" pitchFamily="34" charset="0"/>
              </a:rPr>
              <a:t>derramó su copa por el </a:t>
            </a:r>
            <a:r>
              <a:rPr lang="es-ES" sz="2200" b="1" dirty="0">
                <a:latin typeface="Bahnschrift Light Condensed" panose="020B0502040204020203" pitchFamily="34" charset="0"/>
              </a:rPr>
              <a:t>aire;</a:t>
            </a:r>
            <a:r>
              <a:rPr lang="es-ES" sz="2200" dirty="0">
                <a:latin typeface="Bahnschrift Light Condensed" panose="020B0502040204020203" pitchFamily="34" charset="0"/>
              </a:rPr>
              <a:t> y salió una </a:t>
            </a:r>
            <a:r>
              <a:rPr lang="es-ES" sz="2200" b="1" dirty="0">
                <a:latin typeface="Bahnschrift Light Condensed" panose="020B0502040204020203" pitchFamily="34" charset="0"/>
              </a:rPr>
              <a:t>gran voz del templo del cielo, del trono, </a:t>
            </a:r>
            <a:r>
              <a:rPr lang="es-ES" sz="2200" dirty="0">
                <a:latin typeface="Bahnschrift Light Condensed" panose="020B0502040204020203" pitchFamily="34" charset="0"/>
              </a:rPr>
              <a:t>diciendo: </a:t>
            </a:r>
            <a:r>
              <a:rPr lang="es-ES" sz="2200" b="1" dirty="0">
                <a:solidFill>
                  <a:srgbClr val="0070C0"/>
                </a:solidFill>
                <a:latin typeface="Bahnschrift Light Condensed" panose="020B0502040204020203" pitchFamily="34" charset="0"/>
              </a:rPr>
              <a:t>¡Hecho está! </a:t>
            </a:r>
            <a:r>
              <a:rPr lang="es-ES" sz="2200" dirty="0">
                <a:latin typeface="Bahnschrift Light Condensed" panose="020B0502040204020203" pitchFamily="34" charset="0"/>
              </a:rPr>
              <a:t>Y hubo </a:t>
            </a:r>
            <a:r>
              <a:rPr lang="es-ES" sz="2200" b="1" dirty="0">
                <a:solidFill>
                  <a:srgbClr val="FF0000"/>
                </a:solidFill>
                <a:latin typeface="Bahnschrift Light Condensed" panose="020B0502040204020203" pitchFamily="34" charset="0"/>
              </a:rPr>
              <a:t>voces, y relámpagos y truenos; y hubo un gran temblor, </a:t>
            </a:r>
            <a:r>
              <a:rPr lang="es-ES" sz="2200" dirty="0">
                <a:latin typeface="Bahnschrift Light Condensed" panose="020B0502040204020203" pitchFamily="34" charset="0"/>
              </a:rPr>
              <a:t>un terremoto tan grande, cual no hubo jamás desde que los hombres han estado sobre la tierra. (Apocalipsis 16:17-18)</a:t>
            </a:r>
          </a:p>
        </p:txBody>
      </p:sp>
      <p:pic>
        <p:nvPicPr>
          <p:cNvPr id="7" name="Grafik 6">
            <a:extLst>
              <a:ext uri="{FF2B5EF4-FFF2-40B4-BE49-F238E27FC236}">
                <a16:creationId xmlns:a16="http://schemas.microsoft.com/office/drawing/2014/main" id="{066A4EE5-0BAF-4787-04BE-3D30C14E5BB4}"/>
              </a:ext>
            </a:extLst>
          </p:cNvPr>
          <p:cNvPicPr>
            <a:picLocks noChangeAspect="1"/>
          </p:cNvPicPr>
          <p:nvPr/>
        </p:nvPicPr>
        <p:blipFill>
          <a:blip r:embed="rId4"/>
          <a:stretch>
            <a:fillRect/>
          </a:stretch>
        </p:blipFill>
        <p:spPr>
          <a:xfrm>
            <a:off x="187995" y="154012"/>
            <a:ext cx="4552817" cy="3090903"/>
          </a:xfrm>
          <a:prstGeom prst="rect">
            <a:avLst/>
          </a:prstGeom>
          <a:ln w="50800">
            <a:solidFill>
              <a:srgbClr val="FFC000"/>
            </a:solidFill>
          </a:ln>
        </p:spPr>
      </p:pic>
      <p:sp>
        <p:nvSpPr>
          <p:cNvPr id="12" name="Textfeld 11">
            <a:extLst>
              <a:ext uri="{FF2B5EF4-FFF2-40B4-BE49-F238E27FC236}">
                <a16:creationId xmlns:a16="http://schemas.microsoft.com/office/drawing/2014/main" id="{ECE264BA-0F33-E2EB-267B-6CE0F93A38F0}"/>
              </a:ext>
            </a:extLst>
          </p:cNvPr>
          <p:cNvSpPr txBox="1"/>
          <p:nvPr/>
        </p:nvSpPr>
        <p:spPr>
          <a:xfrm>
            <a:off x="330590" y="1159643"/>
            <a:ext cx="2869809" cy="646331"/>
          </a:xfrm>
          <a:prstGeom prst="rect">
            <a:avLst/>
          </a:prstGeom>
          <a:noFill/>
        </p:spPr>
        <p:txBody>
          <a:bodyPr wrap="square">
            <a:spAutoFit/>
          </a:bodyPr>
          <a:lstStyle/>
          <a:p>
            <a:r>
              <a:rPr lang="en-US" dirty="0">
                <a:solidFill>
                  <a:schemeClr val="bg1"/>
                </a:solidFill>
              </a:rPr>
              <a:t>https://www.youtube.com/watch?v=gR9cVV1kwT8&amp;</a:t>
            </a:r>
          </a:p>
        </p:txBody>
      </p:sp>
      <p:pic>
        <p:nvPicPr>
          <p:cNvPr id="13" name="Grafik 12" descr="preview url image">
            <a:extLst>
              <a:ext uri="{FF2B5EF4-FFF2-40B4-BE49-F238E27FC236}">
                <a16:creationId xmlns:a16="http://schemas.microsoft.com/office/drawing/2014/main" id="{6A136D39-CF7D-7854-D679-98F2E629DBA8}"/>
              </a:ext>
            </a:extLst>
          </p:cNvPr>
          <p:cNvPicPr>
            <a:picLocks noChangeAspect="1"/>
          </p:cNvPicPr>
          <p:nvPr/>
        </p:nvPicPr>
        <p:blipFill>
          <a:blip r:embed="rId5"/>
          <a:stretch>
            <a:fillRect/>
          </a:stretch>
        </p:blipFill>
        <p:spPr>
          <a:xfrm>
            <a:off x="187995" y="3568573"/>
            <a:ext cx="4553675" cy="3090902"/>
          </a:xfrm>
          <a:prstGeom prst="rect">
            <a:avLst/>
          </a:prstGeom>
          <a:ln w="50800">
            <a:solidFill>
              <a:srgbClr val="FFC000"/>
            </a:solidFill>
          </a:ln>
        </p:spPr>
      </p:pic>
    </p:spTree>
    <p:extLst>
      <p:ext uri="{BB962C8B-B14F-4D97-AF65-F5344CB8AC3E}">
        <p14:creationId xmlns:p14="http://schemas.microsoft.com/office/powerpoint/2010/main" val="1468187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B1EB2-789F-5AC5-5F5F-8A4EC4379460}"/>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F42C40EE-F466-EB95-A419-7779EF8EAE84}"/>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D804B0E0-6531-982F-C032-73D09018E2C6}"/>
              </a:ext>
            </a:extLst>
          </p:cNvPr>
          <p:cNvPicPr>
            <a:picLocks noChangeAspect="1"/>
          </p:cNvPicPr>
          <p:nvPr/>
        </p:nvPicPr>
        <p:blipFill>
          <a:blip r:embed="rId4"/>
          <a:stretch>
            <a:fillRect/>
          </a:stretch>
        </p:blipFill>
        <p:spPr>
          <a:xfrm>
            <a:off x="75698" y="4152900"/>
            <a:ext cx="2994459" cy="2609849"/>
          </a:xfrm>
          <a:prstGeom prst="rect">
            <a:avLst/>
          </a:prstGeom>
          <a:ln w="38100">
            <a:solidFill>
              <a:srgbClr val="FFC000"/>
            </a:solidFill>
          </a:ln>
        </p:spPr>
      </p:pic>
      <p:sp>
        <p:nvSpPr>
          <p:cNvPr id="5" name="TextBox 5">
            <a:extLst>
              <a:ext uri="{FF2B5EF4-FFF2-40B4-BE49-F238E27FC236}">
                <a16:creationId xmlns:a16="http://schemas.microsoft.com/office/drawing/2014/main" id="{99DE26C2-A98E-DEA0-BA8F-4F14F0F5CE7F}"/>
              </a:ext>
            </a:extLst>
          </p:cNvPr>
          <p:cNvSpPr txBox="1"/>
          <p:nvPr/>
        </p:nvSpPr>
        <p:spPr>
          <a:xfrm>
            <a:off x="8743950" y="104775"/>
            <a:ext cx="3362325" cy="2913618"/>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el </a:t>
            </a:r>
            <a:r>
              <a:rPr lang="es-ES" sz="2200" b="1" dirty="0">
                <a:latin typeface="Bahnschrift Light Condensed" panose="020B0502040204020203" pitchFamily="34" charset="0"/>
              </a:rPr>
              <a:t>séptimo ángel </a:t>
            </a:r>
            <a:r>
              <a:rPr lang="es-ES" sz="2200" dirty="0">
                <a:latin typeface="Bahnschrift Light Condensed" panose="020B0502040204020203" pitchFamily="34" charset="0"/>
              </a:rPr>
              <a:t>derramó su copa por el </a:t>
            </a:r>
            <a:r>
              <a:rPr lang="es-ES" sz="2200" b="1" dirty="0">
                <a:latin typeface="Bahnschrift Light Condensed" panose="020B0502040204020203" pitchFamily="34" charset="0"/>
              </a:rPr>
              <a:t>aire;</a:t>
            </a:r>
            <a:r>
              <a:rPr lang="es-ES" sz="2200" dirty="0">
                <a:latin typeface="Bahnschrift Light Condensed" panose="020B0502040204020203" pitchFamily="34" charset="0"/>
              </a:rPr>
              <a:t> y salió una </a:t>
            </a:r>
            <a:r>
              <a:rPr lang="es-ES" sz="2200" b="1" dirty="0">
                <a:latin typeface="Bahnschrift Light Condensed" panose="020B0502040204020203" pitchFamily="34" charset="0"/>
              </a:rPr>
              <a:t>gran voz del templo del cielo, del trono, </a:t>
            </a:r>
            <a:r>
              <a:rPr lang="es-ES" sz="2200" dirty="0">
                <a:latin typeface="Bahnschrift Light Condensed" panose="020B0502040204020203" pitchFamily="34" charset="0"/>
              </a:rPr>
              <a:t>diciendo: </a:t>
            </a:r>
            <a:r>
              <a:rPr lang="es-ES" sz="2200" b="1" dirty="0">
                <a:solidFill>
                  <a:srgbClr val="0070C0"/>
                </a:solidFill>
                <a:latin typeface="Bahnschrift Light Condensed" panose="020B0502040204020203" pitchFamily="34" charset="0"/>
              </a:rPr>
              <a:t>¡Hecho está! </a:t>
            </a:r>
            <a:r>
              <a:rPr lang="es-ES" sz="2200" dirty="0">
                <a:latin typeface="Bahnschrift Light Condensed" panose="020B0502040204020203" pitchFamily="34" charset="0"/>
              </a:rPr>
              <a:t>Y hubo </a:t>
            </a:r>
            <a:r>
              <a:rPr lang="es-ES" sz="2200" b="1" dirty="0">
                <a:solidFill>
                  <a:srgbClr val="FF0000"/>
                </a:solidFill>
                <a:latin typeface="Bahnschrift Light Condensed" panose="020B0502040204020203" pitchFamily="34" charset="0"/>
              </a:rPr>
              <a:t>voces, y relámpagos y truenos; y hubo un gran temblor, </a:t>
            </a:r>
            <a:r>
              <a:rPr lang="es-ES" sz="2200" dirty="0">
                <a:latin typeface="Bahnschrift Light Condensed" panose="020B0502040204020203" pitchFamily="34" charset="0"/>
              </a:rPr>
              <a:t>un terremoto tan grande, cual no hubo jamás desde que los hombres han estado sobre la tierra. (Apocalipsis 16:17-18)</a:t>
            </a:r>
          </a:p>
        </p:txBody>
      </p:sp>
      <p:cxnSp>
        <p:nvCxnSpPr>
          <p:cNvPr id="11" name="Gerade Verbindung mit Pfeil 10">
            <a:extLst>
              <a:ext uri="{FF2B5EF4-FFF2-40B4-BE49-F238E27FC236}">
                <a16:creationId xmlns:a16="http://schemas.microsoft.com/office/drawing/2014/main" id="{8D89158D-7AEC-B91A-0B01-5F82B08BAF54}"/>
              </a:ext>
            </a:extLst>
          </p:cNvPr>
          <p:cNvCxnSpPr>
            <a:cxnSpLocks/>
          </p:cNvCxnSpPr>
          <p:nvPr/>
        </p:nvCxnSpPr>
        <p:spPr>
          <a:xfrm flipH="1">
            <a:off x="1981200" y="3533775"/>
            <a:ext cx="5076825" cy="1295400"/>
          </a:xfrm>
          <a:prstGeom prst="straightConnector1">
            <a:avLst/>
          </a:prstGeom>
          <a:ln w="7620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54682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98EEA-7BC8-CBF5-BAC8-66216D6380A2}"/>
            </a:ext>
          </a:extLst>
        </p:cNvPr>
        <p:cNvGrpSpPr/>
        <p:nvPr/>
      </p:nvGrpSpPr>
      <p:grpSpPr>
        <a:xfrm>
          <a:off x="0" y="0"/>
          <a:ext cx="0" cy="0"/>
          <a:chOff x="0" y="0"/>
          <a:chExt cx="0" cy="0"/>
        </a:xfrm>
      </p:grpSpPr>
      <p:pic>
        <p:nvPicPr>
          <p:cNvPr id="18" name="Grafik 17">
            <a:extLst>
              <a:ext uri="{FF2B5EF4-FFF2-40B4-BE49-F238E27FC236}">
                <a16:creationId xmlns:a16="http://schemas.microsoft.com/office/drawing/2014/main" id="{00491453-6A1B-704D-FDC5-4D1785301869}"/>
              </a:ext>
            </a:extLst>
          </p:cNvPr>
          <p:cNvPicPr>
            <a:picLocks noChangeAspect="1"/>
          </p:cNvPicPr>
          <p:nvPr/>
        </p:nvPicPr>
        <p:blipFill>
          <a:blip r:embed="rId3"/>
          <a:srcRect l="8878"/>
          <a:stretch>
            <a:fillRect/>
          </a:stretch>
        </p:blipFill>
        <p:spPr>
          <a:xfrm>
            <a:off x="-1" y="1"/>
            <a:ext cx="12188761" cy="6857999"/>
          </a:xfrm>
          <a:prstGeom prst="rect">
            <a:avLst/>
          </a:prstGeom>
        </p:spPr>
      </p:pic>
      <p:pic>
        <p:nvPicPr>
          <p:cNvPr id="3" name="Grafik 2">
            <a:extLst>
              <a:ext uri="{FF2B5EF4-FFF2-40B4-BE49-F238E27FC236}">
                <a16:creationId xmlns:a16="http://schemas.microsoft.com/office/drawing/2014/main" id="{F0035F00-769E-3EC4-49F4-C61F668BF821}"/>
              </a:ext>
            </a:extLst>
          </p:cNvPr>
          <p:cNvPicPr>
            <a:picLocks noChangeAspect="1"/>
          </p:cNvPicPr>
          <p:nvPr/>
        </p:nvPicPr>
        <p:blipFill>
          <a:blip r:embed="rId4"/>
          <a:srcRect t="2100" b="7900"/>
          <a:stretch>
            <a:fillRect/>
          </a:stretch>
        </p:blipFill>
        <p:spPr>
          <a:xfrm>
            <a:off x="7530041" y="116911"/>
            <a:ext cx="4540186" cy="4086167"/>
          </a:xfrm>
          <a:prstGeom prst="rect">
            <a:avLst/>
          </a:prstGeom>
          <a:noFill/>
          <a:ln w="38100">
            <a:solidFill>
              <a:srgbClr val="FFC000"/>
            </a:solidFill>
          </a:ln>
        </p:spPr>
      </p:pic>
      <p:sp>
        <p:nvSpPr>
          <p:cNvPr id="13" name="Textfeld 12">
            <a:extLst>
              <a:ext uri="{FF2B5EF4-FFF2-40B4-BE49-F238E27FC236}">
                <a16:creationId xmlns:a16="http://schemas.microsoft.com/office/drawing/2014/main" id="{DEF50803-258B-6CBE-9B76-145A3966385B}"/>
              </a:ext>
            </a:extLst>
          </p:cNvPr>
          <p:cNvSpPr txBox="1">
            <a:spLocks/>
          </p:cNvSpPr>
          <p:nvPr/>
        </p:nvSpPr>
        <p:spPr>
          <a:xfrm rot="1731241">
            <a:off x="2536812" y="4809009"/>
            <a:ext cx="901732" cy="230832"/>
          </a:xfrm>
          <a:prstGeom prst="rect">
            <a:avLst/>
          </a:prstGeom>
          <a:solidFill>
            <a:srgbClr val="FFFF00"/>
          </a:solidFill>
          <a:ln w="22225">
            <a:solidFill>
              <a:schemeClr val="bg1"/>
            </a:solidFill>
          </a:ln>
        </p:spPr>
        <p:txBody>
          <a:bodyPr wrap="square" rtlCol="0">
            <a:spAutoFit/>
          </a:bodyPr>
          <a:lstStyle/>
          <a:p>
            <a:pPr algn="ctr"/>
            <a:r>
              <a:rPr lang="de-DE" sz="900" b="1" noProof="0" dirty="0">
                <a:latin typeface="Bahnschrift Light" panose="020B0502040204020203" pitchFamily="34" charset="0"/>
              </a:rPr>
              <a:t>C/2022 </a:t>
            </a:r>
            <a:r>
              <a:rPr lang="de-DE" sz="900" b="1" dirty="0">
                <a:latin typeface="Bahnschrift Light" panose="020B0502040204020203" pitchFamily="34" charset="0"/>
              </a:rPr>
              <a:t>E3</a:t>
            </a:r>
            <a:endParaRPr lang="de-DE" sz="900" b="1" noProof="0" dirty="0">
              <a:latin typeface="Bahnschrift Light" panose="020B0502040204020203" pitchFamily="34" charset="0"/>
            </a:endParaRPr>
          </a:p>
        </p:txBody>
      </p:sp>
      <p:sp>
        <p:nvSpPr>
          <p:cNvPr id="14" name="Textfeld 13">
            <a:extLst>
              <a:ext uri="{FF2B5EF4-FFF2-40B4-BE49-F238E27FC236}">
                <a16:creationId xmlns:a16="http://schemas.microsoft.com/office/drawing/2014/main" id="{914B40D5-7D25-FDD8-2F0E-84F1CEFD7C34}"/>
              </a:ext>
            </a:extLst>
          </p:cNvPr>
          <p:cNvSpPr txBox="1">
            <a:spLocks/>
          </p:cNvSpPr>
          <p:nvPr/>
        </p:nvSpPr>
        <p:spPr>
          <a:xfrm rot="20323639">
            <a:off x="3565792" y="2315709"/>
            <a:ext cx="901732" cy="230832"/>
          </a:xfrm>
          <a:prstGeom prst="rect">
            <a:avLst/>
          </a:prstGeom>
          <a:solidFill>
            <a:schemeClr val="tx2">
              <a:lumMod val="50000"/>
              <a:lumOff val="50000"/>
            </a:schemeClr>
          </a:solidFill>
          <a:ln w="22225">
            <a:solidFill>
              <a:schemeClr val="bg1"/>
            </a:solidFill>
          </a:ln>
        </p:spPr>
        <p:txBody>
          <a:bodyPr wrap="square" rtlCol="0">
            <a:spAutoFit/>
          </a:bodyPr>
          <a:lstStyle/>
          <a:p>
            <a:pPr algn="ctr"/>
            <a:r>
              <a:rPr lang="de-DE" sz="900" b="1" noProof="0" dirty="0">
                <a:latin typeface="Bahnschrift Light" panose="020B0502040204020203" pitchFamily="34" charset="0"/>
              </a:rPr>
              <a:t>C/2025 R3</a:t>
            </a:r>
          </a:p>
        </p:txBody>
      </p:sp>
      <p:sp>
        <p:nvSpPr>
          <p:cNvPr id="16" name="TextBox 5">
            <a:extLst>
              <a:ext uri="{FF2B5EF4-FFF2-40B4-BE49-F238E27FC236}">
                <a16:creationId xmlns:a16="http://schemas.microsoft.com/office/drawing/2014/main" id="{A417A6AC-1719-40C4-BD4D-D2CC49E8F2F0}"/>
              </a:ext>
            </a:extLst>
          </p:cNvPr>
          <p:cNvSpPr txBox="1"/>
          <p:nvPr/>
        </p:nvSpPr>
        <p:spPr>
          <a:xfrm>
            <a:off x="5099734" y="5018919"/>
            <a:ext cx="3362325" cy="1785104"/>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sus ojos eran como llama de fuego, y había en su cabeza muchas coronas; </a:t>
            </a:r>
            <a:r>
              <a:rPr lang="es-ES" sz="2200" b="1" dirty="0">
                <a:latin typeface="Bahnschrift Light Condensed" panose="020B0502040204020203" pitchFamily="34" charset="0"/>
              </a:rPr>
              <a:t>y tenía un nombre escrito </a:t>
            </a:r>
            <a:r>
              <a:rPr lang="es-ES" sz="2200" b="1" dirty="0">
                <a:solidFill>
                  <a:srgbClr val="0070C0"/>
                </a:solidFill>
                <a:latin typeface="Bahnschrift Light Condensed" panose="020B0502040204020203" pitchFamily="34" charset="0"/>
              </a:rPr>
              <a:t>que ninguno conocía sino Él mismo.</a:t>
            </a:r>
            <a:r>
              <a:rPr lang="es-ES" sz="2200" dirty="0">
                <a:latin typeface="Bahnschrift Light Condensed" panose="020B0502040204020203" pitchFamily="34" charset="0"/>
              </a:rPr>
              <a:t> (Apocalipsis 19:12)</a:t>
            </a:r>
          </a:p>
        </p:txBody>
      </p:sp>
      <p:sp>
        <p:nvSpPr>
          <p:cNvPr id="19" name="Textfeld 18">
            <a:extLst>
              <a:ext uri="{FF2B5EF4-FFF2-40B4-BE49-F238E27FC236}">
                <a16:creationId xmlns:a16="http://schemas.microsoft.com/office/drawing/2014/main" id="{542ED80A-691A-40AB-9E97-17377A423D55}"/>
              </a:ext>
            </a:extLst>
          </p:cNvPr>
          <p:cNvSpPr txBox="1">
            <a:spLocks/>
          </p:cNvSpPr>
          <p:nvPr/>
        </p:nvSpPr>
        <p:spPr>
          <a:xfrm rot="18988695">
            <a:off x="4092558" y="3057465"/>
            <a:ext cx="901732" cy="230832"/>
          </a:xfrm>
          <a:prstGeom prst="rect">
            <a:avLst/>
          </a:prstGeom>
          <a:solidFill>
            <a:schemeClr val="accent1">
              <a:lumMod val="20000"/>
              <a:lumOff val="80000"/>
            </a:schemeClr>
          </a:solidFill>
          <a:ln w="22225">
            <a:solidFill>
              <a:schemeClr val="bg1"/>
            </a:solidFill>
          </a:ln>
        </p:spPr>
        <p:txBody>
          <a:bodyPr wrap="square" rtlCol="0">
            <a:spAutoFit/>
          </a:bodyPr>
          <a:lstStyle/>
          <a:p>
            <a:pPr algn="ctr"/>
            <a:r>
              <a:rPr lang="de-DE" sz="900" b="1" noProof="0" dirty="0">
                <a:latin typeface="Bahnschrift Light" panose="020B0502040204020203" pitchFamily="34" charset="0"/>
              </a:rPr>
              <a:t>C/2026 A1</a:t>
            </a:r>
          </a:p>
        </p:txBody>
      </p:sp>
      <p:sp>
        <p:nvSpPr>
          <p:cNvPr id="20" name="Textfeld 19">
            <a:extLst>
              <a:ext uri="{FF2B5EF4-FFF2-40B4-BE49-F238E27FC236}">
                <a16:creationId xmlns:a16="http://schemas.microsoft.com/office/drawing/2014/main" id="{6594C447-70FB-1643-2E7D-0577FD086B4D}"/>
              </a:ext>
            </a:extLst>
          </p:cNvPr>
          <p:cNvSpPr txBox="1">
            <a:spLocks/>
          </p:cNvSpPr>
          <p:nvPr/>
        </p:nvSpPr>
        <p:spPr>
          <a:xfrm rot="20256241">
            <a:off x="1448240" y="2513031"/>
            <a:ext cx="901732" cy="230832"/>
          </a:xfrm>
          <a:prstGeom prst="rect">
            <a:avLst/>
          </a:prstGeom>
          <a:gradFill flip="none" rotWithShape="1">
            <a:gsLst>
              <a:gs pos="0">
                <a:srgbClr val="FFC000"/>
              </a:gs>
              <a:gs pos="100000">
                <a:srgbClr val="FF0000"/>
              </a:gs>
            </a:gsLst>
            <a:lin ang="16200000" scaled="1"/>
            <a:tileRect/>
          </a:gradFill>
          <a:ln w="22225">
            <a:solidFill>
              <a:schemeClr val="bg1"/>
            </a:solidFill>
          </a:ln>
        </p:spPr>
        <p:txBody>
          <a:bodyPr wrap="square" rtlCol="0">
            <a:spAutoFit/>
          </a:bodyPr>
          <a:lstStyle/>
          <a:p>
            <a:pPr algn="ctr"/>
            <a:r>
              <a:rPr lang="de-DE" sz="900" b="1" noProof="0" dirty="0">
                <a:solidFill>
                  <a:schemeClr val="bg1"/>
                </a:solidFill>
                <a:latin typeface="Bahnschrift Light" panose="020B0502040204020203" pitchFamily="34" charset="0"/>
              </a:rPr>
              <a:t>C/2017 K2</a:t>
            </a:r>
          </a:p>
        </p:txBody>
      </p:sp>
      <p:sp>
        <p:nvSpPr>
          <p:cNvPr id="22" name="TextBox 5">
            <a:extLst>
              <a:ext uri="{FF2B5EF4-FFF2-40B4-BE49-F238E27FC236}">
                <a16:creationId xmlns:a16="http://schemas.microsoft.com/office/drawing/2014/main" id="{5BB38555-5E16-D1AE-5043-126F5A0242A1}"/>
              </a:ext>
            </a:extLst>
          </p:cNvPr>
          <p:cNvSpPr txBox="1"/>
          <p:nvPr/>
        </p:nvSpPr>
        <p:spPr>
          <a:xfrm>
            <a:off x="92101" y="5537009"/>
            <a:ext cx="4857731" cy="1220847"/>
          </a:xfrm>
          <a:prstGeom prst="rect">
            <a:avLst/>
          </a:prstGeom>
          <a:solidFill>
            <a:schemeClr val="bg1">
              <a:alpha val="70000"/>
            </a:schemeClr>
          </a:solidFill>
        </p:spPr>
        <p:txBody>
          <a:bodyPr wrap="square">
            <a:spAutoFit/>
          </a:bodyPr>
          <a:lstStyle/>
          <a:p>
            <a:pPr>
              <a:lnSpc>
                <a:spcPts val="2200"/>
              </a:lnSpc>
            </a:pPr>
            <a:r>
              <a:rPr lang="es-ES" sz="2200" b="1" dirty="0">
                <a:latin typeface="Bahnschrift Light Condensed" panose="020B0502040204020203" pitchFamily="34" charset="0"/>
              </a:rPr>
              <a:t>Y el templo de Dios </a:t>
            </a:r>
            <a:r>
              <a:rPr lang="es-ES" sz="2200" b="1" dirty="0" err="1">
                <a:latin typeface="Bahnschrift Light Condensed" panose="020B0502040204020203" pitchFamily="34" charset="0"/>
              </a:rPr>
              <a:t>fué</a:t>
            </a:r>
            <a:r>
              <a:rPr lang="es-ES" sz="2200" b="1" dirty="0">
                <a:latin typeface="Bahnschrift Light Condensed" panose="020B0502040204020203" pitchFamily="34" charset="0"/>
              </a:rPr>
              <a:t> abierto en el cielo, </a:t>
            </a:r>
            <a:r>
              <a:rPr lang="es-ES" sz="2200" b="1" dirty="0">
                <a:solidFill>
                  <a:srgbClr val="0070C0"/>
                </a:solidFill>
                <a:latin typeface="Bahnschrift Light Condensed" panose="020B0502040204020203" pitchFamily="34" charset="0"/>
              </a:rPr>
              <a:t>y el arca de su testamento </a:t>
            </a:r>
            <a:r>
              <a:rPr lang="es-ES" sz="2200" b="1" dirty="0" err="1">
                <a:solidFill>
                  <a:srgbClr val="0070C0"/>
                </a:solidFill>
                <a:latin typeface="Bahnschrift Light Condensed" panose="020B0502040204020203" pitchFamily="34" charset="0"/>
              </a:rPr>
              <a:t>fué</a:t>
            </a:r>
            <a:r>
              <a:rPr lang="es-ES" sz="2200" b="1" dirty="0">
                <a:solidFill>
                  <a:srgbClr val="0070C0"/>
                </a:solidFill>
                <a:latin typeface="Bahnschrift Light Condensed" panose="020B0502040204020203" pitchFamily="34" charset="0"/>
              </a:rPr>
              <a:t> vista en su templo.</a:t>
            </a:r>
            <a:r>
              <a:rPr lang="es-ES" sz="2200" dirty="0">
                <a:solidFill>
                  <a:srgbClr val="00B0F0"/>
                </a:solidFill>
                <a:latin typeface="Bahnschrift Light Condensed" panose="020B0502040204020203" pitchFamily="34" charset="0"/>
              </a:rPr>
              <a:t> </a:t>
            </a:r>
            <a:r>
              <a:rPr lang="es-ES" sz="2200" dirty="0">
                <a:latin typeface="Bahnschrift Light Condensed" panose="020B0502040204020203" pitchFamily="34" charset="0"/>
              </a:rPr>
              <a:t>Y fueron hechos relámpagos y voces y truenos y terremotos y grande granizo.</a:t>
            </a:r>
            <a:r>
              <a:rPr lang="es-ES" sz="2200" b="1" dirty="0">
                <a:latin typeface="Bahnschrift Light Condensed" panose="020B0502040204020203" pitchFamily="34" charset="0"/>
              </a:rPr>
              <a:t> </a:t>
            </a:r>
            <a:r>
              <a:rPr lang="es-ES" sz="2200" dirty="0">
                <a:latin typeface="Bahnschrift Light Condensed" panose="020B0502040204020203" pitchFamily="34" charset="0"/>
              </a:rPr>
              <a:t>(Apocalipsis 11:19)</a:t>
            </a:r>
          </a:p>
        </p:txBody>
      </p:sp>
      <p:sp>
        <p:nvSpPr>
          <p:cNvPr id="23" name="Pfeil: nach rechts 22">
            <a:extLst>
              <a:ext uri="{FF2B5EF4-FFF2-40B4-BE49-F238E27FC236}">
                <a16:creationId xmlns:a16="http://schemas.microsoft.com/office/drawing/2014/main" id="{014DA8CA-0B2D-137F-5961-8B8E78E3AF3B}"/>
              </a:ext>
            </a:extLst>
          </p:cNvPr>
          <p:cNvSpPr/>
          <p:nvPr/>
        </p:nvSpPr>
        <p:spPr>
          <a:xfrm rot="6775179">
            <a:off x="3417395" y="742788"/>
            <a:ext cx="760888" cy="54292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010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3FE2-36F4-D058-12DA-A5AB611E55BC}"/>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DC873F8D-B70C-92F2-9F04-AB8680290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4" name="TextBox 5">
            <a:extLst>
              <a:ext uri="{FF2B5EF4-FFF2-40B4-BE49-F238E27FC236}">
                <a16:creationId xmlns:a16="http://schemas.microsoft.com/office/drawing/2014/main" id="{5F339B3A-F5B6-A432-8305-C709FA799012}"/>
              </a:ext>
            </a:extLst>
          </p:cNvPr>
          <p:cNvSpPr txBox="1"/>
          <p:nvPr/>
        </p:nvSpPr>
        <p:spPr>
          <a:xfrm>
            <a:off x="71549" y="2279850"/>
            <a:ext cx="4267538" cy="2400657"/>
          </a:xfrm>
          <a:prstGeom prst="rect">
            <a:avLst/>
          </a:prstGeom>
          <a:solidFill>
            <a:schemeClr val="bg1">
              <a:alpha val="70000"/>
            </a:schemeClr>
          </a:solidFill>
        </p:spPr>
        <p:txBody>
          <a:bodyPr wrap="square">
            <a:spAutoFit/>
          </a:bodyPr>
          <a:lstStyle/>
          <a:p>
            <a:pPr>
              <a:lnSpc>
                <a:spcPts val="1800"/>
              </a:lnSpc>
            </a:pPr>
            <a:r>
              <a:rPr lang="es-ES" sz="1600" dirty="0">
                <a:latin typeface="Bahnschrift Light Condensed" panose="020B0502040204020203" pitchFamily="34" charset="0"/>
              </a:rPr>
              <a:t>Y vi otro ángel fuerte descender del cielo, envuelto en una nube, y un arco iris sobre su cabeza; y su rostro era como el sol, y sus pies como columnas de fuego. Y tenía en su mano un librito abierto; </a:t>
            </a:r>
            <a:r>
              <a:rPr lang="es-ES" sz="1600" b="1" dirty="0">
                <a:latin typeface="Bahnschrift Light Condensed" panose="020B0502040204020203" pitchFamily="34" charset="0"/>
              </a:rPr>
              <a:t>y puso su pie derecho sobre el mar, y el izquierdo sobre la tierra; y clamó con gran voz, como cuando un león ruge; </a:t>
            </a:r>
            <a:r>
              <a:rPr lang="es-ES" sz="1600" dirty="0">
                <a:latin typeface="Bahnschrift Light Condensed" panose="020B0502040204020203" pitchFamily="34" charset="0"/>
              </a:rPr>
              <a:t>y cuando hubo clamado, siete truenos emitieron sus voces. Y cuando los siete truenos hubieron emitido sus voces, yo iba a escribir; y oí una voz del cielo que me decía: Sella las cosas que los siete truenos han dicho, </a:t>
            </a:r>
            <a:r>
              <a:rPr lang="es-ES" sz="1600" b="1" dirty="0">
                <a:latin typeface="Bahnschrift Light Condensed" panose="020B0502040204020203" pitchFamily="34" charset="0"/>
              </a:rPr>
              <a:t>y no las escribas. </a:t>
            </a:r>
            <a:r>
              <a:rPr lang="es-ES" sz="1600" dirty="0">
                <a:latin typeface="Bahnschrift Light Condensed" panose="020B0502040204020203" pitchFamily="34" charset="0"/>
              </a:rPr>
              <a:t>(Apocalipsis 10:1-4)</a:t>
            </a:r>
          </a:p>
        </p:txBody>
      </p:sp>
      <p:pic>
        <p:nvPicPr>
          <p:cNvPr id="15" name="Grafik 14">
            <a:extLst>
              <a:ext uri="{FF2B5EF4-FFF2-40B4-BE49-F238E27FC236}">
                <a16:creationId xmlns:a16="http://schemas.microsoft.com/office/drawing/2014/main" id="{271333A8-2E6B-FF8B-0069-4D473ED63703}"/>
              </a:ext>
            </a:extLst>
          </p:cNvPr>
          <p:cNvPicPr>
            <a:picLocks noChangeAspect="1"/>
          </p:cNvPicPr>
          <p:nvPr/>
        </p:nvPicPr>
        <p:blipFill>
          <a:blip r:embed="rId4"/>
          <a:stretch>
            <a:fillRect/>
          </a:stretch>
        </p:blipFill>
        <p:spPr>
          <a:xfrm>
            <a:off x="7695820" y="2142226"/>
            <a:ext cx="4458786" cy="3137572"/>
          </a:xfrm>
          <a:prstGeom prst="rect">
            <a:avLst/>
          </a:prstGeom>
        </p:spPr>
      </p:pic>
      <p:pic>
        <p:nvPicPr>
          <p:cNvPr id="11" name="Grafik 10">
            <a:extLst>
              <a:ext uri="{FF2B5EF4-FFF2-40B4-BE49-F238E27FC236}">
                <a16:creationId xmlns:a16="http://schemas.microsoft.com/office/drawing/2014/main" id="{59F1D1BF-D098-8D0D-2F4F-657BE8F6E465}"/>
              </a:ext>
            </a:extLst>
          </p:cNvPr>
          <p:cNvPicPr>
            <a:picLocks noChangeAspect="1"/>
          </p:cNvPicPr>
          <p:nvPr/>
        </p:nvPicPr>
        <p:blipFill>
          <a:blip r:embed="rId5"/>
          <a:stretch>
            <a:fillRect/>
          </a:stretch>
        </p:blipFill>
        <p:spPr>
          <a:xfrm>
            <a:off x="7766101" y="2833776"/>
            <a:ext cx="1440000" cy="1440000"/>
          </a:xfrm>
          <a:prstGeom prst="rect">
            <a:avLst/>
          </a:prstGeom>
        </p:spPr>
      </p:pic>
    </p:spTree>
    <p:extLst>
      <p:ext uri="{BB962C8B-B14F-4D97-AF65-F5344CB8AC3E}">
        <p14:creationId xmlns:p14="http://schemas.microsoft.com/office/powerpoint/2010/main" val="3549054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A31A-CE6E-30B4-8457-85BA79432855}"/>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63681F2D-7326-9FC9-E862-9C2D16B36C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47" y="91819"/>
            <a:ext cx="6075153" cy="6674362"/>
          </a:xfrm>
          <a:prstGeom prst="rect">
            <a:avLst/>
          </a:prstGeom>
        </p:spPr>
      </p:pic>
      <p:pic>
        <p:nvPicPr>
          <p:cNvPr id="18" name="Grafik 17">
            <a:extLst>
              <a:ext uri="{FF2B5EF4-FFF2-40B4-BE49-F238E27FC236}">
                <a16:creationId xmlns:a16="http://schemas.microsoft.com/office/drawing/2014/main" id="{3009FFC3-0CA8-5206-8852-70E0BF51AE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85269" y="1989000"/>
            <a:ext cx="1440000" cy="1440000"/>
          </a:xfrm>
          <a:prstGeom prst="rect">
            <a:avLst/>
          </a:prstGeom>
        </p:spPr>
      </p:pic>
      <p:pic>
        <p:nvPicPr>
          <p:cNvPr id="6" name="Grafik 5">
            <a:extLst>
              <a:ext uri="{FF2B5EF4-FFF2-40B4-BE49-F238E27FC236}">
                <a16:creationId xmlns:a16="http://schemas.microsoft.com/office/drawing/2014/main" id="{6AA1E6F0-8CD2-29B1-C73F-58BACD4B45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405781">
            <a:off x="6489676" y="261902"/>
            <a:ext cx="5369196" cy="3015665"/>
          </a:xfrm>
          <a:prstGeom prst="rect">
            <a:avLst/>
          </a:prstGeom>
        </p:spPr>
      </p:pic>
    </p:spTree>
    <p:extLst>
      <p:ext uri="{BB962C8B-B14F-4D97-AF65-F5344CB8AC3E}">
        <p14:creationId xmlns:p14="http://schemas.microsoft.com/office/powerpoint/2010/main" val="4162793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DAB8-7DED-E65E-7E78-C574A1978F7F}"/>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B40C3208-64F3-4682-3587-2DF95127C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5" name="TextBox 5">
            <a:extLst>
              <a:ext uri="{FF2B5EF4-FFF2-40B4-BE49-F238E27FC236}">
                <a16:creationId xmlns:a16="http://schemas.microsoft.com/office/drawing/2014/main" id="{CA39EEFC-94ED-BCC1-1D4C-9E53E68C3624}"/>
              </a:ext>
            </a:extLst>
          </p:cNvPr>
          <p:cNvSpPr txBox="1"/>
          <p:nvPr/>
        </p:nvSpPr>
        <p:spPr>
          <a:xfrm>
            <a:off x="7183088" y="179211"/>
            <a:ext cx="4857731" cy="1785104"/>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el ángel que vi en pie sobre el </a:t>
            </a:r>
            <a:r>
              <a:rPr lang="es-ES" sz="2200" dirty="0">
                <a:highlight>
                  <a:srgbClr val="00FFFF"/>
                </a:highlight>
                <a:latin typeface="Bahnschrift Light Condensed" panose="020B0502040204020203" pitchFamily="34" charset="0"/>
              </a:rPr>
              <a:t>mar </a:t>
            </a:r>
            <a:r>
              <a:rPr lang="es-ES" sz="2200" dirty="0">
                <a:latin typeface="Bahnschrift Light Condensed" panose="020B0502040204020203" pitchFamily="34" charset="0"/>
              </a:rPr>
              <a:t>y sobre la </a:t>
            </a:r>
            <a:r>
              <a:rPr lang="es-ES" sz="2200" dirty="0">
                <a:highlight>
                  <a:srgbClr val="00FF00"/>
                </a:highlight>
                <a:latin typeface="Bahnschrift Light Condensed" panose="020B0502040204020203" pitchFamily="34" charset="0"/>
              </a:rPr>
              <a:t>tierra,</a:t>
            </a:r>
            <a:r>
              <a:rPr lang="es-ES" sz="2200" dirty="0">
                <a:latin typeface="Bahnschrift Light Condensed" panose="020B0502040204020203" pitchFamily="34" charset="0"/>
              </a:rPr>
              <a:t> levantó su mano al cielo, </a:t>
            </a:r>
            <a:r>
              <a:rPr lang="es-ES" sz="2200" b="1" dirty="0">
                <a:latin typeface="Bahnschrift Light Condensed" panose="020B0502040204020203" pitchFamily="34" charset="0"/>
              </a:rPr>
              <a:t>y </a:t>
            </a:r>
            <a:r>
              <a:rPr lang="es-ES" sz="2200" b="1" dirty="0">
                <a:highlight>
                  <a:srgbClr val="FFFF00"/>
                </a:highlight>
                <a:latin typeface="Bahnschrift Light Condensed" panose="020B0502040204020203" pitchFamily="34" charset="0"/>
              </a:rPr>
              <a:t>juró</a:t>
            </a:r>
            <a:r>
              <a:rPr lang="es-ES" sz="2200" b="1" dirty="0">
                <a:latin typeface="Bahnschrift Light Condensed" panose="020B0502040204020203" pitchFamily="34" charset="0"/>
              </a:rPr>
              <a:t> por el que vive para siempre jamás, que creó el cielo y las cosas que están en él, y la tierra y las cosas que están en ella, y el mar y las cosas que están en él</a:t>
            </a:r>
            <a:r>
              <a:rPr lang="es-ES" sz="2200" dirty="0">
                <a:latin typeface="Bahnschrift Light Condensed" panose="020B0502040204020203" pitchFamily="34" charset="0"/>
              </a:rPr>
              <a:t>, </a:t>
            </a:r>
            <a:r>
              <a:rPr lang="es-ES" sz="2200" b="1" dirty="0">
                <a:solidFill>
                  <a:srgbClr val="0070C0"/>
                </a:solidFill>
                <a:latin typeface="Bahnschrift Light Condensed" panose="020B0502040204020203" pitchFamily="34" charset="0"/>
              </a:rPr>
              <a:t>que el tiempo no sería más. </a:t>
            </a:r>
            <a:r>
              <a:rPr lang="es-ES" sz="2200" dirty="0">
                <a:latin typeface="Bahnschrift Light Condensed" panose="020B0502040204020203" pitchFamily="34" charset="0"/>
              </a:rPr>
              <a:t>(Apocalipsis 10:5-6)</a:t>
            </a:r>
          </a:p>
        </p:txBody>
      </p:sp>
      <p:sp>
        <p:nvSpPr>
          <p:cNvPr id="9" name="Ellipse 8">
            <a:extLst>
              <a:ext uri="{FF2B5EF4-FFF2-40B4-BE49-F238E27FC236}">
                <a16:creationId xmlns:a16="http://schemas.microsoft.com/office/drawing/2014/main" id="{B0B54603-9AD5-F996-4F85-3AFA9A6134E4}"/>
              </a:ext>
            </a:extLst>
          </p:cNvPr>
          <p:cNvSpPr/>
          <p:nvPr/>
        </p:nvSpPr>
        <p:spPr>
          <a:xfrm>
            <a:off x="151181" y="1557928"/>
            <a:ext cx="4524375" cy="4504144"/>
          </a:xfrm>
          <a:prstGeom prst="ellipse">
            <a:avLst/>
          </a:prstGeom>
          <a:blipFill dpi="0" rotWithShape="1">
            <a:blip r:embed="rId4"/>
            <a:srcRect/>
            <a:stretch>
              <a:fillRect l="-20000" t="-10000" b="-10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feld 9">
            <a:extLst>
              <a:ext uri="{FF2B5EF4-FFF2-40B4-BE49-F238E27FC236}">
                <a16:creationId xmlns:a16="http://schemas.microsoft.com/office/drawing/2014/main" id="{B8A3A27D-1FF2-983C-9129-EDBC216BEAF9}"/>
              </a:ext>
            </a:extLst>
          </p:cNvPr>
          <p:cNvSpPr txBox="1">
            <a:spLocks/>
          </p:cNvSpPr>
          <p:nvPr/>
        </p:nvSpPr>
        <p:spPr>
          <a:xfrm>
            <a:off x="1727466" y="4752975"/>
            <a:ext cx="1244333" cy="369332"/>
          </a:xfrm>
          <a:prstGeom prst="rect">
            <a:avLst/>
          </a:prstGeom>
          <a:solidFill>
            <a:srgbClr val="00FFFF"/>
          </a:solidFill>
          <a:ln w="22225">
            <a:solidFill>
              <a:schemeClr val="bg1"/>
            </a:solidFill>
          </a:ln>
        </p:spPr>
        <p:txBody>
          <a:bodyPr wrap="square" rtlCol="0">
            <a:spAutoFit/>
          </a:bodyPr>
          <a:lstStyle/>
          <a:p>
            <a:pPr algn="ctr"/>
            <a:r>
              <a:rPr lang="de-DE" b="1" noProof="0" dirty="0">
                <a:latin typeface="Bahnschrift Light" panose="020B0502040204020203" pitchFamily="34" charset="0"/>
              </a:rPr>
              <a:t>El </a:t>
            </a:r>
            <a:r>
              <a:rPr lang="de-DE" b="1" noProof="0" dirty="0" err="1">
                <a:latin typeface="Bahnschrift Light" panose="020B0502040204020203" pitchFamily="34" charset="0"/>
              </a:rPr>
              <a:t>mar</a:t>
            </a:r>
            <a:endParaRPr lang="de-DE" b="1" noProof="0" dirty="0">
              <a:latin typeface="Bahnschrift Light" panose="020B0502040204020203" pitchFamily="34" charset="0"/>
            </a:endParaRPr>
          </a:p>
        </p:txBody>
      </p:sp>
      <p:sp>
        <p:nvSpPr>
          <p:cNvPr id="11" name="Textfeld 10">
            <a:extLst>
              <a:ext uri="{FF2B5EF4-FFF2-40B4-BE49-F238E27FC236}">
                <a16:creationId xmlns:a16="http://schemas.microsoft.com/office/drawing/2014/main" id="{CA81B94D-9660-E585-28AF-C20B2F312713}"/>
              </a:ext>
            </a:extLst>
          </p:cNvPr>
          <p:cNvSpPr txBox="1">
            <a:spLocks/>
          </p:cNvSpPr>
          <p:nvPr/>
        </p:nvSpPr>
        <p:spPr>
          <a:xfrm>
            <a:off x="3361106" y="2061256"/>
            <a:ext cx="2058619" cy="646331"/>
          </a:xfrm>
          <a:prstGeom prst="rect">
            <a:avLst/>
          </a:prstGeom>
          <a:solidFill>
            <a:srgbClr val="00FF00"/>
          </a:solidFill>
          <a:ln w="22225">
            <a:solidFill>
              <a:schemeClr val="bg1"/>
            </a:solidFill>
          </a:ln>
        </p:spPr>
        <p:txBody>
          <a:bodyPr wrap="square" rtlCol="0">
            <a:spAutoFit/>
          </a:bodyPr>
          <a:lstStyle/>
          <a:p>
            <a:pPr algn="ctr"/>
            <a:r>
              <a:rPr lang="de-DE" b="1" noProof="0" dirty="0">
                <a:latin typeface="Bahnschrift Light" panose="020B0502040204020203" pitchFamily="34" charset="0"/>
              </a:rPr>
              <a:t>El </a:t>
            </a:r>
            <a:r>
              <a:rPr lang="de-DE" b="1" noProof="0" dirty="0" err="1">
                <a:latin typeface="Bahnschrift Light" panose="020B0502040204020203" pitchFamily="34" charset="0"/>
              </a:rPr>
              <a:t>altar</a:t>
            </a:r>
            <a:r>
              <a:rPr lang="de-DE" b="1" noProof="0" dirty="0">
                <a:latin typeface="Bahnschrift Light" panose="020B0502040204020203" pitchFamily="34" charset="0"/>
              </a:rPr>
              <a:t> del </a:t>
            </a:r>
            <a:r>
              <a:rPr lang="de-DE" b="1" noProof="0" dirty="0" err="1">
                <a:latin typeface="Bahnschrift Light" panose="020B0502040204020203" pitchFamily="34" charset="0"/>
              </a:rPr>
              <a:t>holocausto</a:t>
            </a:r>
            <a:endParaRPr lang="de-DE" b="1" noProof="0" dirty="0">
              <a:latin typeface="Bahnschrift Light" panose="020B0502040204020203" pitchFamily="34" charset="0"/>
            </a:endParaRPr>
          </a:p>
        </p:txBody>
      </p:sp>
      <p:sp>
        <p:nvSpPr>
          <p:cNvPr id="12" name="TextBox 5">
            <a:extLst>
              <a:ext uri="{FF2B5EF4-FFF2-40B4-BE49-F238E27FC236}">
                <a16:creationId xmlns:a16="http://schemas.microsoft.com/office/drawing/2014/main" id="{9537C792-45B2-3229-1E7C-BA23FD37E7A1}"/>
              </a:ext>
            </a:extLst>
          </p:cNvPr>
          <p:cNvSpPr txBox="1"/>
          <p:nvPr/>
        </p:nvSpPr>
        <p:spPr>
          <a:xfrm>
            <a:off x="4675556" y="2780626"/>
            <a:ext cx="2840890" cy="656590"/>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¡La tierra fue el altar del sacrificio para Jesús!</a:t>
            </a:r>
            <a:endParaRPr lang="de-DE" sz="2200" i="1" dirty="0">
              <a:latin typeface="Bahnschrift Light Condensed" panose="020B0502040204020203" pitchFamily="34" charset="0"/>
            </a:endParaRPr>
          </a:p>
        </p:txBody>
      </p:sp>
      <p:sp>
        <p:nvSpPr>
          <p:cNvPr id="13" name="TextBox 5">
            <a:extLst>
              <a:ext uri="{FF2B5EF4-FFF2-40B4-BE49-F238E27FC236}">
                <a16:creationId xmlns:a16="http://schemas.microsoft.com/office/drawing/2014/main" id="{20CC59B8-3353-3F9E-9DCD-5835AF4F3689}"/>
              </a:ext>
            </a:extLst>
          </p:cNvPr>
          <p:cNvSpPr txBox="1"/>
          <p:nvPr/>
        </p:nvSpPr>
        <p:spPr>
          <a:xfrm>
            <a:off x="3056925" y="4313532"/>
            <a:ext cx="3237262" cy="2067233"/>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Hizo también diez fuentes, y puso cinco a la derecha y cinco a la izquierda, para lavar y limpiar en ellas la obra del holocausto; </a:t>
            </a:r>
            <a:r>
              <a:rPr lang="es-ES" sz="2200" b="1" dirty="0">
                <a:solidFill>
                  <a:srgbClr val="0070C0"/>
                </a:solidFill>
                <a:latin typeface="Bahnschrift Light Condensed" panose="020B0502040204020203" pitchFamily="34" charset="0"/>
              </a:rPr>
              <a:t>mas el mar era para que los sacerdotes se lavaran en él. </a:t>
            </a:r>
            <a:r>
              <a:rPr lang="es-ES" sz="2200" dirty="0">
                <a:latin typeface="Bahnschrift Light Condensed" panose="020B0502040204020203" pitchFamily="34" charset="0"/>
              </a:rPr>
              <a:t>(2 Crónicas 4:6)</a:t>
            </a:r>
          </a:p>
        </p:txBody>
      </p:sp>
    </p:spTree>
    <p:extLst>
      <p:ext uri="{BB962C8B-B14F-4D97-AF65-F5344CB8AC3E}">
        <p14:creationId xmlns:p14="http://schemas.microsoft.com/office/powerpoint/2010/main" val="218021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9E4AD-7633-A6A3-EFB6-64DA163BE072}"/>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AFABCADB-7413-3488-6C64-626D51A87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5" name="TextBox 5">
            <a:extLst>
              <a:ext uri="{FF2B5EF4-FFF2-40B4-BE49-F238E27FC236}">
                <a16:creationId xmlns:a16="http://schemas.microsoft.com/office/drawing/2014/main" id="{F7AC1359-C11C-CC17-599A-A75E04ED1972}"/>
              </a:ext>
            </a:extLst>
          </p:cNvPr>
          <p:cNvSpPr txBox="1"/>
          <p:nvPr/>
        </p:nvSpPr>
        <p:spPr>
          <a:xfrm>
            <a:off x="115540" y="3432466"/>
            <a:ext cx="4857731" cy="1502976"/>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sino que </a:t>
            </a:r>
            <a:r>
              <a:rPr lang="es-ES" sz="2200" b="1" dirty="0">
                <a:latin typeface="Bahnschrift Light Condensed" panose="020B0502040204020203" pitchFamily="34" charset="0"/>
              </a:rPr>
              <a:t>en los días de la voz del séptimo ángel, </a:t>
            </a:r>
            <a:r>
              <a:rPr lang="es-ES" sz="2200" dirty="0">
                <a:latin typeface="Bahnschrift Light Condensed" panose="020B0502040204020203" pitchFamily="34" charset="0"/>
              </a:rPr>
              <a:t>cuando él esté por tocar la trompeta, también </a:t>
            </a:r>
            <a:r>
              <a:rPr lang="es-ES" sz="2200" b="1" dirty="0">
                <a:solidFill>
                  <a:srgbClr val="0070C0"/>
                </a:solidFill>
                <a:latin typeface="Bahnschrift Light Condensed" panose="020B0502040204020203" pitchFamily="34" charset="0"/>
              </a:rPr>
              <a:t>será consumado el misterio de Dios, </a:t>
            </a:r>
            <a:r>
              <a:rPr lang="es-ES" sz="2200" dirty="0">
                <a:latin typeface="Bahnschrift Light Condensed" panose="020B0502040204020203" pitchFamily="34" charset="0"/>
              </a:rPr>
              <a:t>como él lo anunció a sus siervos los profetas. </a:t>
            </a:r>
            <a:r>
              <a:rPr lang="de-DE" sz="2200" dirty="0">
                <a:latin typeface="Bahnschrift Light Condensed" panose="020B0502040204020203" pitchFamily="34" charset="0"/>
              </a:rPr>
              <a:t>(Apocalipsis 10:7)</a:t>
            </a:r>
            <a:endParaRPr lang="de-DE" sz="2200" i="1" dirty="0">
              <a:latin typeface="Bahnschrift Light Condensed" panose="020B0502040204020203" pitchFamily="34" charset="0"/>
            </a:endParaRPr>
          </a:p>
        </p:txBody>
      </p:sp>
      <p:sp>
        <p:nvSpPr>
          <p:cNvPr id="2" name="TextBox 5">
            <a:extLst>
              <a:ext uri="{FF2B5EF4-FFF2-40B4-BE49-F238E27FC236}">
                <a16:creationId xmlns:a16="http://schemas.microsoft.com/office/drawing/2014/main" id="{C70EF2F5-B15C-F78D-CDB4-2540DFA0CED2}"/>
              </a:ext>
            </a:extLst>
          </p:cNvPr>
          <p:cNvSpPr txBox="1"/>
          <p:nvPr/>
        </p:nvSpPr>
        <p:spPr>
          <a:xfrm>
            <a:off x="7218729" y="3429000"/>
            <a:ext cx="4857731" cy="2067233"/>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Juan vino con el espíritu y el poder de Elías a proclamar el primer advenimiento de Jesús. Se me señalaron los últimos días y vi que </a:t>
            </a:r>
            <a:r>
              <a:rPr lang="es-ES" sz="2200" b="1" dirty="0">
                <a:latin typeface="Bahnschrift Light Condensed" panose="020B0502040204020203" pitchFamily="34" charset="0"/>
              </a:rPr>
              <a:t>Juan representaba a aquellos que iban a  salir con el espíritu y el poder de Elías para </a:t>
            </a:r>
            <a:r>
              <a:rPr lang="es-ES" sz="2200" b="1" dirty="0">
                <a:solidFill>
                  <a:srgbClr val="FF0000"/>
                </a:solidFill>
                <a:latin typeface="Bahnschrift Light Condensed" panose="020B0502040204020203" pitchFamily="34" charset="0"/>
              </a:rPr>
              <a:t>pregonar el día de ira </a:t>
            </a:r>
            <a:r>
              <a:rPr lang="es-ES" sz="2200" b="1" dirty="0">
                <a:latin typeface="Bahnschrift Light Condensed" panose="020B0502040204020203" pitchFamily="34" charset="0"/>
              </a:rPr>
              <a:t>y</a:t>
            </a:r>
            <a:r>
              <a:rPr lang="es-ES" sz="2200" dirty="0">
                <a:latin typeface="Bahnschrift Light Condensed" panose="020B0502040204020203" pitchFamily="34" charset="0"/>
              </a:rPr>
              <a:t> </a:t>
            </a:r>
            <a:r>
              <a:rPr lang="es-ES" sz="2200" b="1" dirty="0">
                <a:solidFill>
                  <a:srgbClr val="0070C0"/>
                </a:solidFill>
                <a:latin typeface="Bahnschrift Light Condensed" panose="020B0502040204020203" pitchFamily="34" charset="0"/>
              </a:rPr>
              <a:t>el segundo advenimiento de Jesús. </a:t>
            </a:r>
          </a:p>
          <a:p>
            <a:pPr>
              <a:lnSpc>
                <a:spcPts val="2200"/>
              </a:lnSpc>
            </a:pPr>
            <a:r>
              <a:rPr lang="es-ES" sz="2200" dirty="0">
                <a:latin typeface="Bahnschrift Light Condensed" panose="020B0502040204020203" pitchFamily="34" charset="0"/>
              </a:rPr>
              <a:t>PE 154.2</a:t>
            </a:r>
            <a:endParaRPr lang="de-DE" sz="2200" i="1" dirty="0">
              <a:latin typeface="Bahnschrift Light Condensed" panose="020B0502040204020203" pitchFamily="34" charset="0"/>
            </a:endParaRPr>
          </a:p>
        </p:txBody>
      </p:sp>
    </p:spTree>
    <p:extLst>
      <p:ext uri="{BB962C8B-B14F-4D97-AF65-F5344CB8AC3E}">
        <p14:creationId xmlns:p14="http://schemas.microsoft.com/office/powerpoint/2010/main" val="2147769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5AFD7-9353-3C13-B086-EE68C112B3B9}"/>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B44FBF8E-8DD6-7B99-EEE8-25BC430D3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5" name="TextBox 5">
            <a:extLst>
              <a:ext uri="{FF2B5EF4-FFF2-40B4-BE49-F238E27FC236}">
                <a16:creationId xmlns:a16="http://schemas.microsoft.com/office/drawing/2014/main" id="{3EE19D3A-AFDA-5815-610C-7BA36DC027C1}"/>
              </a:ext>
            </a:extLst>
          </p:cNvPr>
          <p:cNvSpPr txBox="1"/>
          <p:nvPr/>
        </p:nvSpPr>
        <p:spPr>
          <a:xfrm>
            <a:off x="90140" y="1840733"/>
            <a:ext cx="4857731" cy="1220847"/>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la voz que oí del cielo habló otra vez conmigo, y dijo: </a:t>
            </a:r>
            <a:r>
              <a:rPr lang="es-ES" sz="2200" b="1" dirty="0">
                <a:solidFill>
                  <a:srgbClr val="0070C0"/>
                </a:solidFill>
                <a:latin typeface="Bahnschrift Light Condensed" panose="020B0502040204020203" pitchFamily="34" charset="0"/>
              </a:rPr>
              <a:t>Ve y toma el librito que está abierto en la mano del ángel que está en pie sobre el mar y sobre la tierra. </a:t>
            </a:r>
            <a:r>
              <a:rPr lang="de-DE" sz="2200" dirty="0">
                <a:latin typeface="Bahnschrift Light Condensed" panose="020B0502040204020203" pitchFamily="34" charset="0"/>
              </a:rPr>
              <a:t>(Apocalipsis 10:8)</a:t>
            </a:r>
            <a:endParaRPr lang="de-DE" sz="2200" i="1" dirty="0">
              <a:latin typeface="Bahnschrift Light Condensed" panose="020B0502040204020203" pitchFamily="34" charset="0"/>
            </a:endParaRPr>
          </a:p>
        </p:txBody>
      </p:sp>
      <p:sp>
        <p:nvSpPr>
          <p:cNvPr id="2" name="TextBox 5">
            <a:extLst>
              <a:ext uri="{FF2B5EF4-FFF2-40B4-BE49-F238E27FC236}">
                <a16:creationId xmlns:a16="http://schemas.microsoft.com/office/drawing/2014/main" id="{038BAE8C-E62F-E8C9-342D-BC8158D122CA}"/>
              </a:ext>
            </a:extLst>
          </p:cNvPr>
          <p:cNvSpPr txBox="1"/>
          <p:nvPr/>
        </p:nvSpPr>
        <p:spPr>
          <a:xfrm>
            <a:off x="90139" y="3429000"/>
            <a:ext cx="4857731" cy="1643527"/>
          </a:xfrm>
          <a:prstGeom prst="rect">
            <a:avLst/>
          </a:prstGeom>
          <a:solidFill>
            <a:schemeClr val="bg1">
              <a:alpha val="70000"/>
            </a:schemeClr>
          </a:solidFill>
        </p:spPr>
        <p:txBody>
          <a:bodyPr wrap="square">
            <a:spAutoFit/>
          </a:bodyPr>
          <a:lstStyle/>
          <a:p>
            <a:pPr>
              <a:lnSpc>
                <a:spcPct val="80000"/>
              </a:lnSpc>
            </a:pPr>
            <a:r>
              <a:rPr lang="es-ES" dirty="0">
                <a:latin typeface="Bahnschrift Light Condensed" panose="020B0502040204020203" pitchFamily="34" charset="0"/>
              </a:rPr>
              <a:t>Y fui al ángel, y le dije: Dame el librito; y él me dijo: Toma, y cómetelo; y te amargará tu vientre, pero en tu boca será dulce como la miel. </a:t>
            </a:r>
            <a:r>
              <a:rPr lang="es-ES" b="1" dirty="0">
                <a:latin typeface="Bahnschrift Light Condensed" panose="020B0502040204020203" pitchFamily="34" charset="0"/>
              </a:rPr>
              <a:t>Y tomé el librito de la mano del ángel, y lo comí; y en mi boca fue dulce como la miel; y cuando lo hube comido, amargó mi vientre. </a:t>
            </a:r>
            <a:r>
              <a:rPr lang="es-ES" dirty="0">
                <a:latin typeface="Bahnschrift Light Condensed" panose="020B0502040204020203" pitchFamily="34" charset="0"/>
              </a:rPr>
              <a:t>Y él me dijo: Es necesario que profetices otra vez ante muchos pueblos, y naciones, y lenguas, y reyes</a:t>
            </a:r>
            <a:r>
              <a:rPr lang="de-DE" dirty="0">
                <a:latin typeface="Bahnschrift Light Condensed" panose="020B0502040204020203" pitchFamily="34" charset="0"/>
              </a:rPr>
              <a:t>. (Apocalipsis 10:9-11)</a:t>
            </a:r>
            <a:endParaRPr lang="de-DE" i="1" dirty="0">
              <a:latin typeface="Bahnschrift Light Condensed" panose="020B0502040204020203" pitchFamily="34" charset="0"/>
            </a:endParaRPr>
          </a:p>
        </p:txBody>
      </p:sp>
      <p:pic>
        <p:nvPicPr>
          <p:cNvPr id="4" name="Grafik 3" descr="Hiram Edson's Vision of Heavenly Sanctuary | The vision of ezekiel, Daniels  vision, Ezekiel vision of">
            <a:extLst>
              <a:ext uri="{FF2B5EF4-FFF2-40B4-BE49-F238E27FC236}">
                <a16:creationId xmlns:a16="http://schemas.microsoft.com/office/drawing/2014/main" id="{D2EE7309-4DFC-74FA-14A5-C83E5B5FA49F}"/>
              </a:ext>
            </a:extLst>
          </p:cNvPr>
          <p:cNvPicPr>
            <a:picLocks noChangeAspect="1"/>
          </p:cNvPicPr>
          <p:nvPr/>
        </p:nvPicPr>
        <p:blipFill>
          <a:blip r:embed="rId4"/>
          <a:stretch>
            <a:fillRect/>
          </a:stretch>
        </p:blipFill>
        <p:spPr>
          <a:xfrm>
            <a:off x="8771468" y="204146"/>
            <a:ext cx="3225668" cy="4303041"/>
          </a:xfrm>
          <a:prstGeom prst="rect">
            <a:avLst/>
          </a:prstGeom>
          <a:ln w="44450">
            <a:solidFill>
              <a:srgbClr val="FFC000"/>
            </a:solidFill>
          </a:ln>
        </p:spPr>
      </p:pic>
    </p:spTree>
    <p:extLst>
      <p:ext uri="{BB962C8B-B14F-4D97-AF65-F5344CB8AC3E}">
        <p14:creationId xmlns:p14="http://schemas.microsoft.com/office/powerpoint/2010/main" val="1228734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DB25D-C6CB-5D29-04A5-F01F9B70B9B5}"/>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1F7AA133-1F55-9F5B-911A-F05C630E2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2" name="TextBox 5">
            <a:extLst>
              <a:ext uri="{FF2B5EF4-FFF2-40B4-BE49-F238E27FC236}">
                <a16:creationId xmlns:a16="http://schemas.microsoft.com/office/drawing/2014/main" id="{5A06F9E5-E8A4-7DC4-6AEB-6E915602E3BA}"/>
              </a:ext>
            </a:extLst>
          </p:cNvPr>
          <p:cNvSpPr txBox="1"/>
          <p:nvPr/>
        </p:nvSpPr>
        <p:spPr>
          <a:xfrm>
            <a:off x="237947" y="5512639"/>
            <a:ext cx="7819126" cy="1221916"/>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oí otra voz del cielo, que decía: </a:t>
            </a:r>
            <a:r>
              <a:rPr lang="es-ES" sz="2200" b="1" dirty="0">
                <a:solidFill>
                  <a:srgbClr val="FF0000"/>
                </a:solidFill>
                <a:latin typeface="Bahnschrift Light Condensed" panose="020B0502040204020203" pitchFamily="34" charset="0"/>
              </a:rPr>
              <a:t>Salid de ella, </a:t>
            </a:r>
            <a:r>
              <a:rPr lang="es-ES" sz="2200" dirty="0">
                <a:latin typeface="Bahnschrift Light Condensed" panose="020B0502040204020203" pitchFamily="34" charset="0"/>
              </a:rPr>
              <a:t>pueblo mío, para que no seáis partícipes de sus pecados, y para que no recibáis de sus plagas; porque sus pecados han llegado hasta el cielo, y Dios se ha acordado de las maldades de ella. </a:t>
            </a:r>
            <a:r>
              <a:rPr lang="de-DE" sz="2200" dirty="0">
                <a:latin typeface="Bahnschrift Light Condensed" panose="020B0502040204020203" pitchFamily="34" charset="0"/>
              </a:rPr>
              <a:t>(Apocalipsis 18:4,5)</a:t>
            </a:r>
            <a:endParaRPr lang="de-DE" sz="2200" i="1" dirty="0">
              <a:latin typeface="Bahnschrift Light Condensed" panose="020B0502040204020203" pitchFamily="34" charset="0"/>
            </a:endParaRPr>
          </a:p>
        </p:txBody>
      </p:sp>
      <p:sp>
        <p:nvSpPr>
          <p:cNvPr id="9" name="TextBox 5">
            <a:extLst>
              <a:ext uri="{FF2B5EF4-FFF2-40B4-BE49-F238E27FC236}">
                <a16:creationId xmlns:a16="http://schemas.microsoft.com/office/drawing/2014/main" id="{887D8DC7-2733-C142-E9CF-598B1B80904A}"/>
              </a:ext>
            </a:extLst>
          </p:cNvPr>
          <p:cNvSpPr txBox="1"/>
          <p:nvPr/>
        </p:nvSpPr>
        <p:spPr>
          <a:xfrm>
            <a:off x="5196827" y="102059"/>
            <a:ext cx="4885666" cy="2913618"/>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La séptima plaga </a:t>
            </a:r>
          </a:p>
          <a:p>
            <a:pPr>
              <a:lnSpc>
                <a:spcPts val="2200"/>
              </a:lnSpc>
            </a:pPr>
            <a:r>
              <a:rPr lang="es-ES" sz="2200" dirty="0">
                <a:latin typeface="Bahnschrift Light Condensed" panose="020B0502040204020203" pitchFamily="34" charset="0"/>
              </a:rPr>
              <a:t>Necesitamos estudiar el derramamiento de la séptima copa. Apocalipsis 16:17-21. Los poderes del mal no abandonarán el conflicto sin luchar; pero la Providencia tiene una parte que desempeñar en la batalla del Armagedón. </a:t>
            </a:r>
            <a:r>
              <a:rPr lang="es-ES" sz="2200" b="1" dirty="0">
                <a:latin typeface="Bahnschrift Light Condensed" panose="020B0502040204020203" pitchFamily="34" charset="0"/>
              </a:rPr>
              <a:t>Cuando la tierra esté alumbrada con la gloria del ángel de Apocalipsis 18, </a:t>
            </a:r>
            <a:r>
              <a:rPr lang="es-ES" sz="2200" dirty="0">
                <a:latin typeface="Bahnschrift Light Condensed" panose="020B0502040204020203" pitchFamily="34" charset="0"/>
              </a:rPr>
              <a:t>los elementos religiosos, buenos y malos, despertarán del sueño </a:t>
            </a:r>
            <a:r>
              <a:rPr lang="es-ES" sz="2200" b="1" dirty="0">
                <a:solidFill>
                  <a:srgbClr val="0070C0"/>
                </a:solidFill>
                <a:latin typeface="Bahnschrift Light Condensed" panose="020B0502040204020203" pitchFamily="34" charset="0"/>
              </a:rPr>
              <a:t>y los ejércitos del Dios viviente irán a la batalla. </a:t>
            </a:r>
            <a:r>
              <a:rPr lang="es-ES" sz="2200" dirty="0">
                <a:latin typeface="Bahnschrift Light Condensed" panose="020B0502040204020203" pitchFamily="34" charset="0"/>
              </a:rPr>
              <a:t>EUD92 255.2</a:t>
            </a:r>
            <a:endParaRPr lang="de-DE" sz="2200" dirty="0">
              <a:latin typeface="Bahnschrift Light Condensed" panose="020B0502040204020203" pitchFamily="34" charset="0"/>
            </a:endParaRPr>
          </a:p>
        </p:txBody>
      </p:sp>
    </p:spTree>
    <p:extLst>
      <p:ext uri="{BB962C8B-B14F-4D97-AF65-F5344CB8AC3E}">
        <p14:creationId xmlns:p14="http://schemas.microsoft.com/office/powerpoint/2010/main" val="2909360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B1F8-2075-41B9-4C0D-AD8997051D12}"/>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A52F8E72-FA23-D4D5-7F11-26D70CDF8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6" name="TextBox 5">
            <a:extLst>
              <a:ext uri="{FF2B5EF4-FFF2-40B4-BE49-F238E27FC236}">
                <a16:creationId xmlns:a16="http://schemas.microsoft.com/office/drawing/2014/main" id="{59EBA225-90AF-7DBD-A411-DDCB46946120}"/>
              </a:ext>
            </a:extLst>
          </p:cNvPr>
          <p:cNvSpPr txBox="1"/>
          <p:nvPr/>
        </p:nvSpPr>
        <p:spPr>
          <a:xfrm>
            <a:off x="8656320" y="114518"/>
            <a:ext cx="3394988" cy="2631490"/>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en aquel tiempo se </a:t>
            </a:r>
            <a:r>
              <a:rPr lang="es-ES" sz="2200" b="1" dirty="0">
                <a:solidFill>
                  <a:srgbClr val="0070C0"/>
                </a:solidFill>
                <a:latin typeface="Bahnschrift Light Condensed" panose="020B0502040204020203" pitchFamily="34" charset="0"/>
              </a:rPr>
              <a:t>levantará Miguel, </a:t>
            </a:r>
            <a:r>
              <a:rPr lang="es-ES" sz="2200" dirty="0">
                <a:latin typeface="Bahnschrift Light Condensed" panose="020B0502040204020203" pitchFamily="34" charset="0"/>
              </a:rPr>
              <a:t>el gran príncipe que está por los hijos de tu pueblo; y será </a:t>
            </a:r>
            <a:r>
              <a:rPr lang="es-ES" sz="2200" b="1" dirty="0">
                <a:solidFill>
                  <a:srgbClr val="FF0000"/>
                </a:solidFill>
                <a:latin typeface="Bahnschrift Light Condensed" panose="020B0502040204020203" pitchFamily="34" charset="0"/>
              </a:rPr>
              <a:t>tiempo de angustia, cual nunca fue después que hubo gente hasta entonces; </a:t>
            </a:r>
            <a:r>
              <a:rPr lang="es-ES" sz="2200" dirty="0">
                <a:latin typeface="Bahnschrift Light Condensed" panose="020B0502040204020203" pitchFamily="34" charset="0"/>
              </a:rPr>
              <a:t>mas en </a:t>
            </a:r>
            <a:r>
              <a:rPr lang="es-ES" sz="2200" b="1" dirty="0">
                <a:highlight>
                  <a:srgbClr val="FFFF00"/>
                </a:highlight>
                <a:latin typeface="Bahnschrift Light Condensed" panose="020B0502040204020203" pitchFamily="34" charset="0"/>
              </a:rPr>
              <a:t>aquel tiempo será libertado tu pueblo, </a:t>
            </a:r>
            <a:r>
              <a:rPr lang="es-ES" sz="2200" dirty="0">
                <a:latin typeface="Bahnschrift Light Condensed" panose="020B0502040204020203" pitchFamily="34" charset="0"/>
              </a:rPr>
              <a:t>todos los que se hallen escritos en el libro. (Daniel 12:1)</a:t>
            </a:r>
            <a:endParaRPr lang="de-DE" sz="2200" i="1" dirty="0">
              <a:latin typeface="Bahnschrift Light Condensed" panose="020B0502040204020203" pitchFamily="34" charset="0"/>
            </a:endParaRPr>
          </a:p>
        </p:txBody>
      </p:sp>
    </p:spTree>
    <p:extLst>
      <p:ext uri="{BB962C8B-B14F-4D97-AF65-F5344CB8AC3E}">
        <p14:creationId xmlns:p14="http://schemas.microsoft.com/office/powerpoint/2010/main" val="2045877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D1FD6-B313-4A16-0ABB-61829C8CEF7C}"/>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52861309-14C8-E0D3-9409-AD7346C9C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9" name="TextBox 5">
            <a:extLst>
              <a:ext uri="{FF2B5EF4-FFF2-40B4-BE49-F238E27FC236}">
                <a16:creationId xmlns:a16="http://schemas.microsoft.com/office/drawing/2014/main" id="{E1E0DC3B-72C7-B0CC-6584-860A7CA010D3}"/>
              </a:ext>
            </a:extLst>
          </p:cNvPr>
          <p:cNvSpPr txBox="1"/>
          <p:nvPr/>
        </p:nvSpPr>
        <p:spPr>
          <a:xfrm>
            <a:off x="7129259" y="169115"/>
            <a:ext cx="4885666" cy="1220847"/>
          </a:xfrm>
          <a:prstGeom prst="rect">
            <a:avLst/>
          </a:prstGeom>
          <a:solidFill>
            <a:schemeClr val="bg1">
              <a:alpha val="70000"/>
            </a:schemeClr>
          </a:solidFill>
        </p:spPr>
        <p:txBody>
          <a:bodyPr wrap="square">
            <a:spAutoFit/>
          </a:bodyPr>
          <a:lstStyle/>
          <a:p>
            <a:pPr>
              <a:lnSpc>
                <a:spcPts val="2200"/>
              </a:lnSpc>
            </a:pPr>
            <a:r>
              <a:rPr lang="es-ES" sz="2200" b="1" dirty="0">
                <a:solidFill>
                  <a:srgbClr val="7030A0"/>
                </a:solidFill>
                <a:latin typeface="Bahnschrift Light Condensed" panose="020B0502040204020203" pitchFamily="34" charset="0"/>
              </a:rPr>
              <a:t>Y los entendidos resplandecerán como el resplandor del firmamento; </a:t>
            </a:r>
            <a:r>
              <a:rPr lang="es-ES" sz="2200" b="1" dirty="0">
                <a:solidFill>
                  <a:srgbClr val="00B050"/>
                </a:solidFill>
                <a:latin typeface="Bahnschrift Light Condensed" panose="020B0502040204020203" pitchFamily="34" charset="0"/>
              </a:rPr>
              <a:t>y los que guiaron a </a:t>
            </a:r>
            <a:r>
              <a:rPr lang="es-ES" sz="2200" b="1" dirty="0">
                <a:solidFill>
                  <a:srgbClr val="C00000"/>
                </a:solidFill>
                <a:latin typeface="Bahnschrift Light Condensed" panose="020B0502040204020203" pitchFamily="34" charset="0"/>
              </a:rPr>
              <a:t>muchos </a:t>
            </a:r>
            <a:r>
              <a:rPr lang="es-ES" sz="2200" b="1" dirty="0">
                <a:solidFill>
                  <a:srgbClr val="00B050"/>
                </a:solidFill>
                <a:latin typeface="Bahnschrift Light Condensed" panose="020B0502040204020203" pitchFamily="34" charset="0"/>
              </a:rPr>
              <a:t>a la justicia, como las estrellas, </a:t>
            </a:r>
            <a:r>
              <a:rPr lang="es-ES" sz="2200" dirty="0">
                <a:latin typeface="Bahnschrift Light Condensed" panose="020B0502040204020203" pitchFamily="34" charset="0"/>
              </a:rPr>
              <a:t>a perpetua eternidad. (Daniel 12:3)</a:t>
            </a:r>
          </a:p>
        </p:txBody>
      </p:sp>
      <p:sp>
        <p:nvSpPr>
          <p:cNvPr id="3" name="TextBox 5">
            <a:extLst>
              <a:ext uri="{FF2B5EF4-FFF2-40B4-BE49-F238E27FC236}">
                <a16:creationId xmlns:a16="http://schemas.microsoft.com/office/drawing/2014/main" id="{3E36633E-B1FD-AB6A-8286-6E0D4ED612CC}"/>
              </a:ext>
            </a:extLst>
          </p:cNvPr>
          <p:cNvSpPr txBox="1"/>
          <p:nvPr/>
        </p:nvSpPr>
        <p:spPr>
          <a:xfrm>
            <a:off x="8619937" y="1620230"/>
            <a:ext cx="3394988" cy="4042132"/>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oí una voz del cielo como estruendo de </a:t>
            </a:r>
            <a:r>
              <a:rPr lang="es-ES" sz="2200" b="1" dirty="0">
                <a:latin typeface="Bahnschrift Light Condensed" panose="020B0502040204020203" pitchFamily="34" charset="0"/>
              </a:rPr>
              <a:t>muchas aguas, y como sonido de un gran trueno; </a:t>
            </a:r>
            <a:r>
              <a:rPr lang="es-ES" sz="2200" dirty="0">
                <a:latin typeface="Bahnschrift Light Condensed" panose="020B0502040204020203" pitchFamily="34" charset="0"/>
              </a:rPr>
              <a:t>y oí una voz de </a:t>
            </a:r>
            <a:r>
              <a:rPr lang="es-ES" sz="2200" b="1" dirty="0">
                <a:latin typeface="Bahnschrift Light Condensed" panose="020B0502040204020203" pitchFamily="34" charset="0"/>
              </a:rPr>
              <a:t>tañedores de arpas que tañían con sus arpas.</a:t>
            </a:r>
            <a:r>
              <a:rPr lang="es-ES" sz="2200" dirty="0">
                <a:latin typeface="Bahnschrift Light Condensed" panose="020B0502040204020203" pitchFamily="34" charset="0"/>
              </a:rPr>
              <a:t> </a:t>
            </a:r>
            <a:r>
              <a:rPr lang="es-ES" sz="2200" b="1" dirty="0">
                <a:solidFill>
                  <a:srgbClr val="00B050"/>
                </a:solidFill>
                <a:latin typeface="Bahnschrift Light Condensed" panose="020B0502040204020203" pitchFamily="34" charset="0"/>
              </a:rPr>
              <a:t>Y cantaban</a:t>
            </a:r>
            <a:r>
              <a:rPr lang="de-DE" sz="2200" b="1" i="1" dirty="0">
                <a:solidFill>
                  <a:srgbClr val="00B050"/>
                </a:solidFill>
                <a:latin typeface="Bahnschrift Light Condensed" panose="020B0502040204020203" pitchFamily="34" charset="0"/>
              </a:rPr>
              <a:t> </a:t>
            </a:r>
            <a:r>
              <a:rPr lang="de-DE" sz="2200" b="1" dirty="0">
                <a:solidFill>
                  <a:srgbClr val="00B050"/>
                </a:solidFill>
                <a:latin typeface="Bahnschrift Light Condensed" panose="020B0502040204020203" pitchFamily="34" charset="0"/>
              </a:rPr>
              <a:t>[los 144.000]</a:t>
            </a:r>
            <a:r>
              <a:rPr lang="es-ES" sz="2200" b="1" dirty="0">
                <a:solidFill>
                  <a:srgbClr val="00B050"/>
                </a:solidFill>
                <a:latin typeface="Bahnschrift Light Condensed" panose="020B0502040204020203" pitchFamily="34" charset="0"/>
              </a:rPr>
              <a:t> como un cántico nuevo </a:t>
            </a:r>
            <a:r>
              <a:rPr lang="es-ES" sz="2200" dirty="0">
                <a:latin typeface="Bahnschrift Light Condensed" panose="020B0502040204020203" pitchFamily="34" charset="0"/>
              </a:rPr>
              <a:t>delante del trono, y delante de los cuatro seres vivientes, y de los ancianos; </a:t>
            </a:r>
            <a:r>
              <a:rPr lang="es-ES" sz="2200" b="1" dirty="0">
                <a:solidFill>
                  <a:srgbClr val="00B050"/>
                </a:solidFill>
                <a:latin typeface="Bahnschrift Light Condensed" panose="020B0502040204020203" pitchFamily="34" charset="0"/>
              </a:rPr>
              <a:t>y ninguno podía aprender el cántico sino aquellos ciento cuarenta y cuatro mil, los cuales fueron redimidos de entre los de la tierra. </a:t>
            </a:r>
            <a:r>
              <a:rPr lang="es-ES" sz="2200" dirty="0">
                <a:latin typeface="Bahnschrift Light Condensed" panose="020B0502040204020203" pitchFamily="34" charset="0"/>
              </a:rPr>
              <a:t>(Apocalipsis 14:2-3)</a:t>
            </a:r>
          </a:p>
        </p:txBody>
      </p:sp>
      <p:pic>
        <p:nvPicPr>
          <p:cNvPr id="5" name="Grafik 4">
            <a:extLst>
              <a:ext uri="{FF2B5EF4-FFF2-40B4-BE49-F238E27FC236}">
                <a16:creationId xmlns:a16="http://schemas.microsoft.com/office/drawing/2014/main" id="{D8DF2F6F-32A6-9355-A764-D4AA8F9494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24950" y="1624472"/>
            <a:ext cx="3394987" cy="4033647"/>
          </a:xfrm>
          <a:prstGeom prst="rect">
            <a:avLst/>
          </a:prstGeom>
        </p:spPr>
      </p:pic>
      <p:pic>
        <p:nvPicPr>
          <p:cNvPr id="7" name="Grafik 6">
            <a:extLst>
              <a:ext uri="{FF2B5EF4-FFF2-40B4-BE49-F238E27FC236}">
                <a16:creationId xmlns:a16="http://schemas.microsoft.com/office/drawing/2014/main" id="{0669E08C-D130-0AF5-7A6A-9232A634BE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72680" y="2817151"/>
            <a:ext cx="1080000" cy="1080000"/>
          </a:xfrm>
          <a:prstGeom prst="rect">
            <a:avLst/>
          </a:prstGeom>
        </p:spPr>
      </p:pic>
    </p:spTree>
    <p:extLst>
      <p:ext uri="{BB962C8B-B14F-4D97-AF65-F5344CB8AC3E}">
        <p14:creationId xmlns:p14="http://schemas.microsoft.com/office/powerpoint/2010/main" val="2681634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5D1F-9BDD-DEB2-80B9-CB848514275C}"/>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72649EBE-4762-2B04-F505-C30C1130D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522" cy="6858000"/>
          </a:xfrm>
          <a:prstGeom prst="rect">
            <a:avLst/>
          </a:prstGeom>
        </p:spPr>
      </p:pic>
      <p:sp>
        <p:nvSpPr>
          <p:cNvPr id="11" name="Textfeld 10">
            <a:extLst>
              <a:ext uri="{FF2B5EF4-FFF2-40B4-BE49-F238E27FC236}">
                <a16:creationId xmlns:a16="http://schemas.microsoft.com/office/drawing/2014/main" id="{C4B10FA5-F40B-FE68-0E85-5B110E70A3DF}"/>
              </a:ext>
            </a:extLst>
          </p:cNvPr>
          <p:cNvSpPr txBox="1"/>
          <p:nvPr/>
        </p:nvSpPr>
        <p:spPr>
          <a:xfrm>
            <a:off x="9493839" y="101599"/>
            <a:ext cx="2438400" cy="523220"/>
          </a:xfrm>
          <a:prstGeom prst="rect">
            <a:avLst/>
          </a:prstGeom>
          <a:noFill/>
        </p:spPr>
        <p:txBody>
          <a:bodyPr wrap="square">
            <a:spAutoFit/>
          </a:bodyPr>
          <a:lstStyle/>
          <a:p>
            <a:r>
              <a:rPr lang="en-US" sz="1400" dirty="0"/>
              <a:t>https://en.wikipedia.org/wiki/Pentecost</a:t>
            </a:r>
          </a:p>
        </p:txBody>
      </p:sp>
      <p:pic>
        <p:nvPicPr>
          <p:cNvPr id="3" name="Grafik 2">
            <a:extLst>
              <a:ext uri="{FF2B5EF4-FFF2-40B4-BE49-F238E27FC236}">
                <a16:creationId xmlns:a16="http://schemas.microsoft.com/office/drawing/2014/main" id="{BAB1F096-C471-B37C-7A67-B505CD1B1B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8038" y="1607956"/>
            <a:ext cx="4487597" cy="3016943"/>
          </a:xfrm>
          <a:prstGeom prst="rect">
            <a:avLst/>
          </a:prstGeom>
        </p:spPr>
      </p:pic>
      <p:pic>
        <p:nvPicPr>
          <p:cNvPr id="8" name="Grafik 7">
            <a:extLst>
              <a:ext uri="{FF2B5EF4-FFF2-40B4-BE49-F238E27FC236}">
                <a16:creationId xmlns:a16="http://schemas.microsoft.com/office/drawing/2014/main" id="{B327FB97-2612-DB54-3379-E8EB4C67E7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55634" y="3184899"/>
            <a:ext cx="1440000" cy="1440000"/>
          </a:xfrm>
          <a:prstGeom prst="rect">
            <a:avLst/>
          </a:prstGeom>
        </p:spPr>
      </p:pic>
      <p:pic>
        <p:nvPicPr>
          <p:cNvPr id="46" name="Picture 45">
            <a:extLst>
              <a:ext uri="{FF2B5EF4-FFF2-40B4-BE49-F238E27FC236}">
                <a16:creationId xmlns:a16="http://schemas.microsoft.com/office/drawing/2014/main" id="{D9F78FF4-2B3A-1E2F-B481-96F8FD4458DA}"/>
              </a:ext>
            </a:extLst>
          </p:cNvPr>
          <p:cNvPicPr>
            <a:picLocks noChangeAspect="1"/>
          </p:cNvPicPr>
          <p:nvPr/>
        </p:nvPicPr>
        <p:blipFill>
          <a:blip r:embed="rId6"/>
          <a:stretch>
            <a:fillRect/>
          </a:stretch>
        </p:blipFill>
        <p:spPr>
          <a:xfrm>
            <a:off x="230481" y="101599"/>
            <a:ext cx="6686550" cy="1381125"/>
          </a:xfrm>
          <a:prstGeom prst="rect">
            <a:avLst/>
          </a:prstGeom>
          <a:solidFill>
            <a:schemeClr val="bg1"/>
          </a:solidFill>
        </p:spPr>
      </p:pic>
      <p:pic>
        <p:nvPicPr>
          <p:cNvPr id="48" name="Picture 47">
            <a:extLst>
              <a:ext uri="{FF2B5EF4-FFF2-40B4-BE49-F238E27FC236}">
                <a16:creationId xmlns:a16="http://schemas.microsoft.com/office/drawing/2014/main" id="{E56EE184-267F-DAD8-06F0-02B1622FB6B6}"/>
              </a:ext>
            </a:extLst>
          </p:cNvPr>
          <p:cNvPicPr>
            <a:picLocks noChangeAspect="1"/>
          </p:cNvPicPr>
          <p:nvPr/>
        </p:nvPicPr>
        <p:blipFill>
          <a:blip r:embed="rId7"/>
          <a:stretch>
            <a:fillRect/>
          </a:stretch>
        </p:blipFill>
        <p:spPr>
          <a:xfrm>
            <a:off x="7686031" y="108924"/>
            <a:ext cx="4378406" cy="3940566"/>
          </a:xfrm>
          <a:prstGeom prst="rect">
            <a:avLst/>
          </a:prstGeom>
        </p:spPr>
      </p:pic>
      <mc:AlternateContent xmlns:mc="http://schemas.openxmlformats.org/markup-compatibility/2006" xmlns:p14="http://schemas.microsoft.com/office/powerpoint/2010/main">
        <mc:Choice Requires="p14">
          <p:contentPart p14:bwMode="auto" r:id="rId8">
            <p14:nvContentPartPr>
              <p14:cNvPr id="49" name="Ink 48">
                <a:extLst>
                  <a:ext uri="{FF2B5EF4-FFF2-40B4-BE49-F238E27FC236}">
                    <a16:creationId xmlns:a16="http://schemas.microsoft.com/office/drawing/2014/main" id="{EDABF99E-6988-1591-707F-1DCF01652A5E}"/>
                  </a:ext>
                </a:extLst>
              </p14:cNvPr>
              <p14:cNvContentPartPr/>
              <p14:nvPr/>
            </p14:nvContentPartPr>
            <p14:xfrm>
              <a:off x="8750022" y="506298"/>
              <a:ext cx="456120" cy="7560"/>
            </p14:xfrm>
          </p:contentPart>
        </mc:Choice>
        <mc:Fallback xmlns="">
          <p:pic>
            <p:nvPicPr>
              <p:cNvPr id="49" name="Ink 48">
                <a:extLst>
                  <a:ext uri="{FF2B5EF4-FFF2-40B4-BE49-F238E27FC236}">
                    <a16:creationId xmlns:a16="http://schemas.microsoft.com/office/drawing/2014/main" id="{EDABF99E-6988-1591-707F-1DCF01652A5E}"/>
                  </a:ext>
                </a:extLst>
              </p:cNvPr>
              <p:cNvPicPr/>
              <p:nvPr/>
            </p:nvPicPr>
            <p:blipFill>
              <a:blip r:embed="rId9"/>
              <a:stretch>
                <a:fillRect/>
              </a:stretch>
            </p:blipFill>
            <p:spPr>
              <a:xfrm>
                <a:off x="8714022" y="434298"/>
                <a:ext cx="52776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0" name="Ink 49">
                <a:extLst>
                  <a:ext uri="{FF2B5EF4-FFF2-40B4-BE49-F238E27FC236}">
                    <a16:creationId xmlns:a16="http://schemas.microsoft.com/office/drawing/2014/main" id="{39377A77-5340-B0A4-FA9B-8AE0DDEACD26}"/>
                  </a:ext>
                </a:extLst>
              </p14:cNvPr>
              <p14:cNvContentPartPr/>
              <p14:nvPr/>
            </p14:nvContentPartPr>
            <p14:xfrm>
              <a:off x="7772262" y="752538"/>
              <a:ext cx="2691000" cy="360"/>
            </p14:xfrm>
          </p:contentPart>
        </mc:Choice>
        <mc:Fallback xmlns="">
          <p:pic>
            <p:nvPicPr>
              <p:cNvPr id="50" name="Ink 49">
                <a:extLst>
                  <a:ext uri="{FF2B5EF4-FFF2-40B4-BE49-F238E27FC236}">
                    <a16:creationId xmlns:a16="http://schemas.microsoft.com/office/drawing/2014/main" id="{39377A77-5340-B0A4-FA9B-8AE0DDEACD26}"/>
                  </a:ext>
                </a:extLst>
              </p:cNvPr>
              <p:cNvPicPr/>
              <p:nvPr/>
            </p:nvPicPr>
            <p:blipFill>
              <a:blip r:embed="rId11"/>
              <a:stretch>
                <a:fillRect/>
              </a:stretch>
            </p:blipFill>
            <p:spPr>
              <a:xfrm>
                <a:off x="7736262" y="680538"/>
                <a:ext cx="27626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1" name="Ink 50">
                <a:extLst>
                  <a:ext uri="{FF2B5EF4-FFF2-40B4-BE49-F238E27FC236}">
                    <a16:creationId xmlns:a16="http://schemas.microsoft.com/office/drawing/2014/main" id="{DA18A1EC-D93C-6811-E9B3-94373E4E71CD}"/>
                  </a:ext>
                </a:extLst>
              </p14:cNvPr>
              <p14:cNvContentPartPr/>
              <p14:nvPr/>
            </p14:nvContentPartPr>
            <p14:xfrm>
              <a:off x="11197662" y="970338"/>
              <a:ext cx="696960" cy="7560"/>
            </p14:xfrm>
          </p:contentPart>
        </mc:Choice>
        <mc:Fallback xmlns="">
          <p:pic>
            <p:nvPicPr>
              <p:cNvPr id="51" name="Ink 50">
                <a:extLst>
                  <a:ext uri="{FF2B5EF4-FFF2-40B4-BE49-F238E27FC236}">
                    <a16:creationId xmlns:a16="http://schemas.microsoft.com/office/drawing/2014/main" id="{DA18A1EC-D93C-6811-E9B3-94373E4E71CD}"/>
                  </a:ext>
                </a:extLst>
              </p:cNvPr>
              <p:cNvPicPr/>
              <p:nvPr/>
            </p:nvPicPr>
            <p:blipFill>
              <a:blip r:embed="rId13"/>
              <a:stretch>
                <a:fillRect/>
              </a:stretch>
            </p:blipFill>
            <p:spPr>
              <a:xfrm>
                <a:off x="11161662" y="898698"/>
                <a:ext cx="7686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4" name="Ink 53">
                <a:extLst>
                  <a:ext uri="{FF2B5EF4-FFF2-40B4-BE49-F238E27FC236}">
                    <a16:creationId xmlns:a16="http://schemas.microsoft.com/office/drawing/2014/main" id="{02BA1E54-7B8F-D55D-7F8F-320AC2887029}"/>
                  </a:ext>
                </a:extLst>
              </p14:cNvPr>
              <p14:cNvContentPartPr/>
              <p14:nvPr/>
            </p14:nvContentPartPr>
            <p14:xfrm>
              <a:off x="7772262" y="1095978"/>
              <a:ext cx="2334960" cy="22680"/>
            </p14:xfrm>
          </p:contentPart>
        </mc:Choice>
        <mc:Fallback xmlns="">
          <p:pic>
            <p:nvPicPr>
              <p:cNvPr id="54" name="Ink 53">
                <a:extLst>
                  <a:ext uri="{FF2B5EF4-FFF2-40B4-BE49-F238E27FC236}">
                    <a16:creationId xmlns:a16="http://schemas.microsoft.com/office/drawing/2014/main" id="{02BA1E54-7B8F-D55D-7F8F-320AC2887029}"/>
                  </a:ext>
                </a:extLst>
              </p:cNvPr>
              <p:cNvPicPr/>
              <p:nvPr/>
            </p:nvPicPr>
            <p:blipFill>
              <a:blip r:embed="rId15"/>
              <a:stretch>
                <a:fillRect/>
              </a:stretch>
            </p:blipFill>
            <p:spPr>
              <a:xfrm>
                <a:off x="7736262" y="1023978"/>
                <a:ext cx="24066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6" name="Ink 55">
                <a:extLst>
                  <a:ext uri="{FF2B5EF4-FFF2-40B4-BE49-F238E27FC236}">
                    <a16:creationId xmlns:a16="http://schemas.microsoft.com/office/drawing/2014/main" id="{43328286-71A5-CC9F-32A8-821A7B6B4C1F}"/>
                  </a:ext>
                </a:extLst>
              </p14:cNvPr>
              <p14:cNvContentPartPr/>
              <p14:nvPr/>
            </p14:nvContentPartPr>
            <p14:xfrm>
              <a:off x="7793502" y="1723098"/>
              <a:ext cx="3763800" cy="720"/>
            </p14:xfrm>
          </p:contentPart>
        </mc:Choice>
        <mc:Fallback xmlns="">
          <p:pic>
            <p:nvPicPr>
              <p:cNvPr id="56" name="Ink 55">
                <a:extLst>
                  <a:ext uri="{FF2B5EF4-FFF2-40B4-BE49-F238E27FC236}">
                    <a16:creationId xmlns:a16="http://schemas.microsoft.com/office/drawing/2014/main" id="{43328286-71A5-CC9F-32A8-821A7B6B4C1F}"/>
                  </a:ext>
                </a:extLst>
              </p:cNvPr>
              <p:cNvPicPr/>
              <p:nvPr/>
            </p:nvPicPr>
            <p:blipFill>
              <a:blip r:embed="rId17"/>
              <a:stretch>
                <a:fillRect/>
              </a:stretch>
            </p:blipFill>
            <p:spPr>
              <a:xfrm>
                <a:off x="7757502" y="1579098"/>
                <a:ext cx="38354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9" name="Ink 58">
                <a:extLst>
                  <a:ext uri="{FF2B5EF4-FFF2-40B4-BE49-F238E27FC236}">
                    <a16:creationId xmlns:a16="http://schemas.microsoft.com/office/drawing/2014/main" id="{0FF24A66-90C1-4E0D-E4C0-00E580721B5A}"/>
                  </a:ext>
                </a:extLst>
              </p14:cNvPr>
              <p14:cNvContentPartPr/>
              <p14:nvPr/>
            </p14:nvContentPartPr>
            <p14:xfrm>
              <a:off x="8658582" y="1918938"/>
              <a:ext cx="1222200" cy="15480"/>
            </p14:xfrm>
          </p:contentPart>
        </mc:Choice>
        <mc:Fallback xmlns="">
          <p:pic>
            <p:nvPicPr>
              <p:cNvPr id="59" name="Ink 58">
                <a:extLst>
                  <a:ext uri="{FF2B5EF4-FFF2-40B4-BE49-F238E27FC236}">
                    <a16:creationId xmlns:a16="http://schemas.microsoft.com/office/drawing/2014/main" id="{0FF24A66-90C1-4E0D-E4C0-00E580721B5A}"/>
                  </a:ext>
                </a:extLst>
              </p:cNvPr>
              <p:cNvPicPr/>
              <p:nvPr/>
            </p:nvPicPr>
            <p:blipFill>
              <a:blip r:embed="rId19"/>
              <a:stretch>
                <a:fillRect/>
              </a:stretch>
            </p:blipFill>
            <p:spPr>
              <a:xfrm>
                <a:off x="8622582" y="1847298"/>
                <a:ext cx="129384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0" name="Ink 59">
                <a:extLst>
                  <a:ext uri="{FF2B5EF4-FFF2-40B4-BE49-F238E27FC236}">
                    <a16:creationId xmlns:a16="http://schemas.microsoft.com/office/drawing/2014/main" id="{27BFA236-8A6C-F260-ED24-5941AD4E18B6}"/>
                  </a:ext>
                </a:extLst>
              </p14:cNvPr>
              <p14:cNvContentPartPr/>
              <p14:nvPr/>
            </p14:nvContentPartPr>
            <p14:xfrm>
              <a:off x="8482902" y="2109738"/>
              <a:ext cx="1926720" cy="360"/>
            </p14:xfrm>
          </p:contentPart>
        </mc:Choice>
        <mc:Fallback xmlns="">
          <p:pic>
            <p:nvPicPr>
              <p:cNvPr id="60" name="Ink 59">
                <a:extLst>
                  <a:ext uri="{FF2B5EF4-FFF2-40B4-BE49-F238E27FC236}">
                    <a16:creationId xmlns:a16="http://schemas.microsoft.com/office/drawing/2014/main" id="{27BFA236-8A6C-F260-ED24-5941AD4E18B6}"/>
                  </a:ext>
                </a:extLst>
              </p:cNvPr>
              <p:cNvPicPr/>
              <p:nvPr/>
            </p:nvPicPr>
            <p:blipFill>
              <a:blip r:embed="rId21"/>
              <a:stretch>
                <a:fillRect/>
              </a:stretch>
            </p:blipFill>
            <p:spPr>
              <a:xfrm>
                <a:off x="8446902" y="2038098"/>
                <a:ext cx="1998360" cy="144000"/>
              </a:xfrm>
              <a:prstGeom prst="rect">
                <a:avLst/>
              </a:prstGeom>
            </p:spPr>
          </p:pic>
        </mc:Fallback>
      </mc:AlternateContent>
    </p:spTree>
    <p:extLst>
      <p:ext uri="{BB962C8B-B14F-4D97-AF65-F5344CB8AC3E}">
        <p14:creationId xmlns:p14="http://schemas.microsoft.com/office/powerpoint/2010/main" val="313087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499A06-A8E6-CC20-0B36-928F4F7A2741}"/>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A8BAC61-D4AE-870D-D7F6-2D0788E486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EDBCDD53-3AA4-728C-86C0-C40C06A8CA13}"/>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10" name="Textfeld 9">
            <a:extLst>
              <a:ext uri="{FF2B5EF4-FFF2-40B4-BE49-F238E27FC236}">
                <a16:creationId xmlns:a16="http://schemas.microsoft.com/office/drawing/2014/main" id="{6027087B-12E4-2059-7381-66A2E951F30F}"/>
              </a:ext>
            </a:extLst>
          </p:cNvPr>
          <p:cNvSpPr txBox="1"/>
          <p:nvPr/>
        </p:nvSpPr>
        <p:spPr>
          <a:xfrm>
            <a:off x="209256" y="0"/>
            <a:ext cx="6359946" cy="1200329"/>
          </a:xfrm>
          <a:prstGeom prst="rect">
            <a:avLst/>
          </a:prstGeom>
          <a:noFill/>
        </p:spPr>
        <p:txBody>
          <a:bodyPr wrap="none" rtlCol="0">
            <a:spAutoFit/>
          </a:bodyPr>
          <a:lstStyle/>
          <a:p>
            <a:r>
              <a:rPr lang="de-DE" sz="7200" b="1" noProof="0" dirty="0">
                <a:ln w="19050">
                  <a:solidFill>
                    <a:schemeClr val="bg1"/>
                  </a:solidFill>
                </a:ln>
                <a:solidFill>
                  <a:srgbClr val="0070C0"/>
                </a:solidFill>
                <a:latin typeface="Bilbo Swash Caps" panose="02000000000000000000" pitchFamily="2" charset="0"/>
              </a:rPr>
              <a:t>Lluvia </a:t>
            </a:r>
            <a:r>
              <a:rPr lang="de-DE" sz="7200" b="1" noProof="0" dirty="0" err="1">
                <a:ln w="19050">
                  <a:solidFill>
                    <a:schemeClr val="bg1"/>
                  </a:solidFill>
                </a:ln>
                <a:solidFill>
                  <a:srgbClr val="0070C0"/>
                </a:solidFill>
                <a:latin typeface="Bilbo Swash Caps" panose="02000000000000000000" pitchFamily="2" charset="0"/>
              </a:rPr>
              <a:t>temprana</a:t>
            </a:r>
            <a:endParaRPr lang="de-DE" sz="7200" b="1" noProof="0" dirty="0">
              <a:ln w="19050">
                <a:solidFill>
                  <a:schemeClr val="bg1"/>
                </a:solidFill>
              </a:ln>
              <a:solidFill>
                <a:srgbClr val="0070C0"/>
              </a:solidFill>
              <a:latin typeface="Bilbo Swash Caps" panose="02000000000000000000" pitchFamily="2" charset="0"/>
            </a:endParaRPr>
          </a:p>
        </p:txBody>
      </p:sp>
      <p:sp>
        <p:nvSpPr>
          <p:cNvPr id="20" name="Textfeld 19">
            <a:extLst>
              <a:ext uri="{FF2B5EF4-FFF2-40B4-BE49-F238E27FC236}">
                <a16:creationId xmlns:a16="http://schemas.microsoft.com/office/drawing/2014/main" id="{B43CC579-5AF7-2073-5145-4B4138E1CE33}"/>
              </a:ext>
            </a:extLst>
          </p:cNvPr>
          <p:cNvSpPr txBox="1"/>
          <p:nvPr/>
        </p:nvSpPr>
        <p:spPr>
          <a:xfrm>
            <a:off x="2504781" y="740589"/>
            <a:ext cx="1266693"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31 AD</a:t>
            </a:r>
          </a:p>
        </p:txBody>
      </p:sp>
      <p:sp>
        <p:nvSpPr>
          <p:cNvPr id="21" name="Textfeld 20">
            <a:extLst>
              <a:ext uri="{FF2B5EF4-FFF2-40B4-BE49-F238E27FC236}">
                <a16:creationId xmlns:a16="http://schemas.microsoft.com/office/drawing/2014/main" id="{1E7C8216-2820-348D-BE42-3B071F77AB83}"/>
              </a:ext>
            </a:extLst>
          </p:cNvPr>
          <p:cNvSpPr txBox="1"/>
          <p:nvPr/>
        </p:nvSpPr>
        <p:spPr>
          <a:xfrm>
            <a:off x="9100623"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2" name="Textfeld 18">
            <a:extLst>
              <a:ext uri="{FF2B5EF4-FFF2-40B4-BE49-F238E27FC236}">
                <a16:creationId xmlns:a16="http://schemas.microsoft.com/office/drawing/2014/main" id="{D5F988D1-9845-CADE-5635-D9307EB8B17E}"/>
              </a:ext>
            </a:extLst>
          </p:cNvPr>
          <p:cNvSpPr txBox="1"/>
          <p:nvPr/>
        </p:nvSpPr>
        <p:spPr>
          <a:xfrm>
            <a:off x="6913515" y="5657671"/>
            <a:ext cx="4885183"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Lluvia </a:t>
            </a:r>
            <a:r>
              <a:rPr lang="de-DE" sz="7200" b="1" dirty="0" err="1">
                <a:ln w="19050">
                  <a:solidFill>
                    <a:schemeClr val="bg1"/>
                  </a:solidFill>
                </a:ln>
                <a:solidFill>
                  <a:srgbClr val="0070C0"/>
                </a:solidFill>
                <a:latin typeface="Bilbo Swash Caps" panose="02000000000000000000" pitchFamily="2" charset="0"/>
              </a:rPr>
              <a:t>tardía</a:t>
            </a:r>
            <a:endParaRPr lang="de-DE" sz="7200" b="1" noProof="0" dirty="0">
              <a:ln w="19050">
                <a:solidFill>
                  <a:schemeClr val="bg1"/>
                </a:solidFill>
              </a:ln>
              <a:solidFill>
                <a:srgbClr val="0070C0"/>
              </a:solidFill>
              <a:latin typeface="Bilbo Swash Caps" panose="02000000000000000000" pitchFamily="2" charset="0"/>
            </a:endParaRPr>
          </a:p>
        </p:txBody>
      </p:sp>
    </p:spTree>
    <p:extLst>
      <p:ext uri="{BB962C8B-B14F-4D97-AF65-F5344CB8AC3E}">
        <p14:creationId xmlns:p14="http://schemas.microsoft.com/office/powerpoint/2010/main" val="100561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09642F-582C-D9CB-8A61-FF02F0B7FAE8}"/>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BBE22CA-1A2D-7EF8-251E-DA66FE5EB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75F86DF-C464-F38E-3BC2-631986D0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AD8C9A8C-0B7C-9FBA-F976-EFA36FBF392F}"/>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2" name="Rechteck: abgerundete Ecken 21">
            <a:extLst>
              <a:ext uri="{FF2B5EF4-FFF2-40B4-BE49-F238E27FC236}">
                <a16:creationId xmlns:a16="http://schemas.microsoft.com/office/drawing/2014/main" id="{A9CF8076-D9A4-4A00-3CFD-CAE2B38FEBC6}"/>
              </a:ext>
            </a:extLst>
          </p:cNvPr>
          <p:cNvSpPr/>
          <p:nvPr/>
        </p:nvSpPr>
        <p:spPr>
          <a:xfrm>
            <a:off x="1768822" y="1325364"/>
            <a:ext cx="6324600" cy="4648716"/>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es-ES" sz="1400" b="1" dirty="0">
                <a:solidFill>
                  <a:srgbClr val="0070C0"/>
                </a:solidFill>
                <a:latin typeface="Bahnschrift Light" panose="020B0502040204020203" pitchFamily="34" charset="0"/>
              </a:rPr>
              <a:t>La obra del espíritu se asemeja a la lluvia </a:t>
            </a:r>
          </a:p>
          <a:p>
            <a:pPr>
              <a:spcAft>
                <a:spcPts val="1200"/>
              </a:spcAft>
            </a:pPr>
            <a:r>
              <a:rPr lang="es-ES" sz="1400" dirty="0">
                <a:solidFill>
                  <a:schemeClr val="tx1"/>
                </a:solidFill>
                <a:latin typeface="Bahnschrift Light" panose="020B0502040204020203" pitchFamily="34" charset="0"/>
              </a:rPr>
              <a:t>“Y hará descender sobre vosotros lluvia temprana y tardía”. En el Oriente la lluvia temprana cae en el tiempo de la siembra. Es necesaria para que la semilla germine. Gracias a la influencia de estas lluvias fertilizantes, aparecen los tiernos brotes. </a:t>
            </a:r>
            <a:r>
              <a:rPr lang="es-ES" sz="1400" b="1" dirty="0">
                <a:solidFill>
                  <a:srgbClr val="0070C0"/>
                </a:solidFill>
                <a:highlight>
                  <a:srgbClr val="FFFF00"/>
                </a:highlight>
                <a:latin typeface="Bahnschrift Light" panose="020B0502040204020203" pitchFamily="34" charset="0"/>
              </a:rPr>
              <a:t>La lluvia tardía, que cae hacia el fin de la temporada, madura el grano y lo prepara para la siega. El Señor emplea estos fenómenos naturales para ilustrar la obra del Espíritu Santo. </a:t>
            </a:r>
          </a:p>
          <a:p>
            <a:pPr>
              <a:spcAft>
                <a:spcPts val="1200"/>
              </a:spcAft>
            </a:pPr>
            <a:r>
              <a:rPr lang="es-ES" sz="1400" dirty="0">
                <a:solidFill>
                  <a:schemeClr val="tx1"/>
                </a:solidFill>
                <a:latin typeface="Bahnschrift Light" panose="020B0502040204020203" pitchFamily="34" charset="0"/>
              </a:rPr>
              <a:t>Así como el rocío y la lluvia caen al principio para que la semilla germine, y luego para que la cosecha madure, se da el Espíritu Santo para que lleve a cabo a través de sus etapas el proceso del crecimiento espiritual. La maduración del grano representa la terminación de la obra de la gracia de Dios  en el alma. Mediante el poder del Espíritu Santo se ha de perfeccionar en el carácter la imagen moral de Dios. Debemos ser totalmente transformados a la semejanza de Cristo.</a:t>
            </a:r>
          </a:p>
          <a:p>
            <a:pPr>
              <a:spcAft>
                <a:spcPts val="1200"/>
              </a:spcAft>
            </a:pPr>
            <a:r>
              <a:rPr lang="es-ES" sz="1400" b="1" dirty="0">
                <a:solidFill>
                  <a:srgbClr val="0070C0"/>
                </a:solidFill>
                <a:highlight>
                  <a:srgbClr val="FFFF00"/>
                </a:highlight>
                <a:latin typeface="Bahnschrift Light" panose="020B0502040204020203" pitchFamily="34" charset="0"/>
              </a:rPr>
              <a:t>La lluvia tardía que madura la cosecha de la tierra representa la gracia espiritual que prepara a la iglesia para la venida del Hijo del hombre. </a:t>
            </a:r>
            <a:r>
              <a:rPr lang="es-ES" sz="1400" dirty="0">
                <a:solidFill>
                  <a:schemeClr val="tx1"/>
                </a:solidFill>
                <a:latin typeface="Bahnschrift Light" panose="020B0502040204020203" pitchFamily="34" charset="0"/>
              </a:rPr>
              <a:t>Pero a menos que haya caído la lluvia temprana, no habrá vida; la hoja verde no aparecerá. A menos que los primeros aguaceros hayan hecho su obra, la lluvia tardía no podrá perfeccionar ninguna semilla.—Testimonios para los Ministros, 506 (1897).  EUD 157.1 - 158.1</a:t>
            </a:r>
          </a:p>
        </p:txBody>
      </p:sp>
      <p:sp>
        <p:nvSpPr>
          <p:cNvPr id="2" name="Textfeld 9">
            <a:extLst>
              <a:ext uri="{FF2B5EF4-FFF2-40B4-BE49-F238E27FC236}">
                <a16:creationId xmlns:a16="http://schemas.microsoft.com/office/drawing/2014/main" id="{5259C16C-17D7-D209-B73D-516DCD823E2B}"/>
              </a:ext>
            </a:extLst>
          </p:cNvPr>
          <p:cNvSpPr txBox="1"/>
          <p:nvPr/>
        </p:nvSpPr>
        <p:spPr>
          <a:xfrm>
            <a:off x="209256" y="0"/>
            <a:ext cx="6359946" cy="1200329"/>
          </a:xfrm>
          <a:prstGeom prst="rect">
            <a:avLst/>
          </a:prstGeom>
          <a:noFill/>
        </p:spPr>
        <p:txBody>
          <a:bodyPr wrap="none" rtlCol="0">
            <a:spAutoFit/>
          </a:bodyPr>
          <a:lstStyle/>
          <a:p>
            <a:r>
              <a:rPr lang="de-DE" sz="7200" b="1" noProof="0" dirty="0">
                <a:ln w="19050">
                  <a:solidFill>
                    <a:schemeClr val="bg1"/>
                  </a:solidFill>
                </a:ln>
                <a:solidFill>
                  <a:srgbClr val="0070C0"/>
                </a:solidFill>
                <a:latin typeface="Bilbo Swash Caps" panose="02000000000000000000" pitchFamily="2" charset="0"/>
              </a:rPr>
              <a:t>Lluvia </a:t>
            </a:r>
            <a:r>
              <a:rPr lang="de-DE" sz="7200" b="1" noProof="0" dirty="0" err="1">
                <a:ln w="19050">
                  <a:solidFill>
                    <a:schemeClr val="bg1"/>
                  </a:solidFill>
                </a:ln>
                <a:solidFill>
                  <a:srgbClr val="0070C0"/>
                </a:solidFill>
                <a:latin typeface="Bilbo Swash Caps" panose="02000000000000000000" pitchFamily="2" charset="0"/>
              </a:rPr>
              <a:t>temprana</a:t>
            </a:r>
            <a:endParaRPr lang="de-DE" sz="7200" b="1" noProof="0" dirty="0">
              <a:ln w="19050">
                <a:solidFill>
                  <a:schemeClr val="bg1"/>
                </a:solidFill>
              </a:ln>
              <a:solidFill>
                <a:srgbClr val="0070C0"/>
              </a:solidFill>
              <a:latin typeface="Bilbo Swash Caps" panose="02000000000000000000" pitchFamily="2" charset="0"/>
            </a:endParaRPr>
          </a:p>
        </p:txBody>
      </p:sp>
      <p:sp>
        <p:nvSpPr>
          <p:cNvPr id="3" name="Textfeld 18">
            <a:extLst>
              <a:ext uri="{FF2B5EF4-FFF2-40B4-BE49-F238E27FC236}">
                <a16:creationId xmlns:a16="http://schemas.microsoft.com/office/drawing/2014/main" id="{4681890E-3A41-B8F4-D0BF-470AA382B5F8}"/>
              </a:ext>
            </a:extLst>
          </p:cNvPr>
          <p:cNvSpPr txBox="1"/>
          <p:nvPr/>
        </p:nvSpPr>
        <p:spPr>
          <a:xfrm>
            <a:off x="6913515" y="5657671"/>
            <a:ext cx="4885183"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Lluvia </a:t>
            </a:r>
            <a:r>
              <a:rPr lang="de-DE" sz="7200" b="1" dirty="0" err="1">
                <a:ln w="19050">
                  <a:solidFill>
                    <a:schemeClr val="bg1"/>
                  </a:solidFill>
                </a:ln>
                <a:solidFill>
                  <a:srgbClr val="0070C0"/>
                </a:solidFill>
                <a:latin typeface="Bilbo Swash Caps" panose="02000000000000000000" pitchFamily="2" charset="0"/>
              </a:rPr>
              <a:t>tardía</a:t>
            </a:r>
            <a:endParaRPr lang="de-DE" sz="7200" b="1" noProof="0" dirty="0">
              <a:ln w="19050">
                <a:solidFill>
                  <a:schemeClr val="bg1"/>
                </a:solidFill>
              </a:ln>
              <a:solidFill>
                <a:srgbClr val="0070C0"/>
              </a:solidFill>
              <a:latin typeface="Bilbo Swash Caps" panose="02000000000000000000" pitchFamily="2" charset="0"/>
            </a:endParaRPr>
          </a:p>
        </p:txBody>
      </p:sp>
      <p:sp>
        <p:nvSpPr>
          <p:cNvPr id="5" name="Textfeld 19">
            <a:extLst>
              <a:ext uri="{FF2B5EF4-FFF2-40B4-BE49-F238E27FC236}">
                <a16:creationId xmlns:a16="http://schemas.microsoft.com/office/drawing/2014/main" id="{1BFAA35F-EB2B-B065-2DDB-457EBCA1326B}"/>
              </a:ext>
            </a:extLst>
          </p:cNvPr>
          <p:cNvSpPr txBox="1"/>
          <p:nvPr/>
        </p:nvSpPr>
        <p:spPr>
          <a:xfrm>
            <a:off x="2504781" y="740589"/>
            <a:ext cx="1266693"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31 AD</a:t>
            </a:r>
          </a:p>
        </p:txBody>
      </p:sp>
      <p:sp>
        <p:nvSpPr>
          <p:cNvPr id="6" name="Textfeld 20">
            <a:extLst>
              <a:ext uri="{FF2B5EF4-FFF2-40B4-BE49-F238E27FC236}">
                <a16:creationId xmlns:a16="http://schemas.microsoft.com/office/drawing/2014/main" id="{2911F304-8B22-C14C-A781-5371A8A643DE}"/>
              </a:ext>
            </a:extLst>
          </p:cNvPr>
          <p:cNvSpPr txBox="1"/>
          <p:nvPr/>
        </p:nvSpPr>
        <p:spPr>
          <a:xfrm>
            <a:off x="9100623"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Tree>
    <p:extLst>
      <p:ext uri="{BB962C8B-B14F-4D97-AF65-F5344CB8AC3E}">
        <p14:creationId xmlns:p14="http://schemas.microsoft.com/office/powerpoint/2010/main" val="285017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BBC344-9EA1-DFFD-643A-36230456C1A2}"/>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A1EA854-ACA5-638D-CFED-B0693F9F35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D78829E5-ED88-DA71-CC2D-BD8B98A6F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F8FD31C9-4F02-9524-AC2A-003CC2CD6F44}"/>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2" name="Rechteck: abgerundete Ecken 21">
            <a:extLst>
              <a:ext uri="{FF2B5EF4-FFF2-40B4-BE49-F238E27FC236}">
                <a16:creationId xmlns:a16="http://schemas.microsoft.com/office/drawing/2014/main" id="{3F5E50B3-27DE-D93E-0314-80C1258AD3C9}"/>
              </a:ext>
            </a:extLst>
          </p:cNvPr>
          <p:cNvSpPr/>
          <p:nvPr/>
        </p:nvSpPr>
        <p:spPr>
          <a:xfrm>
            <a:off x="339106" y="1362164"/>
            <a:ext cx="4359484" cy="5334000"/>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es-ES" sz="1400" b="1" dirty="0">
                <a:solidFill>
                  <a:srgbClr val="0070C0"/>
                </a:solidFill>
                <a:latin typeface="Bahnschrift Light" panose="020B0502040204020203" pitchFamily="34" charset="0"/>
              </a:rPr>
              <a:t>La promesa de la lluvia tardía </a:t>
            </a:r>
          </a:p>
          <a:p>
            <a:pPr>
              <a:spcAft>
                <a:spcPts val="1200"/>
              </a:spcAft>
            </a:pPr>
            <a:r>
              <a:rPr lang="es-ES" sz="1400" dirty="0">
                <a:solidFill>
                  <a:schemeClr val="tx1"/>
                </a:solidFill>
                <a:latin typeface="Bahnschrift Light" panose="020B0502040204020203" pitchFamily="34" charset="0"/>
              </a:rPr>
              <a:t>El derramamiento del Espíritu en los días de los apóstoles fue “la lluvia temprana”, y glorioso fue el resultado. </a:t>
            </a:r>
            <a:r>
              <a:rPr lang="es-ES" sz="1400" b="1" dirty="0">
                <a:solidFill>
                  <a:srgbClr val="0070C0"/>
                </a:solidFill>
                <a:latin typeface="Bahnschrift Light" panose="020B0502040204020203" pitchFamily="34" charset="0"/>
              </a:rPr>
              <a:t>Pero la lluvia tardía será más abundante.</a:t>
            </a:r>
          </a:p>
          <a:p>
            <a:pPr>
              <a:spcAft>
                <a:spcPts val="1200"/>
              </a:spcAft>
            </a:pPr>
            <a:r>
              <a:rPr lang="es-ES" sz="1400" b="1" dirty="0">
                <a:solidFill>
                  <a:srgbClr val="0070C0"/>
                </a:solidFill>
                <a:highlight>
                  <a:srgbClr val="FFFF00"/>
                </a:highlight>
                <a:latin typeface="Bahnschrift Light" panose="020B0502040204020203" pitchFamily="34" charset="0"/>
              </a:rPr>
              <a:t>Cerca del fin de la siega de la tierra, se promete una concesión especial de gracia espiritual, para preparar a la iglesia para la venida del Hijo del hombre. Este derramamiento del Espíritu se compara con la caída de la lluvia tardía. </a:t>
            </a:r>
          </a:p>
          <a:p>
            <a:pPr>
              <a:spcAft>
                <a:spcPts val="1200"/>
              </a:spcAft>
            </a:pPr>
            <a:r>
              <a:rPr lang="es-ES" sz="1400" dirty="0">
                <a:solidFill>
                  <a:schemeClr val="tx1"/>
                </a:solidFill>
                <a:latin typeface="Bahnschrift Light" panose="020B0502040204020203" pitchFamily="34" charset="0"/>
              </a:rPr>
              <a:t>Antes que los juicios de Dios caigan finalmente sobre la tierra, </a:t>
            </a:r>
            <a:r>
              <a:rPr lang="es-ES" sz="1400" b="1" dirty="0">
                <a:solidFill>
                  <a:srgbClr val="0070C0"/>
                </a:solidFill>
                <a:highlight>
                  <a:srgbClr val="FFFF00"/>
                </a:highlight>
                <a:latin typeface="Bahnschrift Light" panose="020B0502040204020203" pitchFamily="34" charset="0"/>
              </a:rPr>
              <a:t>habrá entre el pueblo del Señor un avivamiento de la piedad primitiva, cual no se ha visto nunca desde los tiempos apostólicos. El Espíritu y el poder de Dios serán derramados sobre sus hijos.</a:t>
            </a:r>
          </a:p>
          <a:p>
            <a:pPr>
              <a:spcAft>
                <a:spcPts val="1200"/>
              </a:spcAft>
            </a:pPr>
            <a:r>
              <a:rPr lang="es-ES" sz="1400" dirty="0">
                <a:solidFill>
                  <a:schemeClr val="tx1"/>
                </a:solidFill>
                <a:latin typeface="Bahnschrift Light" panose="020B0502040204020203" pitchFamily="34" charset="0"/>
              </a:rPr>
              <a:t>Esta obra será semejante a la que se realizó en el día de Pentecostés. Como la “lluvia temprana” fue dada en tiempo de la efusión del Espíritu Santo al principio del ministerio evangélico, para hacer crecer la preciosa semilla, </a:t>
            </a:r>
            <a:r>
              <a:rPr lang="es-ES" sz="1400" b="1" dirty="0">
                <a:solidFill>
                  <a:srgbClr val="0070C0"/>
                </a:solidFill>
                <a:highlight>
                  <a:srgbClr val="FFFF00"/>
                </a:highlight>
                <a:latin typeface="Bahnschrift Light" panose="020B0502040204020203" pitchFamily="34" charset="0"/>
              </a:rPr>
              <a:t>así la “lluvia tardía” será dada al final de dicho ministerio para hacer madurar la cosecha.</a:t>
            </a:r>
            <a:r>
              <a:rPr lang="de-DE" sz="1400" dirty="0">
                <a:solidFill>
                  <a:schemeClr val="tx1"/>
                </a:solidFill>
                <a:latin typeface="Bahnschrift Light" panose="020B0502040204020203" pitchFamily="34" charset="0"/>
              </a:rPr>
              <a:t> </a:t>
            </a:r>
            <a:r>
              <a:rPr lang="es-ES" sz="1400" dirty="0">
                <a:solidFill>
                  <a:schemeClr val="tx1"/>
                </a:solidFill>
                <a:latin typeface="Bahnschrift Light" panose="020B0502040204020203" pitchFamily="34" charset="0"/>
              </a:rPr>
              <a:t>EUD 159.4-</a:t>
            </a:r>
            <a:r>
              <a:rPr lang="de-DE" sz="1400" dirty="0">
                <a:solidFill>
                  <a:schemeClr val="tx1"/>
                </a:solidFill>
                <a:latin typeface="Bahnschrift Light" panose="020B0502040204020203" pitchFamily="34" charset="0"/>
              </a:rPr>
              <a:t>159.7</a:t>
            </a:r>
            <a:endParaRPr lang="de-DE" sz="1400" dirty="0">
              <a:solidFill>
                <a:schemeClr val="tx1"/>
              </a:solidFill>
              <a:highlight>
                <a:srgbClr val="FFFF00"/>
              </a:highlight>
              <a:latin typeface="Bahnschrift Light" panose="020B0502040204020203" pitchFamily="34" charset="0"/>
            </a:endParaRPr>
          </a:p>
        </p:txBody>
      </p:sp>
      <p:sp>
        <p:nvSpPr>
          <p:cNvPr id="2" name="Textfeld 9">
            <a:extLst>
              <a:ext uri="{FF2B5EF4-FFF2-40B4-BE49-F238E27FC236}">
                <a16:creationId xmlns:a16="http://schemas.microsoft.com/office/drawing/2014/main" id="{9444E7A2-27A4-357C-7895-0213D25E6426}"/>
              </a:ext>
            </a:extLst>
          </p:cNvPr>
          <p:cNvSpPr txBox="1"/>
          <p:nvPr/>
        </p:nvSpPr>
        <p:spPr>
          <a:xfrm>
            <a:off x="209256" y="0"/>
            <a:ext cx="6359946" cy="1200329"/>
          </a:xfrm>
          <a:prstGeom prst="rect">
            <a:avLst/>
          </a:prstGeom>
          <a:noFill/>
        </p:spPr>
        <p:txBody>
          <a:bodyPr wrap="none" rtlCol="0">
            <a:spAutoFit/>
          </a:bodyPr>
          <a:lstStyle/>
          <a:p>
            <a:r>
              <a:rPr lang="de-DE" sz="7200" b="1" noProof="0" dirty="0">
                <a:ln w="19050">
                  <a:solidFill>
                    <a:schemeClr val="bg1"/>
                  </a:solidFill>
                </a:ln>
                <a:solidFill>
                  <a:srgbClr val="0070C0"/>
                </a:solidFill>
                <a:latin typeface="Bilbo Swash Caps" panose="02000000000000000000" pitchFamily="2" charset="0"/>
              </a:rPr>
              <a:t>Lluvia </a:t>
            </a:r>
            <a:r>
              <a:rPr lang="de-DE" sz="7200" b="1" noProof="0" dirty="0" err="1">
                <a:ln w="19050">
                  <a:solidFill>
                    <a:schemeClr val="bg1"/>
                  </a:solidFill>
                </a:ln>
                <a:solidFill>
                  <a:srgbClr val="0070C0"/>
                </a:solidFill>
                <a:latin typeface="Bilbo Swash Caps" panose="02000000000000000000" pitchFamily="2" charset="0"/>
              </a:rPr>
              <a:t>temprana</a:t>
            </a:r>
            <a:endParaRPr lang="de-DE" sz="7200" b="1" noProof="0" dirty="0">
              <a:ln w="19050">
                <a:solidFill>
                  <a:schemeClr val="bg1"/>
                </a:solidFill>
              </a:ln>
              <a:solidFill>
                <a:srgbClr val="0070C0"/>
              </a:solidFill>
              <a:latin typeface="Bilbo Swash Caps" panose="02000000000000000000" pitchFamily="2" charset="0"/>
            </a:endParaRPr>
          </a:p>
        </p:txBody>
      </p:sp>
      <p:sp>
        <p:nvSpPr>
          <p:cNvPr id="3" name="Textfeld 19">
            <a:extLst>
              <a:ext uri="{FF2B5EF4-FFF2-40B4-BE49-F238E27FC236}">
                <a16:creationId xmlns:a16="http://schemas.microsoft.com/office/drawing/2014/main" id="{30083422-DDA3-AE2B-17F2-4714A80C08F5}"/>
              </a:ext>
            </a:extLst>
          </p:cNvPr>
          <p:cNvSpPr txBox="1"/>
          <p:nvPr/>
        </p:nvSpPr>
        <p:spPr>
          <a:xfrm>
            <a:off x="2504781" y="740589"/>
            <a:ext cx="1266693"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31 AD</a:t>
            </a:r>
          </a:p>
        </p:txBody>
      </p:sp>
      <p:sp>
        <p:nvSpPr>
          <p:cNvPr id="5" name="Textfeld 20">
            <a:extLst>
              <a:ext uri="{FF2B5EF4-FFF2-40B4-BE49-F238E27FC236}">
                <a16:creationId xmlns:a16="http://schemas.microsoft.com/office/drawing/2014/main" id="{980456AC-2542-B5EE-925F-D11F1FE94A66}"/>
              </a:ext>
            </a:extLst>
          </p:cNvPr>
          <p:cNvSpPr txBox="1"/>
          <p:nvPr/>
        </p:nvSpPr>
        <p:spPr>
          <a:xfrm>
            <a:off x="9100623"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6" name="Textfeld 18">
            <a:extLst>
              <a:ext uri="{FF2B5EF4-FFF2-40B4-BE49-F238E27FC236}">
                <a16:creationId xmlns:a16="http://schemas.microsoft.com/office/drawing/2014/main" id="{F85A27C4-CBE4-AE02-1F86-35CF23E0E1EF}"/>
              </a:ext>
            </a:extLst>
          </p:cNvPr>
          <p:cNvSpPr txBox="1"/>
          <p:nvPr/>
        </p:nvSpPr>
        <p:spPr>
          <a:xfrm>
            <a:off x="6913515" y="5657671"/>
            <a:ext cx="4885183"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Lluvia </a:t>
            </a:r>
            <a:r>
              <a:rPr lang="de-DE" sz="7200" b="1" dirty="0" err="1">
                <a:ln w="19050">
                  <a:solidFill>
                    <a:schemeClr val="bg1"/>
                  </a:solidFill>
                </a:ln>
                <a:solidFill>
                  <a:srgbClr val="0070C0"/>
                </a:solidFill>
                <a:latin typeface="Bilbo Swash Caps" panose="02000000000000000000" pitchFamily="2" charset="0"/>
              </a:rPr>
              <a:t>tardía</a:t>
            </a:r>
            <a:endParaRPr lang="de-DE" sz="7200" b="1" noProof="0" dirty="0">
              <a:ln w="19050">
                <a:solidFill>
                  <a:schemeClr val="bg1"/>
                </a:solidFill>
              </a:ln>
              <a:solidFill>
                <a:srgbClr val="0070C0"/>
              </a:solidFill>
              <a:latin typeface="Bilbo Swash Caps" panose="02000000000000000000" pitchFamily="2" charset="0"/>
            </a:endParaRPr>
          </a:p>
        </p:txBody>
      </p:sp>
    </p:spTree>
    <p:extLst>
      <p:ext uri="{BB962C8B-B14F-4D97-AF65-F5344CB8AC3E}">
        <p14:creationId xmlns:p14="http://schemas.microsoft.com/office/powerpoint/2010/main" val="282917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7D32E-C2FB-12F1-3798-2A6570A96AC7}"/>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C545B421-34A8-BBFB-2996-023F67C733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6236" y="1931638"/>
            <a:ext cx="1969008" cy="2064143"/>
          </a:xfrm>
          <a:prstGeom prst="rect">
            <a:avLst/>
          </a:prstGeom>
        </p:spPr>
      </p:pic>
      <p:pic>
        <p:nvPicPr>
          <p:cNvPr id="6" name="Grafik 5">
            <a:extLst>
              <a:ext uri="{FF2B5EF4-FFF2-40B4-BE49-F238E27FC236}">
                <a16:creationId xmlns:a16="http://schemas.microsoft.com/office/drawing/2014/main" id="{CDB42221-E8D1-2792-B986-CCD9B32386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338556">
            <a:off x="9367570" y="152840"/>
            <a:ext cx="2867258" cy="1625107"/>
          </a:xfrm>
          <a:prstGeom prst="rect">
            <a:avLst/>
          </a:prstGeom>
        </p:spPr>
      </p:pic>
      <p:sp>
        <p:nvSpPr>
          <p:cNvPr id="2" name="Rechteck: abgerundete Ecken 1">
            <a:extLst>
              <a:ext uri="{FF2B5EF4-FFF2-40B4-BE49-F238E27FC236}">
                <a16:creationId xmlns:a16="http://schemas.microsoft.com/office/drawing/2014/main" id="{E9D79DD2-9665-B264-B309-DA6B447EEA1D}"/>
              </a:ext>
            </a:extLst>
          </p:cNvPr>
          <p:cNvSpPr/>
          <p:nvPr/>
        </p:nvSpPr>
        <p:spPr>
          <a:xfrm>
            <a:off x="95400" y="169350"/>
            <a:ext cx="9315000" cy="6302941"/>
          </a:xfrm>
          <a:prstGeom prst="roundRect">
            <a:avLst>
              <a:gd name="adj" fmla="val 3393"/>
            </a:avLst>
          </a:prstGeom>
          <a:blipFill dpi="0" rotWithShape="1">
            <a:blip r:embed="rId5">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¡Las negociaciones con la República Islámica de Irán van viento en popa! </a:t>
            </a:r>
            <a:r>
              <a:rPr lang="es-ES" sz="1100" b="1" dirty="0">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Solo habrá un gran acuerdo para todos o ningún acuerdo. Volveremos al frente de batalla, con más fuerza que nunca, ¡y nadie quiere eso! </a:t>
            </a:r>
          </a:p>
          <a:p>
            <a:pPr algn="just">
              <a:spcAft>
                <a:spcPts val="800"/>
              </a:spcAft>
              <a:buNone/>
            </a:pPr>
            <a:r>
              <a:rPr lang="es-E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Durante mis conversaciones del sábado </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con el presidente Mohammed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bin</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Salman Al Saud de Arabia Saudita, Mohammed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bin</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Zayed Al Nahyan de los Emiratos Árabes Unidos, el emir Tamim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bin</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Hamad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bin</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Khalifa Al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Thani</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el primer ministro Mohammed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bin</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Abdulrahman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bin</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Jassim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bin</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Jaber Al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Thani</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y el ministro Ali al-</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Thawadi</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de Qatar, el mariscal de campo Syed Asim Munir Ahmed Shah de Pakistán, el presidente Recep Tayyip Erdoğan de Turquía, el presidente Abdel Fattah El-Sisi de Egipto, el rey Abdullah II de Jordania y el rey Hamad </a:t>
            </a:r>
            <a:r>
              <a:rPr lang="es-E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bin</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Isa Al Khalifa de Baréin, afirmé que, después de todo el trabajo realizado por Estados Unidos para intentar resolver este complejo rompecabezas, debería ser obligatorio que todos estos países, como mínimo, suscriban simultáneamente los Acuerdos de Abraham. </a:t>
            </a:r>
          </a:p>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Los países mencionados son Arabia Saudita, los Emiratos Árabes Unidos (¡que ya son miembros!), Qatar, Pakistán, Turquía, Egipto, Jordania y Baréin (¡que ya son miembros!). Es posible que uno o dos tengan razones para no hacerlo, y eso se aceptará, pero la mayoría debería estar preparados, dispuestos y capacitados para convertir este acuerdo con Irán en un acontecimiento mucho más histórico de lo que sería de otro modo. </a:t>
            </a:r>
          </a:p>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Los Acuerdos de Abraham han demostrado ser, para los países involucrados (Emiratos Árabes Unidos, Baréin, Marruecos, Sudán y Kazajistán), un auge financiero, económico y social, incluso durante este tiempo de conflicto y guerra, y los miembros actuales ni siquiera han sugerido retirarse ni siquiera hacer una pausa. </a:t>
            </a:r>
          </a:p>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La razón es que los Acuerdos de Abraham han sido excelentes para ellos, y serán aún mejores para todos, trayendo verdadero poder, fortaleza y paz a Oriente Medio por primera vez en 5000 años. Será un documento respetado como ningún otro jamás firmado en el mundo. ¡Su nivel de importancia y prestigio será incomparable! </a:t>
            </a:r>
          </a:p>
          <a:p>
            <a:pPr algn="just">
              <a:spcAft>
                <a:spcPts val="800"/>
              </a:spcAft>
              <a:buNone/>
            </a:pPr>
            <a:r>
              <a:rPr lang="es-E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Debería comenzar con la firma inmediata de Arabia Saudita y Catar, y todos los demás deberían seguir su ejemplo. Si no lo hacen, no deberían formar parte de este Acuerdo, ya que demuestra mala intención. </a:t>
            </a:r>
          </a:p>
          <a:p>
            <a:pPr algn="just">
              <a:spcAft>
                <a:spcPts val="800"/>
              </a:spcAft>
              <a:buNone/>
            </a:pPr>
            <a:r>
              <a:rPr lang="es-E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Al hablar con numerosos de los Grandes Líderes mencionados anteriormente, se sentirían honrados, tan pronto como se firme nuestro Documento, de que la República Islámica de Irán forme parte de los Acuerdos de Abraham. ¡Vaya, eso sí que sería algo especial!</a:t>
            </a:r>
          </a:p>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Este será el Acuerdo más importante que cualquiera de estos Grandes, pero siempre en conflicto, países firmará jamás. Nada en el pasado, ni en el futuro, lo superará. </a:t>
            </a:r>
          </a:p>
          <a:p>
            <a:pPr algn="just">
              <a:spcAft>
                <a:spcPts val="800"/>
              </a:spcAft>
              <a:buNone/>
            </a:pPr>
            <a:r>
              <a:rPr lang="es-E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Por lo tanto, solicito obligatoriamente que todos los países firmen inmediatamente los Acuerdos de Abraham, </a:t>
            </a: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y que, si Irán firma su Acuerdo conmigo, como Presidente de los Estados Unidos de América, sería un honor que también formaran parte de esta coalición mundial sin precedentes. </a:t>
            </a:r>
          </a:p>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Oriente Medio estaría unido, poderoso y económicamente fuerte .¡Como tal vez ninguna otra región en el mundo! </a:t>
            </a:r>
          </a:p>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Mediante esta VERDAD, solicito a mis Representantes que inicien y completen con éxito el proceso de adhesión de estos países a los ya históricos Acuerdos de Abraham.</a:t>
            </a:r>
          </a:p>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¡Gracias por su atención a este asunto!</a:t>
            </a:r>
          </a:p>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DONALD J. TRUMP, </a:t>
            </a:r>
          </a:p>
          <a:p>
            <a:pPr algn="just">
              <a:spcAft>
                <a:spcPts val="800"/>
              </a:spcAft>
              <a:buNone/>
            </a:pPr>
            <a:r>
              <a:rPr lang="es-E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PRESIDENTE DE LOS ESTADOS UNIDOS DE AMÉRICA</a:t>
            </a:r>
            <a:endPar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endParaRPr>
          </a:p>
        </p:txBody>
      </p:sp>
      <p:sp>
        <p:nvSpPr>
          <p:cNvPr id="3" name="Textfeld 2">
            <a:extLst>
              <a:ext uri="{FF2B5EF4-FFF2-40B4-BE49-F238E27FC236}">
                <a16:creationId xmlns:a16="http://schemas.microsoft.com/office/drawing/2014/main" id="{3EB88DAC-5004-5ED7-B363-AB5562198030}"/>
              </a:ext>
            </a:extLst>
          </p:cNvPr>
          <p:cNvSpPr txBox="1"/>
          <p:nvPr/>
        </p:nvSpPr>
        <p:spPr>
          <a:xfrm>
            <a:off x="4497583" y="6032681"/>
            <a:ext cx="4105397" cy="246221"/>
          </a:xfrm>
          <a:prstGeom prst="rect">
            <a:avLst/>
          </a:prstGeom>
          <a:noFill/>
          <a:ln w="38100">
            <a:solidFill>
              <a:srgbClr val="0070C0"/>
            </a:solidFill>
          </a:ln>
        </p:spPr>
        <p:txBody>
          <a:bodyPr wrap="square">
            <a:spAutoFit/>
          </a:bodyPr>
          <a:lstStyle/>
          <a:p>
            <a:r>
              <a:rPr lang="en-US" sz="1000" dirty="0"/>
              <a:t>https://truthsocial.com/@realDonaldTrump/116635193825443617</a:t>
            </a:r>
          </a:p>
        </p:txBody>
      </p:sp>
    </p:spTree>
    <p:extLst>
      <p:ext uri="{BB962C8B-B14F-4D97-AF65-F5344CB8AC3E}">
        <p14:creationId xmlns:p14="http://schemas.microsoft.com/office/powerpoint/2010/main" val="3486785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660991-A832-193C-F876-A77CD0406410}"/>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10179C2-7569-3186-4A85-B4913ACCA1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C5C7AB1A-43F6-E1AF-4386-A0D80CB04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695A6703-49C1-467D-78E9-19DB389B66D5}"/>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2" name="Rechteck: abgerundete Ecken 21">
            <a:extLst>
              <a:ext uri="{FF2B5EF4-FFF2-40B4-BE49-F238E27FC236}">
                <a16:creationId xmlns:a16="http://schemas.microsoft.com/office/drawing/2014/main" id="{20E86EB3-8D57-634F-E023-C9AB7700FA4B}"/>
              </a:ext>
            </a:extLst>
          </p:cNvPr>
          <p:cNvSpPr/>
          <p:nvPr/>
        </p:nvSpPr>
        <p:spPr>
          <a:xfrm>
            <a:off x="215637" y="169748"/>
            <a:ext cx="7295477" cy="6513961"/>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de-DE" sz="1400" b="1" dirty="0">
                <a:solidFill>
                  <a:srgbClr val="0070C0"/>
                </a:solidFill>
                <a:highlight>
                  <a:srgbClr val="00FFFF"/>
                </a:highlight>
                <a:latin typeface="Bahnschrift Light" panose="020B0502040204020203" pitchFamily="34" charset="0"/>
              </a:rPr>
              <a:t>El </a:t>
            </a:r>
            <a:r>
              <a:rPr lang="de-DE" sz="1400" b="1" dirty="0" err="1">
                <a:solidFill>
                  <a:srgbClr val="0070C0"/>
                </a:solidFill>
                <a:highlight>
                  <a:srgbClr val="00FFFF"/>
                </a:highlight>
                <a:latin typeface="Bahnschrift Light" panose="020B0502040204020203" pitchFamily="34" charset="0"/>
              </a:rPr>
              <a:t>fuerte</a:t>
            </a:r>
            <a:r>
              <a:rPr lang="de-DE" sz="1400" b="1" dirty="0">
                <a:solidFill>
                  <a:srgbClr val="0070C0"/>
                </a:solidFill>
                <a:highlight>
                  <a:srgbClr val="00FFFF"/>
                </a:highlight>
                <a:latin typeface="Bahnschrift Light" panose="020B0502040204020203" pitchFamily="34" charset="0"/>
              </a:rPr>
              <a:t> </a:t>
            </a:r>
            <a:r>
              <a:rPr lang="de-DE" sz="1400" b="1" dirty="0" err="1">
                <a:solidFill>
                  <a:srgbClr val="0070C0"/>
                </a:solidFill>
                <a:highlight>
                  <a:srgbClr val="00FFFF"/>
                </a:highlight>
                <a:latin typeface="Bahnschrift Light" panose="020B0502040204020203" pitchFamily="34" charset="0"/>
              </a:rPr>
              <a:t>clamor</a:t>
            </a:r>
            <a:endParaRPr lang="de-DE" sz="1400" b="1" dirty="0">
              <a:solidFill>
                <a:srgbClr val="0070C0"/>
              </a:solidFill>
              <a:highlight>
                <a:srgbClr val="00FFFF"/>
              </a:highlight>
              <a:latin typeface="Bahnschrift Light" panose="020B0502040204020203" pitchFamily="34" charset="0"/>
            </a:endParaRPr>
          </a:p>
          <a:p>
            <a:endParaRPr lang="de-DE" sz="1400" dirty="0">
              <a:solidFill>
                <a:schemeClr val="tx1"/>
              </a:solidFill>
              <a:latin typeface="Bahnschrift Light" panose="020B0502040204020203" pitchFamily="34" charset="0"/>
            </a:endParaRPr>
          </a:p>
          <a:p>
            <a:pPr>
              <a:spcAft>
                <a:spcPts val="1200"/>
              </a:spcAft>
            </a:pPr>
            <a:r>
              <a:rPr lang="es-ES" sz="1400" dirty="0">
                <a:solidFill>
                  <a:schemeClr val="tx1"/>
                </a:solidFill>
                <a:latin typeface="Bahnschrift Light" panose="020B0502040204020203" pitchFamily="34" charset="0"/>
              </a:rPr>
              <a:t>Vi ángeles que apresuradamente iban y venían de uno a otro lado del cielo, bajaban a la tierra y volvían a subir al cielo, como si se prepararan para cumplir algún notable acontecimiento. </a:t>
            </a:r>
            <a:r>
              <a:rPr lang="es-ES" sz="1400" b="1" dirty="0">
                <a:solidFill>
                  <a:srgbClr val="0070C0"/>
                </a:solidFill>
                <a:latin typeface="Bahnschrift Light" panose="020B0502040204020203" pitchFamily="34" charset="0"/>
              </a:rPr>
              <a:t>Después vi </a:t>
            </a:r>
            <a:r>
              <a:rPr lang="es-ES" sz="1400" b="1" dirty="0">
                <a:solidFill>
                  <a:srgbClr val="0070C0"/>
                </a:solidFill>
                <a:highlight>
                  <a:srgbClr val="FFFF00"/>
                </a:highlight>
                <a:latin typeface="Bahnschrift Light" panose="020B0502040204020203" pitchFamily="34" charset="0"/>
              </a:rPr>
              <a:t>otro ángel poderoso,</a:t>
            </a:r>
            <a:r>
              <a:rPr lang="es-ES" sz="1400" b="1" dirty="0">
                <a:solidFill>
                  <a:srgbClr val="0070C0"/>
                </a:solidFill>
                <a:latin typeface="Bahnschrift Light" panose="020B0502040204020203" pitchFamily="34" charset="0"/>
              </a:rPr>
              <a:t> al que se ordenó que bajase a la tierra y uniese su voz a la del tercer ángel para dar fuerza y vigor a su mensaje. Ese ángel recibió gran poder y gloria, y al descender dejó toda la tierra iluminada con su gloria. La luz que rodeaba a este ángel penetraba por doquiera mientras clamaba con fuerte voz: “Ha caído, ha caído la gran Babilonia, y se ha hecho habitación de demonios y guarida de todo espíritu inmundo, y albergue de toda ave inmunda y aborrecible.” Aquí se repite el mensaje de la caída de Babilonia, tal como lo </a:t>
            </a:r>
            <a:r>
              <a:rPr lang="es-ES" sz="1400" b="1" dirty="0" err="1">
                <a:solidFill>
                  <a:srgbClr val="0070C0"/>
                </a:solidFill>
                <a:latin typeface="Bahnschrift Light" panose="020B0502040204020203" pitchFamily="34" charset="0"/>
              </a:rPr>
              <a:t>dió</a:t>
            </a:r>
            <a:r>
              <a:rPr lang="es-ES" sz="1400" b="1" dirty="0">
                <a:solidFill>
                  <a:srgbClr val="0070C0"/>
                </a:solidFill>
                <a:latin typeface="Bahnschrift Light" panose="020B0502040204020203" pitchFamily="34" charset="0"/>
              </a:rPr>
              <a:t> el segundo ángel, </a:t>
            </a:r>
            <a:r>
              <a:rPr lang="es-ES" sz="1400" b="1" dirty="0">
                <a:solidFill>
                  <a:srgbClr val="0070C0"/>
                </a:solidFill>
                <a:highlight>
                  <a:srgbClr val="FFFF00"/>
                </a:highlight>
                <a:latin typeface="Bahnschrift Light" panose="020B0502040204020203" pitchFamily="34" charset="0"/>
              </a:rPr>
              <a:t>con la mención adicional de las corrupciones introducidas en las iglesias desde 1844.</a:t>
            </a:r>
            <a:r>
              <a:rPr lang="es-ES" sz="1400" b="1" dirty="0">
                <a:solidFill>
                  <a:srgbClr val="0070C0"/>
                </a:solidFill>
                <a:latin typeface="Bahnschrift Light" panose="020B0502040204020203" pitchFamily="34" charset="0"/>
              </a:rPr>
              <a:t> La obra de este ángel comienza a tiempo </a:t>
            </a:r>
            <a:r>
              <a:rPr lang="es-ES" sz="1400" b="1" dirty="0">
                <a:solidFill>
                  <a:srgbClr val="0070C0"/>
                </a:solidFill>
                <a:highlight>
                  <a:srgbClr val="FFFF00"/>
                </a:highlight>
                <a:latin typeface="Bahnschrift Light" panose="020B0502040204020203" pitchFamily="34" charset="0"/>
              </a:rPr>
              <a:t>para unirse a la última magna obra del mensaje del tercer ángel cuando éste se intensifica hasta ser un </a:t>
            </a:r>
            <a:r>
              <a:rPr lang="es-ES" sz="1400" b="1" dirty="0">
                <a:solidFill>
                  <a:srgbClr val="0070C0"/>
                </a:solidFill>
                <a:highlight>
                  <a:srgbClr val="00FFFF"/>
                </a:highlight>
                <a:latin typeface="Bahnschrift Light" panose="020B0502040204020203" pitchFamily="34" charset="0"/>
              </a:rPr>
              <a:t>fuerte pregón.</a:t>
            </a:r>
            <a:r>
              <a:rPr lang="es-ES" sz="1400" dirty="0">
                <a:solidFill>
                  <a:schemeClr val="tx1"/>
                </a:solidFill>
                <a:latin typeface="Bahnschrift Light" panose="020B0502040204020203" pitchFamily="34" charset="0"/>
              </a:rPr>
              <a:t> Así se prepara el pueblo de Dios para afrontar la hora de la tentación que muy luego ha de asaltarle. Vi que sobre los fieles reposaba una luz vivísima, y que se unían para proclamar sin temor el mensaje del tercer ángel.</a:t>
            </a:r>
          </a:p>
          <a:p>
            <a:pPr>
              <a:spcAft>
                <a:spcPts val="1200"/>
              </a:spcAft>
            </a:pPr>
            <a:r>
              <a:rPr lang="es-ES" sz="1400" b="1" dirty="0">
                <a:solidFill>
                  <a:srgbClr val="0070C0"/>
                </a:solidFill>
                <a:latin typeface="Bahnschrift Light" panose="020B0502040204020203" pitchFamily="34" charset="0"/>
              </a:rPr>
              <a:t>Otros ángeles fueron enviados desde el cielo en ayuda del potente ángel, y oí voces que por doquiera resonaban diciendo: “Salid de ella, pueblo mío, para que no seáis partícipes de sus pecados, ni recibáis parte en sus plagas; porque sus pecados han llegado hasta el cielo, y Dios se ha acordado de sus maldades.” Este mensaje parecía ser un complemento del tercer mensaje, pues se le unía como el clamor de media noche se añadió en 1844 al mensaje del segundo ángel. La gloria de Dios reposaba sobre los pacientes y expectantes  santos, quienes valerosamente daban la postrera y solemne amonestación, proclamando la caída de Babilonia y exhortando al pueblo de Dios a que de ella saliese para escapar a su terrible condenación.</a:t>
            </a:r>
            <a:r>
              <a:rPr lang="es-ES" sz="1400" dirty="0">
                <a:solidFill>
                  <a:schemeClr val="tx1"/>
                </a:solidFill>
                <a:latin typeface="Bahnschrift Light" panose="020B0502040204020203" pitchFamily="34" charset="0"/>
              </a:rPr>
              <a:t>  PE 277.1 - 277.2</a:t>
            </a:r>
          </a:p>
        </p:txBody>
      </p:sp>
      <p:sp>
        <p:nvSpPr>
          <p:cNvPr id="8" name="Textfeld 20">
            <a:extLst>
              <a:ext uri="{FF2B5EF4-FFF2-40B4-BE49-F238E27FC236}">
                <a16:creationId xmlns:a16="http://schemas.microsoft.com/office/drawing/2014/main" id="{385B8F88-96CA-FD53-8570-9D945B2D476D}"/>
              </a:ext>
            </a:extLst>
          </p:cNvPr>
          <p:cNvSpPr txBox="1"/>
          <p:nvPr/>
        </p:nvSpPr>
        <p:spPr>
          <a:xfrm>
            <a:off x="9564857" y="5656938"/>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9" name="Textfeld 18">
            <a:extLst>
              <a:ext uri="{FF2B5EF4-FFF2-40B4-BE49-F238E27FC236}">
                <a16:creationId xmlns:a16="http://schemas.microsoft.com/office/drawing/2014/main" id="{89D01CB3-FAA5-745B-A25C-6CEE55A209B0}"/>
              </a:ext>
            </a:extLst>
          </p:cNvPr>
          <p:cNvSpPr txBox="1"/>
          <p:nvPr/>
        </p:nvSpPr>
        <p:spPr>
          <a:xfrm>
            <a:off x="7377749" y="5735320"/>
            <a:ext cx="4885183"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Lluvia </a:t>
            </a:r>
            <a:r>
              <a:rPr lang="de-DE" sz="7200" b="1" dirty="0" err="1">
                <a:ln w="19050">
                  <a:solidFill>
                    <a:schemeClr val="bg1"/>
                  </a:solidFill>
                </a:ln>
                <a:solidFill>
                  <a:srgbClr val="0070C0"/>
                </a:solidFill>
                <a:latin typeface="Bilbo Swash Caps" panose="02000000000000000000" pitchFamily="2" charset="0"/>
              </a:rPr>
              <a:t>tardía</a:t>
            </a:r>
            <a:endParaRPr lang="de-DE" sz="7200" b="1" noProof="0" dirty="0">
              <a:ln w="19050">
                <a:solidFill>
                  <a:schemeClr val="bg1"/>
                </a:solidFill>
              </a:ln>
              <a:solidFill>
                <a:srgbClr val="0070C0"/>
              </a:solidFill>
              <a:latin typeface="Bilbo Swash Caps" panose="02000000000000000000" pitchFamily="2" charset="0"/>
            </a:endParaRPr>
          </a:p>
        </p:txBody>
      </p:sp>
    </p:spTree>
    <p:extLst>
      <p:ext uri="{BB962C8B-B14F-4D97-AF65-F5344CB8AC3E}">
        <p14:creationId xmlns:p14="http://schemas.microsoft.com/office/powerpoint/2010/main" val="134867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6E2EB5-D3F5-9459-2EC4-AF68D0B0CB9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7BC1993C-23A3-54C1-40F1-641DAF855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67AE4DB8-823E-F087-6535-9EBE424F3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F8DC0BAD-EC00-F502-F362-51572482FA4F}"/>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2" name="Rechteck: abgerundete Ecken 21">
            <a:extLst>
              <a:ext uri="{FF2B5EF4-FFF2-40B4-BE49-F238E27FC236}">
                <a16:creationId xmlns:a16="http://schemas.microsoft.com/office/drawing/2014/main" id="{A4DDC91B-AAE3-EC4A-7F7A-CF67FB7876F6}"/>
              </a:ext>
            </a:extLst>
          </p:cNvPr>
          <p:cNvSpPr/>
          <p:nvPr/>
        </p:nvSpPr>
        <p:spPr>
          <a:xfrm>
            <a:off x="223521" y="182880"/>
            <a:ext cx="7295477" cy="6441440"/>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spcAft>
                <a:spcPts val="1200"/>
              </a:spcAft>
            </a:pPr>
            <a:r>
              <a:rPr lang="es-ES" sz="1400" b="1" dirty="0">
                <a:solidFill>
                  <a:srgbClr val="FF0000"/>
                </a:solidFill>
                <a:latin typeface="Bahnschrift Light" panose="020B0502040204020203" pitchFamily="34" charset="0"/>
              </a:rPr>
              <a:t>La luz derramada sobre los fieles penetraba por doquiera; los que en las iglesias tenían alguna luz, y no habían oído ni rechazado los tres mensajes, obedecieron la exhortación y abandonaron las iglesias caídas. </a:t>
            </a:r>
            <a:r>
              <a:rPr lang="es-ES" sz="1400" dirty="0">
                <a:solidFill>
                  <a:schemeClr val="tx1"/>
                </a:solidFill>
                <a:latin typeface="Bahnschrift Light" panose="020B0502040204020203" pitchFamily="34" charset="0"/>
              </a:rPr>
              <a:t>Muchos habían entrado en edad de razón y responsabilidad desde la proclamación de los mensajes; y la luz brilló sobre ellos, deparándoles el privilegio de escoger entre la vida o la muerte. Algunos escogieron la vida y se unieron con los que esperaban a su Señor </a:t>
            </a:r>
            <a:r>
              <a:rPr lang="es-ES" sz="1400" b="1" dirty="0">
                <a:solidFill>
                  <a:srgbClr val="FF0000"/>
                </a:solidFill>
                <a:latin typeface="Bahnschrift Light" panose="020B0502040204020203" pitchFamily="34" charset="0"/>
              </a:rPr>
              <a:t>y guardaban todos sus mandamientos. </a:t>
            </a:r>
            <a:r>
              <a:rPr lang="es-ES" sz="1400" dirty="0">
                <a:solidFill>
                  <a:schemeClr val="tx1"/>
                </a:solidFill>
                <a:latin typeface="Bahnschrift Light" panose="020B0502040204020203" pitchFamily="34" charset="0"/>
              </a:rPr>
              <a:t>El tercer mensaje iba a efectuar su obra. Todos iban a ser probados por él, y las almas preciosas iban a ser invitadas a salir de las congregaciones religiosas. Una fuerza compulsiva movía a los sinceros, al paso que la manifestación del poder de Dios infundía temor y respeto a los incrédulos parientes y amigos para que no se atrevieran ni pudieran estorbar a quienes sentían en sí la obra del Espíritu de Dios. El postrer llamamiento llegó hasta los infelices esclavos, y los más piadosos de ellos prorrumpieron en cánticos de transportado gozo ante la perspectiva de su feliz liberación. Sus amos no pudieron contenerlos, porque el asombro y el temor los mantenían en silencio. Se realizaron grandes milagros. Sanaban los enfermos, y señales y prodigios acompañaban a los creyentes. Dios colaboraba con la obra, y todos los santos, sin temor de las consecuencias, obedecían al convencimiento de su conciencia, se unían con los que guardaban todos los mandamientos de Dios y proclamaban poderosamente por doquiera el tercer mensaje. </a:t>
            </a:r>
            <a:r>
              <a:rPr lang="es-ES" sz="1400" b="1" dirty="0">
                <a:solidFill>
                  <a:srgbClr val="FF0000"/>
                </a:solidFill>
                <a:latin typeface="Bahnschrift Light" panose="020B0502040204020203" pitchFamily="34" charset="0"/>
              </a:rPr>
              <a:t>Vi que este mensaje terminaría con fuerza y vigor </a:t>
            </a:r>
            <a:r>
              <a:rPr lang="es-ES" sz="1400" b="1" dirty="0">
                <a:solidFill>
                  <a:srgbClr val="FF0000"/>
                </a:solidFill>
                <a:highlight>
                  <a:srgbClr val="FFFF00"/>
                </a:highlight>
                <a:latin typeface="Bahnschrift Light" panose="020B0502040204020203" pitchFamily="34" charset="0"/>
              </a:rPr>
              <a:t>muy superiores al clamor de media noche. </a:t>
            </a:r>
          </a:p>
          <a:p>
            <a:pPr>
              <a:spcAft>
                <a:spcPts val="1200"/>
              </a:spcAft>
            </a:pPr>
            <a:r>
              <a:rPr lang="es-ES" sz="1400" b="1" dirty="0">
                <a:solidFill>
                  <a:srgbClr val="0070C0"/>
                </a:solidFill>
                <a:latin typeface="Bahnschrift Light" panose="020B0502040204020203" pitchFamily="34" charset="0"/>
              </a:rPr>
              <a:t>Los siervos de Dios, dotados con el poder del cielo, con sus semblantes iluminados y refulgentes de santa consagración, salieron a proclamar el </a:t>
            </a:r>
            <a:r>
              <a:rPr lang="es-ES" sz="1400" b="1" dirty="0">
                <a:solidFill>
                  <a:srgbClr val="0070C0"/>
                </a:solidFill>
                <a:highlight>
                  <a:srgbClr val="FFFF00"/>
                </a:highlight>
                <a:latin typeface="Bahnschrift Light" panose="020B0502040204020203" pitchFamily="34" charset="0"/>
              </a:rPr>
              <a:t>mensaje celestial. </a:t>
            </a:r>
            <a:r>
              <a:rPr lang="es-ES" sz="1400" dirty="0">
                <a:solidFill>
                  <a:schemeClr val="tx1"/>
                </a:solidFill>
                <a:latin typeface="Bahnschrift Light" panose="020B0502040204020203" pitchFamily="34" charset="0"/>
              </a:rPr>
              <a:t>Muchas almas  diseminadas entre las congregaciones religiosas </a:t>
            </a:r>
            <a:r>
              <a:rPr lang="es-ES" sz="1400" dirty="0">
                <a:solidFill>
                  <a:srgbClr val="FF0000"/>
                </a:solidFill>
                <a:latin typeface="Bahnschrift Light" panose="020B0502040204020203" pitchFamily="34" charset="0"/>
              </a:rPr>
              <a:t>r</a:t>
            </a:r>
            <a:r>
              <a:rPr lang="es-ES" sz="1400" b="1" dirty="0">
                <a:solidFill>
                  <a:srgbClr val="FF0000"/>
                </a:solidFill>
                <a:latin typeface="Bahnschrift Light" panose="020B0502040204020203" pitchFamily="34" charset="0"/>
              </a:rPr>
              <a:t>espondieron al llamamiento y salieron presurosas de las sentenciadas iglesias, como Lot salió presuroso de Sodoma antes de la destrucción de esa ciudad. </a:t>
            </a:r>
            <a:r>
              <a:rPr lang="es-ES" sz="1400" dirty="0" err="1">
                <a:solidFill>
                  <a:schemeClr val="tx1"/>
                </a:solidFill>
                <a:latin typeface="Bahnschrift Light" panose="020B0502040204020203" pitchFamily="34" charset="0"/>
              </a:rPr>
              <a:t>Fortalecióse</a:t>
            </a:r>
            <a:r>
              <a:rPr lang="es-ES" sz="1400" dirty="0">
                <a:solidFill>
                  <a:schemeClr val="tx1"/>
                </a:solidFill>
                <a:latin typeface="Bahnschrift Light" panose="020B0502040204020203" pitchFamily="34" charset="0"/>
              </a:rPr>
              <a:t> el pueblo de Dios con la excelsa gloria que sobre él reposaba en copiosa abundancia, ayudándole a soportar la hora de la tentación. Oí multitud de voces que por todas partes exclamaban: “Aquí está la paciencia de los santos, los que guardan los mandamientos de Dios y la fe de Jesús.”  PE 278.1 - 278.2</a:t>
            </a:r>
          </a:p>
        </p:txBody>
      </p:sp>
      <p:sp>
        <p:nvSpPr>
          <p:cNvPr id="5" name="Textfeld 20">
            <a:extLst>
              <a:ext uri="{FF2B5EF4-FFF2-40B4-BE49-F238E27FC236}">
                <a16:creationId xmlns:a16="http://schemas.microsoft.com/office/drawing/2014/main" id="{5E79E827-7DF0-087F-B954-E480B4152B5A}"/>
              </a:ext>
            </a:extLst>
          </p:cNvPr>
          <p:cNvSpPr txBox="1"/>
          <p:nvPr/>
        </p:nvSpPr>
        <p:spPr>
          <a:xfrm>
            <a:off x="9564857" y="5656938"/>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6" name="Textfeld 18">
            <a:extLst>
              <a:ext uri="{FF2B5EF4-FFF2-40B4-BE49-F238E27FC236}">
                <a16:creationId xmlns:a16="http://schemas.microsoft.com/office/drawing/2014/main" id="{2651603F-665C-4473-C7C0-369237655D2F}"/>
              </a:ext>
            </a:extLst>
          </p:cNvPr>
          <p:cNvSpPr txBox="1"/>
          <p:nvPr/>
        </p:nvSpPr>
        <p:spPr>
          <a:xfrm>
            <a:off x="7377749" y="5735320"/>
            <a:ext cx="4885183"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Lluvia </a:t>
            </a:r>
            <a:r>
              <a:rPr lang="de-DE" sz="7200" b="1" dirty="0" err="1">
                <a:ln w="19050">
                  <a:solidFill>
                    <a:schemeClr val="bg1"/>
                  </a:solidFill>
                </a:ln>
                <a:solidFill>
                  <a:srgbClr val="0070C0"/>
                </a:solidFill>
                <a:latin typeface="Bilbo Swash Caps" panose="02000000000000000000" pitchFamily="2" charset="0"/>
              </a:rPr>
              <a:t>tardía</a:t>
            </a:r>
            <a:endParaRPr lang="de-DE" sz="7200" b="1" noProof="0" dirty="0">
              <a:ln w="19050">
                <a:solidFill>
                  <a:schemeClr val="bg1"/>
                </a:solidFill>
              </a:ln>
              <a:solidFill>
                <a:srgbClr val="0070C0"/>
              </a:solidFill>
              <a:latin typeface="Bilbo Swash Caps" panose="02000000000000000000" pitchFamily="2" charset="0"/>
            </a:endParaRPr>
          </a:p>
        </p:txBody>
      </p:sp>
    </p:spTree>
    <p:extLst>
      <p:ext uri="{BB962C8B-B14F-4D97-AF65-F5344CB8AC3E}">
        <p14:creationId xmlns:p14="http://schemas.microsoft.com/office/powerpoint/2010/main" val="534765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7A71-1EF0-91CF-3C94-D518B249CDF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A8ADEDE-A5C2-C9D9-99E7-4798EE810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522" cy="6858000"/>
          </a:xfrm>
          <a:prstGeom prst="rect">
            <a:avLst/>
          </a:prstGeom>
        </p:spPr>
      </p:pic>
      <p:pic>
        <p:nvPicPr>
          <p:cNvPr id="4" name="Grafik 3">
            <a:extLst>
              <a:ext uri="{FF2B5EF4-FFF2-40B4-BE49-F238E27FC236}">
                <a16:creationId xmlns:a16="http://schemas.microsoft.com/office/drawing/2014/main" id="{B34564B7-2736-CD5C-D13D-BA277F87C735}"/>
              </a:ext>
            </a:extLst>
          </p:cNvPr>
          <p:cNvPicPr>
            <a:picLocks noChangeAspect="1"/>
          </p:cNvPicPr>
          <p:nvPr/>
        </p:nvPicPr>
        <p:blipFill>
          <a:blip r:embed="rId4">
            <a:alphaModFix amt="65000"/>
          </a:blip>
          <a:stretch>
            <a:fillRect/>
          </a:stretch>
        </p:blipFill>
        <p:spPr>
          <a:xfrm>
            <a:off x="2243815" y="232229"/>
            <a:ext cx="1436336" cy="2154504"/>
          </a:xfrm>
          <a:prstGeom prst="rect">
            <a:avLst/>
          </a:prstGeom>
          <a:effectLst>
            <a:softEdge rad="266700"/>
          </a:effectLst>
        </p:spPr>
      </p:pic>
      <p:pic>
        <p:nvPicPr>
          <p:cNvPr id="6" name="Grafik 5">
            <a:extLst>
              <a:ext uri="{FF2B5EF4-FFF2-40B4-BE49-F238E27FC236}">
                <a16:creationId xmlns:a16="http://schemas.microsoft.com/office/drawing/2014/main" id="{22F453A4-80B2-E800-19DD-4FC1C68F77DB}"/>
              </a:ext>
            </a:extLst>
          </p:cNvPr>
          <p:cNvPicPr>
            <a:picLocks noChangeAspect="1"/>
          </p:cNvPicPr>
          <p:nvPr/>
        </p:nvPicPr>
        <p:blipFill>
          <a:blip r:embed="rId5">
            <a:alphaModFix amt="31000"/>
          </a:blip>
          <a:srcRect t="2100" b="7900"/>
          <a:stretch>
            <a:fillRect/>
          </a:stretch>
        </p:blipFill>
        <p:spPr>
          <a:xfrm>
            <a:off x="3551403" y="232229"/>
            <a:ext cx="2056191" cy="1850572"/>
          </a:xfrm>
          <a:prstGeom prst="rect">
            <a:avLst/>
          </a:prstGeom>
          <a:effectLst>
            <a:softEdge rad="317500"/>
          </a:effectLst>
        </p:spPr>
      </p:pic>
      <p:sp>
        <p:nvSpPr>
          <p:cNvPr id="5" name="TextBox 5">
            <a:extLst>
              <a:ext uri="{FF2B5EF4-FFF2-40B4-BE49-F238E27FC236}">
                <a16:creationId xmlns:a16="http://schemas.microsoft.com/office/drawing/2014/main" id="{DB66DA75-17FB-94EB-160F-FD4DCB6A5A9C}"/>
              </a:ext>
            </a:extLst>
          </p:cNvPr>
          <p:cNvSpPr txBox="1"/>
          <p:nvPr/>
        </p:nvSpPr>
        <p:spPr>
          <a:xfrm>
            <a:off x="4931341" y="4967189"/>
            <a:ext cx="4464682" cy="1479957"/>
          </a:xfrm>
          <a:prstGeom prst="rect">
            <a:avLst/>
          </a:prstGeom>
          <a:blipFill>
            <a:blip r:embed="rId6">
              <a:alphaModFix amt="70000"/>
            </a:blip>
            <a:tile tx="0" ty="0" sx="100000" sy="100000" flip="none" algn="tl"/>
          </a:blipFill>
          <a:effectLst>
            <a:softEdge rad="31750"/>
          </a:effectLst>
        </p:spPr>
        <p:txBody>
          <a:bodyPr wrap="square">
            <a:spAutoFit/>
          </a:bodyPr>
          <a:lstStyle/>
          <a:p>
            <a:pPr algn="just">
              <a:lnSpc>
                <a:spcPts val="2200"/>
              </a:lnSpc>
            </a:pPr>
            <a:r>
              <a:rPr lang="es-ES" dirty="0">
                <a:latin typeface="Bahnschrift Light Condensed" panose="020B0502040204020203" pitchFamily="34" charset="0"/>
              </a:rPr>
              <a:t>Y oí </a:t>
            </a:r>
            <a:r>
              <a:rPr lang="es-ES" b="1" dirty="0">
                <a:solidFill>
                  <a:srgbClr val="0070C0"/>
                </a:solidFill>
                <a:latin typeface="Bahnschrift Light Condensed" panose="020B0502040204020203" pitchFamily="34" charset="0"/>
              </a:rPr>
              <a:t>otra voz del cielo, </a:t>
            </a:r>
            <a:r>
              <a:rPr lang="es-ES" dirty="0">
                <a:latin typeface="Bahnschrift Light Condensed" panose="020B0502040204020203" pitchFamily="34" charset="0"/>
              </a:rPr>
              <a:t>que decía: </a:t>
            </a:r>
            <a:r>
              <a:rPr lang="es-ES" b="1" dirty="0">
                <a:solidFill>
                  <a:srgbClr val="0070C0"/>
                </a:solidFill>
                <a:latin typeface="Bahnschrift Light Condensed" panose="020B0502040204020203" pitchFamily="34" charset="0"/>
              </a:rPr>
              <a:t>Salid de ella, </a:t>
            </a:r>
            <a:r>
              <a:rPr lang="es-ES" dirty="0">
                <a:latin typeface="Bahnschrift Light Condensed" panose="020B0502040204020203" pitchFamily="34" charset="0"/>
              </a:rPr>
              <a:t>pueblo mío, para que no seáis partícipes de sus pecados, y para que no recibáis de sus plagas; porque sus pecados han llegado hasta el cielo, y Dios se ha acordado de las maldades de ella. (Apocalipsis 18:4-5) </a:t>
            </a:r>
          </a:p>
        </p:txBody>
      </p:sp>
      <p:sp>
        <p:nvSpPr>
          <p:cNvPr id="2" name="TextBox 5">
            <a:extLst>
              <a:ext uri="{FF2B5EF4-FFF2-40B4-BE49-F238E27FC236}">
                <a16:creationId xmlns:a16="http://schemas.microsoft.com/office/drawing/2014/main" id="{890AE5AE-276A-0E42-0871-32FBCABBC2A0}"/>
              </a:ext>
            </a:extLst>
          </p:cNvPr>
          <p:cNvSpPr txBox="1"/>
          <p:nvPr/>
        </p:nvSpPr>
        <p:spPr>
          <a:xfrm>
            <a:off x="114816" y="2710161"/>
            <a:ext cx="4464682" cy="3454857"/>
          </a:xfrm>
          <a:prstGeom prst="rect">
            <a:avLst/>
          </a:prstGeom>
          <a:blipFill>
            <a:blip r:embed="rId6">
              <a:alphaModFix amt="70000"/>
            </a:blip>
            <a:tile tx="0" ty="0" sx="100000" sy="100000" flip="none" algn="tl"/>
          </a:blipFill>
          <a:effectLst>
            <a:softEdge rad="31750"/>
          </a:effectLst>
        </p:spPr>
        <p:txBody>
          <a:bodyPr wrap="square">
            <a:spAutoFit/>
          </a:bodyPr>
          <a:lstStyle/>
          <a:p>
            <a:pPr algn="just">
              <a:lnSpc>
                <a:spcPts val="2200"/>
              </a:lnSpc>
            </a:pPr>
            <a:r>
              <a:rPr lang="es-ES" dirty="0">
                <a:latin typeface="Bahnschrift Light Condensed" panose="020B0502040204020203" pitchFamily="34" charset="0"/>
              </a:rPr>
              <a:t>Y el </a:t>
            </a:r>
            <a:r>
              <a:rPr lang="es-ES" b="1" dirty="0">
                <a:solidFill>
                  <a:srgbClr val="0070C0"/>
                </a:solidFill>
                <a:latin typeface="Bahnschrift Light Condensed" panose="020B0502040204020203" pitchFamily="34" charset="0"/>
              </a:rPr>
              <a:t>tercer ángel </a:t>
            </a:r>
            <a:r>
              <a:rPr lang="es-ES" dirty="0">
                <a:latin typeface="Bahnschrift Light Condensed" panose="020B0502040204020203" pitchFamily="34" charset="0"/>
              </a:rPr>
              <a:t>los siguió, diciendo en alta voz: </a:t>
            </a:r>
            <a:r>
              <a:rPr lang="es-ES" b="1" dirty="0">
                <a:solidFill>
                  <a:srgbClr val="FF0000"/>
                </a:solidFill>
                <a:latin typeface="Bahnschrift Light Condensed" panose="020B0502040204020203" pitchFamily="34" charset="0"/>
              </a:rPr>
              <a:t>Si alguno adora a la bestia y a su imagen, y recibe la marca en su frente, o en su mano, él también beberá del vino de la ira de Dios, el cual es vaciado puro en el cáliz de su ira; y será atormentado con fuego y azufre delante de los santos ángeles, y delante del Cordero. </a:t>
            </a:r>
            <a:r>
              <a:rPr lang="es-ES" dirty="0">
                <a:latin typeface="Bahnschrift Light Condensed" panose="020B0502040204020203" pitchFamily="34" charset="0"/>
              </a:rPr>
              <a:t>Y el humo del tormento de ellos sube para siempre jamás; y los que adoran a la bestia y a su imagen no tienen reposo ni de día ni de noche, ni cualquiera que reciba la marca de su nombre. Aquí está la paciencia de los santos; aquí están los que guardan los mandamientos de Dios y la fe de Jesús. (Apocalipsis 14:9-12)</a:t>
            </a:r>
          </a:p>
        </p:txBody>
      </p:sp>
      <p:sp>
        <p:nvSpPr>
          <p:cNvPr id="7" name="Textfeld 6">
            <a:extLst>
              <a:ext uri="{FF2B5EF4-FFF2-40B4-BE49-F238E27FC236}">
                <a16:creationId xmlns:a16="http://schemas.microsoft.com/office/drawing/2014/main" id="{6465080F-26DA-5674-9DE4-A2E8CA23970D}"/>
              </a:ext>
            </a:extLst>
          </p:cNvPr>
          <p:cNvSpPr txBox="1"/>
          <p:nvPr/>
        </p:nvSpPr>
        <p:spPr>
          <a:xfrm>
            <a:off x="108078" y="2174241"/>
            <a:ext cx="2235677" cy="584775"/>
          </a:xfrm>
          <a:prstGeom prst="rect">
            <a:avLst/>
          </a:prstGeom>
          <a:noFill/>
        </p:spPr>
        <p:txBody>
          <a:bodyPr wrap="none" rtlCol="0">
            <a:spAutoFit/>
          </a:bodyPr>
          <a:lstStyle/>
          <a:p>
            <a:r>
              <a:rPr lang="de-DE" sz="3200" b="1" noProof="0" dirty="0" err="1">
                <a:ln w="12700">
                  <a:solidFill>
                    <a:schemeClr val="bg1"/>
                  </a:solidFill>
                </a:ln>
                <a:solidFill>
                  <a:srgbClr val="0070C0"/>
                </a:solidFill>
                <a:latin typeface="Bilbo Swash Caps" panose="02000000000000000000" pitchFamily="2" charset="0"/>
              </a:rPr>
              <a:t>Tercer</a:t>
            </a:r>
            <a:r>
              <a:rPr lang="de-DE" sz="3200" b="1" noProof="0" dirty="0">
                <a:ln w="12700">
                  <a:solidFill>
                    <a:schemeClr val="bg1"/>
                  </a:solidFill>
                </a:ln>
                <a:solidFill>
                  <a:srgbClr val="0070C0"/>
                </a:solidFill>
                <a:latin typeface="Bilbo Swash Caps" panose="02000000000000000000" pitchFamily="2" charset="0"/>
              </a:rPr>
              <a:t> </a:t>
            </a:r>
            <a:r>
              <a:rPr lang="de-DE" sz="3200" b="1" noProof="0" dirty="0" err="1">
                <a:ln w="12700">
                  <a:solidFill>
                    <a:schemeClr val="bg1"/>
                  </a:solidFill>
                </a:ln>
                <a:solidFill>
                  <a:srgbClr val="0070C0"/>
                </a:solidFill>
                <a:latin typeface="Bilbo Swash Caps" panose="02000000000000000000" pitchFamily="2" charset="0"/>
              </a:rPr>
              <a:t>ángel</a:t>
            </a:r>
            <a:endParaRPr lang="de-DE" sz="3200" b="1" noProof="0" dirty="0">
              <a:ln w="12700">
                <a:solidFill>
                  <a:schemeClr val="bg1"/>
                </a:solidFill>
              </a:ln>
              <a:solidFill>
                <a:srgbClr val="0070C0"/>
              </a:solidFill>
              <a:latin typeface="Bilbo Swash Caps" panose="02000000000000000000" pitchFamily="2" charset="0"/>
            </a:endParaRPr>
          </a:p>
        </p:txBody>
      </p:sp>
      <p:sp>
        <p:nvSpPr>
          <p:cNvPr id="8" name="Textfeld 7">
            <a:extLst>
              <a:ext uri="{FF2B5EF4-FFF2-40B4-BE49-F238E27FC236}">
                <a16:creationId xmlns:a16="http://schemas.microsoft.com/office/drawing/2014/main" id="{110F3E86-FEAA-BC6E-B0FD-CE3A16669205}"/>
              </a:ext>
            </a:extLst>
          </p:cNvPr>
          <p:cNvSpPr txBox="1"/>
          <p:nvPr/>
        </p:nvSpPr>
        <p:spPr>
          <a:xfrm>
            <a:off x="7528248" y="-23873"/>
            <a:ext cx="2341860"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Cuarto </a:t>
            </a:r>
            <a:r>
              <a:rPr lang="de-DE" sz="3200" b="1" noProof="0" dirty="0" err="1">
                <a:ln w="12700">
                  <a:solidFill>
                    <a:schemeClr val="bg1"/>
                  </a:solidFill>
                </a:ln>
                <a:solidFill>
                  <a:srgbClr val="0070C0"/>
                </a:solidFill>
                <a:latin typeface="Bilbo Swash Caps" panose="02000000000000000000" pitchFamily="2" charset="0"/>
              </a:rPr>
              <a:t>ángel</a:t>
            </a:r>
            <a:endParaRPr lang="de-DE" sz="3200" b="1" noProof="0" dirty="0">
              <a:ln w="12700">
                <a:solidFill>
                  <a:schemeClr val="bg1"/>
                </a:solidFill>
              </a:ln>
              <a:solidFill>
                <a:srgbClr val="0070C0"/>
              </a:solidFill>
              <a:latin typeface="Bilbo Swash Caps" panose="02000000000000000000" pitchFamily="2" charset="0"/>
            </a:endParaRPr>
          </a:p>
        </p:txBody>
      </p:sp>
      <p:sp>
        <p:nvSpPr>
          <p:cNvPr id="9" name="Textfeld 8">
            <a:extLst>
              <a:ext uri="{FF2B5EF4-FFF2-40B4-BE49-F238E27FC236}">
                <a16:creationId xmlns:a16="http://schemas.microsoft.com/office/drawing/2014/main" id="{34AF50E5-B112-CEDF-9543-07BC683ACAE7}"/>
              </a:ext>
            </a:extLst>
          </p:cNvPr>
          <p:cNvSpPr txBox="1"/>
          <p:nvPr/>
        </p:nvSpPr>
        <p:spPr>
          <a:xfrm>
            <a:off x="4886648" y="4393398"/>
            <a:ext cx="4041106"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Jesús </a:t>
            </a:r>
            <a:r>
              <a:rPr lang="de-DE" sz="3200" b="1" noProof="0" dirty="0" err="1">
                <a:ln w="12700">
                  <a:solidFill>
                    <a:schemeClr val="bg1"/>
                  </a:solidFill>
                </a:ln>
                <a:solidFill>
                  <a:srgbClr val="0070C0"/>
                </a:solidFill>
                <a:latin typeface="Bilbo Swash Caps" panose="02000000000000000000" pitchFamily="2" charset="0"/>
              </a:rPr>
              <a:t>Mismo</a:t>
            </a:r>
            <a:r>
              <a:rPr lang="de-DE" sz="3200" b="1" noProof="0" dirty="0">
                <a:ln w="12700">
                  <a:solidFill>
                    <a:schemeClr val="bg1"/>
                  </a:solidFill>
                </a:ln>
                <a:solidFill>
                  <a:srgbClr val="0070C0"/>
                </a:solidFill>
                <a:latin typeface="Bilbo Swash Caps" panose="02000000000000000000" pitchFamily="2" charset="0"/>
              </a:rPr>
              <a:t> </a:t>
            </a:r>
            <a:r>
              <a:rPr lang="de-DE" sz="3200" b="1" noProof="0" dirty="0" err="1">
                <a:ln w="12700">
                  <a:solidFill>
                    <a:schemeClr val="bg1"/>
                  </a:solidFill>
                </a:ln>
                <a:solidFill>
                  <a:srgbClr val="0070C0"/>
                </a:solidFill>
                <a:latin typeface="Bilbo Swash Caps" panose="02000000000000000000" pitchFamily="2" charset="0"/>
              </a:rPr>
              <a:t>aconseja</a:t>
            </a:r>
            <a:r>
              <a:rPr lang="de-DE" sz="3200" b="1" noProof="0" dirty="0">
                <a:ln w="12700">
                  <a:solidFill>
                    <a:schemeClr val="bg1"/>
                  </a:solidFill>
                </a:ln>
                <a:solidFill>
                  <a:srgbClr val="0070C0"/>
                </a:solidFill>
                <a:latin typeface="Bilbo Swash Caps" panose="02000000000000000000" pitchFamily="2" charset="0"/>
              </a:rPr>
              <a:t>:</a:t>
            </a:r>
          </a:p>
        </p:txBody>
      </p:sp>
      <p:sp>
        <p:nvSpPr>
          <p:cNvPr id="10" name="TextBox 5">
            <a:extLst>
              <a:ext uri="{FF2B5EF4-FFF2-40B4-BE49-F238E27FC236}">
                <a16:creationId xmlns:a16="http://schemas.microsoft.com/office/drawing/2014/main" id="{359613EB-B542-4181-4A6E-886AE8758480}"/>
              </a:ext>
            </a:extLst>
          </p:cNvPr>
          <p:cNvSpPr txBox="1"/>
          <p:nvPr/>
        </p:nvSpPr>
        <p:spPr>
          <a:xfrm>
            <a:off x="7572941" y="506549"/>
            <a:ext cx="4464682" cy="3172728"/>
          </a:xfrm>
          <a:prstGeom prst="rect">
            <a:avLst/>
          </a:prstGeom>
          <a:blipFill>
            <a:blip r:embed="rId6">
              <a:alphaModFix amt="70000"/>
            </a:blip>
            <a:tile tx="0" ty="0" sx="100000" sy="100000" flip="none" algn="tl"/>
          </a:blipFill>
          <a:effectLst>
            <a:softEdge rad="31750"/>
          </a:effectLst>
        </p:spPr>
        <p:txBody>
          <a:bodyPr wrap="square">
            <a:spAutoFit/>
          </a:bodyPr>
          <a:lstStyle/>
          <a:p>
            <a:pPr algn="just">
              <a:lnSpc>
                <a:spcPts val="2200"/>
              </a:lnSpc>
            </a:pPr>
            <a:r>
              <a:rPr lang="es-ES" dirty="0">
                <a:latin typeface="Bahnschrift Light Condensed" panose="020B0502040204020203" pitchFamily="34" charset="0"/>
              </a:rPr>
              <a:t>Y después de estas cosas vi </a:t>
            </a:r>
            <a:r>
              <a:rPr lang="es-ES" b="1" dirty="0">
                <a:solidFill>
                  <a:srgbClr val="0070C0"/>
                </a:solidFill>
                <a:latin typeface="Bahnschrift Light Condensed" panose="020B0502040204020203" pitchFamily="34" charset="0"/>
              </a:rPr>
              <a:t>otro ángel descender del cielo </a:t>
            </a:r>
            <a:r>
              <a:rPr lang="es-ES" dirty="0">
                <a:latin typeface="Bahnschrift Light Condensed" panose="020B0502040204020203" pitchFamily="34" charset="0"/>
              </a:rPr>
              <a:t>teniendo gran poder; y </a:t>
            </a:r>
            <a:r>
              <a:rPr lang="es-ES" b="1" dirty="0">
                <a:latin typeface="Bahnschrift Light Condensed" panose="020B0502040204020203" pitchFamily="34" charset="0"/>
              </a:rPr>
              <a:t>la tierra fue alumbrada de su gloria. </a:t>
            </a:r>
            <a:r>
              <a:rPr lang="es-ES" dirty="0">
                <a:latin typeface="Bahnschrift Light Condensed" panose="020B0502040204020203" pitchFamily="34" charset="0"/>
              </a:rPr>
              <a:t>Y clamó fuertemente en alta voz, diciendo: </a:t>
            </a:r>
            <a:r>
              <a:rPr lang="es-ES" b="1" dirty="0">
                <a:latin typeface="Bahnschrift Light Condensed" panose="020B0502040204020203" pitchFamily="34" charset="0"/>
              </a:rPr>
              <a:t>¡Caída es, caída es Babilonia la grande! Y es hecha habitación de demonios, y guarida de todo espíritu inmundo, y albergue de toda ave inmunda y aborrecible. </a:t>
            </a:r>
            <a:r>
              <a:rPr lang="es-ES" dirty="0">
                <a:latin typeface="Bahnschrift Light Condensed" panose="020B0502040204020203" pitchFamily="34" charset="0"/>
              </a:rPr>
              <a:t>Porque todas las naciones han bebido del vino del furor de su fornicación; y los reyes de la tierra han fornicado con ella, y los mercaderes de la tierra se han enriquecido de la abundancia de sus deleites. (Apocalipsis 18:1-3) </a:t>
            </a:r>
          </a:p>
        </p:txBody>
      </p:sp>
      <p:sp>
        <p:nvSpPr>
          <p:cNvPr id="11" name="Pfeil: nach rechts 10">
            <a:extLst>
              <a:ext uri="{FF2B5EF4-FFF2-40B4-BE49-F238E27FC236}">
                <a16:creationId xmlns:a16="http://schemas.microsoft.com/office/drawing/2014/main" id="{A0A37489-26D3-CF1A-83CA-D3FE33061DC5}"/>
              </a:ext>
            </a:extLst>
          </p:cNvPr>
          <p:cNvSpPr/>
          <p:nvPr/>
        </p:nvSpPr>
        <p:spPr>
          <a:xfrm rot="20469141">
            <a:off x="2226942" y="1731771"/>
            <a:ext cx="1722490" cy="415693"/>
          </a:xfrm>
          <a:prstGeom prst="rightArrow">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feil: nach rechts 11">
            <a:extLst>
              <a:ext uri="{FF2B5EF4-FFF2-40B4-BE49-F238E27FC236}">
                <a16:creationId xmlns:a16="http://schemas.microsoft.com/office/drawing/2014/main" id="{C13C483F-D8E9-FC2C-22E7-A18407BD9592}"/>
              </a:ext>
            </a:extLst>
          </p:cNvPr>
          <p:cNvSpPr/>
          <p:nvPr/>
        </p:nvSpPr>
        <p:spPr>
          <a:xfrm rot="9500443">
            <a:off x="6037411" y="419161"/>
            <a:ext cx="1601325" cy="415693"/>
          </a:xfrm>
          <a:prstGeom prst="rightArrow">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97F9DF6E-E3F8-69AC-91AC-EB90DEBD2F1A}"/>
              </a:ext>
            </a:extLst>
          </p:cNvPr>
          <p:cNvSpPr txBox="1"/>
          <p:nvPr/>
        </p:nvSpPr>
        <p:spPr>
          <a:xfrm>
            <a:off x="3521645" y="927702"/>
            <a:ext cx="4247188" cy="830997"/>
          </a:xfrm>
          <a:prstGeom prst="rect">
            <a:avLst/>
          </a:prstGeom>
          <a:noFill/>
        </p:spPr>
        <p:txBody>
          <a:bodyPr wrap="none" rtlCol="0">
            <a:spAutoFit/>
          </a:bodyPr>
          <a:lstStyle/>
          <a:p>
            <a:r>
              <a:rPr lang="de-DE" sz="4800" b="1" u="sng" noProof="0" dirty="0">
                <a:ln w="12700">
                  <a:solidFill>
                    <a:schemeClr val="bg1"/>
                  </a:solidFill>
                </a:ln>
                <a:solidFill>
                  <a:srgbClr val="0070C0"/>
                </a:solidFill>
                <a:latin typeface="Bilbo Swash Caps" panose="02000000000000000000" pitchFamily="2" charset="0"/>
              </a:rPr>
              <a:t>El </a:t>
            </a:r>
            <a:r>
              <a:rPr lang="de-DE" sz="4800" b="1" u="sng" noProof="0" dirty="0" err="1">
                <a:ln w="12700">
                  <a:solidFill>
                    <a:schemeClr val="bg1"/>
                  </a:solidFill>
                </a:ln>
                <a:solidFill>
                  <a:srgbClr val="0070C0"/>
                </a:solidFill>
                <a:latin typeface="Bilbo Swash Caps" panose="02000000000000000000" pitchFamily="2" charset="0"/>
              </a:rPr>
              <a:t>fuerte</a:t>
            </a:r>
            <a:r>
              <a:rPr lang="de-DE" sz="4800" b="1" u="sng" noProof="0" dirty="0">
                <a:ln w="12700">
                  <a:solidFill>
                    <a:schemeClr val="bg1"/>
                  </a:solidFill>
                </a:ln>
                <a:solidFill>
                  <a:srgbClr val="0070C0"/>
                </a:solidFill>
                <a:latin typeface="Bilbo Swash Caps" panose="02000000000000000000" pitchFamily="2" charset="0"/>
              </a:rPr>
              <a:t> </a:t>
            </a:r>
            <a:r>
              <a:rPr lang="de-DE" sz="4800" b="1" u="sng" noProof="0" dirty="0" err="1">
                <a:ln w="12700">
                  <a:solidFill>
                    <a:schemeClr val="bg1"/>
                  </a:solidFill>
                </a:ln>
                <a:solidFill>
                  <a:srgbClr val="0070C0"/>
                </a:solidFill>
                <a:latin typeface="Bilbo Swash Caps" panose="02000000000000000000" pitchFamily="2" charset="0"/>
              </a:rPr>
              <a:t>clamor</a:t>
            </a:r>
            <a:endParaRPr lang="de-DE" sz="4800" b="1" u="sng" noProof="0" dirty="0">
              <a:ln w="12700">
                <a:solidFill>
                  <a:schemeClr val="bg1"/>
                </a:solidFill>
              </a:ln>
              <a:solidFill>
                <a:srgbClr val="0070C0"/>
              </a:solidFill>
              <a:latin typeface="Bilbo Swash Caps" panose="02000000000000000000" pitchFamily="2" charset="0"/>
            </a:endParaRPr>
          </a:p>
        </p:txBody>
      </p:sp>
      <p:sp>
        <p:nvSpPr>
          <p:cNvPr id="14" name="Pfeil: nach rechts 13">
            <a:extLst>
              <a:ext uri="{FF2B5EF4-FFF2-40B4-BE49-F238E27FC236}">
                <a16:creationId xmlns:a16="http://schemas.microsoft.com/office/drawing/2014/main" id="{DBF1C0B4-CE5F-7A06-4BC0-F8E088576A05}"/>
              </a:ext>
            </a:extLst>
          </p:cNvPr>
          <p:cNvSpPr/>
          <p:nvPr/>
        </p:nvSpPr>
        <p:spPr>
          <a:xfrm rot="14896977">
            <a:off x="4062841" y="2593018"/>
            <a:ext cx="2844156" cy="890601"/>
          </a:xfrm>
          <a:prstGeom prst="rightArrow">
            <a:avLst>
              <a:gd name="adj1" fmla="val 50000"/>
              <a:gd name="adj2" fmla="val 143891"/>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393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D80D2-4BA6-C0FD-C955-C2B7533A7837}"/>
            </a:ext>
          </a:extLst>
        </p:cNvPr>
        <p:cNvGrpSpPr/>
        <p:nvPr/>
      </p:nvGrpSpPr>
      <p:grpSpPr>
        <a:xfrm>
          <a:off x="0" y="0"/>
          <a:ext cx="0" cy="0"/>
          <a:chOff x="0" y="0"/>
          <a:chExt cx="0" cy="0"/>
        </a:xfrm>
      </p:grpSpPr>
      <p:pic>
        <p:nvPicPr>
          <p:cNvPr id="41" name="Grafik 40">
            <a:extLst>
              <a:ext uri="{FF2B5EF4-FFF2-40B4-BE49-F238E27FC236}">
                <a16:creationId xmlns:a16="http://schemas.microsoft.com/office/drawing/2014/main" id="{F67A9ECF-94E5-8DDF-E512-DCD8EE989A8F}"/>
              </a:ext>
            </a:extLst>
          </p:cNvPr>
          <p:cNvPicPr>
            <a:picLocks noChangeAspect="1"/>
          </p:cNvPicPr>
          <p:nvPr/>
        </p:nvPicPr>
        <p:blipFill>
          <a:blip r:embed="rId3"/>
          <a:stretch>
            <a:fillRect/>
          </a:stretch>
        </p:blipFill>
        <p:spPr>
          <a:xfrm>
            <a:off x="3239" y="0"/>
            <a:ext cx="12185522" cy="6858000"/>
          </a:xfrm>
          <a:prstGeom prst="rect">
            <a:avLst/>
          </a:prstGeom>
        </p:spPr>
      </p:pic>
      <p:pic>
        <p:nvPicPr>
          <p:cNvPr id="29" name="Grafik 28" descr="Exodus to the Promised Land">
            <a:extLst>
              <a:ext uri="{FF2B5EF4-FFF2-40B4-BE49-F238E27FC236}">
                <a16:creationId xmlns:a16="http://schemas.microsoft.com/office/drawing/2014/main" id="{790FEB99-53C1-A990-FD56-478C8E24F786}"/>
              </a:ext>
            </a:extLst>
          </p:cNvPr>
          <p:cNvPicPr>
            <a:picLocks noChangeAspect="1"/>
          </p:cNvPicPr>
          <p:nvPr/>
        </p:nvPicPr>
        <p:blipFill>
          <a:blip r:embed="rId4"/>
          <a:stretch>
            <a:fillRect/>
          </a:stretch>
        </p:blipFill>
        <p:spPr>
          <a:xfrm>
            <a:off x="4812084" y="2327276"/>
            <a:ext cx="5719326" cy="3808118"/>
          </a:xfrm>
          <a:prstGeom prst="rect">
            <a:avLst/>
          </a:prstGeom>
        </p:spPr>
      </p:pic>
      <p:sp>
        <p:nvSpPr>
          <p:cNvPr id="32" name="Gleichschenkliges Dreieck 31">
            <a:extLst>
              <a:ext uri="{FF2B5EF4-FFF2-40B4-BE49-F238E27FC236}">
                <a16:creationId xmlns:a16="http://schemas.microsoft.com/office/drawing/2014/main" id="{DB157068-664F-CBA1-F3FA-7EA660462A56}"/>
              </a:ext>
            </a:extLst>
          </p:cNvPr>
          <p:cNvSpPr/>
          <p:nvPr/>
        </p:nvSpPr>
        <p:spPr>
          <a:xfrm rot="13740244">
            <a:off x="8307672" y="1733462"/>
            <a:ext cx="256674" cy="1802098"/>
          </a:xfrm>
          <a:prstGeom prst="triangle">
            <a:avLst>
              <a:gd name="adj" fmla="val 37701"/>
            </a:avLst>
          </a:prstGeom>
          <a:solidFill>
            <a:srgbClr val="7030A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6" name="Grafik 25">
            <a:extLst>
              <a:ext uri="{FF2B5EF4-FFF2-40B4-BE49-F238E27FC236}">
                <a16:creationId xmlns:a16="http://schemas.microsoft.com/office/drawing/2014/main" id="{CED08B89-8117-42A3-A9F2-EC674762CED0}"/>
              </a:ext>
            </a:extLst>
          </p:cNvPr>
          <p:cNvPicPr>
            <a:picLocks noChangeAspect="1"/>
          </p:cNvPicPr>
          <p:nvPr/>
        </p:nvPicPr>
        <p:blipFill>
          <a:blip r:embed="rId5"/>
          <a:stretch>
            <a:fillRect/>
          </a:stretch>
        </p:blipFill>
        <p:spPr>
          <a:xfrm>
            <a:off x="156793" y="1524550"/>
            <a:ext cx="5488898" cy="2366387"/>
          </a:xfrm>
          <a:prstGeom prst="rect">
            <a:avLst/>
          </a:prstGeom>
        </p:spPr>
      </p:pic>
      <p:pic>
        <p:nvPicPr>
          <p:cNvPr id="27" name="Grafik 26">
            <a:extLst>
              <a:ext uri="{FF2B5EF4-FFF2-40B4-BE49-F238E27FC236}">
                <a16:creationId xmlns:a16="http://schemas.microsoft.com/office/drawing/2014/main" id="{AA4E7DFD-394F-79CE-ADC1-02332100691B}"/>
              </a:ext>
            </a:extLst>
          </p:cNvPr>
          <p:cNvPicPr>
            <a:picLocks noChangeAspect="1"/>
          </p:cNvPicPr>
          <p:nvPr/>
        </p:nvPicPr>
        <p:blipFill>
          <a:blip r:embed="rId6"/>
          <a:stretch>
            <a:fillRect/>
          </a:stretch>
        </p:blipFill>
        <p:spPr>
          <a:xfrm>
            <a:off x="1028583" y="1616154"/>
            <a:ext cx="308148" cy="296007"/>
          </a:xfrm>
          <a:prstGeom prst="rect">
            <a:avLst/>
          </a:prstGeom>
        </p:spPr>
      </p:pic>
      <p:pic>
        <p:nvPicPr>
          <p:cNvPr id="31" name="Grafik 30">
            <a:extLst>
              <a:ext uri="{FF2B5EF4-FFF2-40B4-BE49-F238E27FC236}">
                <a16:creationId xmlns:a16="http://schemas.microsoft.com/office/drawing/2014/main" id="{8A91086F-C508-C171-5F25-1C6EC483F8FF}"/>
              </a:ext>
            </a:extLst>
          </p:cNvPr>
          <p:cNvPicPr>
            <a:picLocks noChangeAspect="1"/>
          </p:cNvPicPr>
          <p:nvPr/>
        </p:nvPicPr>
        <p:blipFill>
          <a:blip r:embed="rId7"/>
          <a:stretch>
            <a:fillRect/>
          </a:stretch>
        </p:blipFill>
        <p:spPr>
          <a:xfrm>
            <a:off x="9027612" y="1604670"/>
            <a:ext cx="3007595" cy="2255696"/>
          </a:xfrm>
          <a:prstGeom prst="rect">
            <a:avLst/>
          </a:prstGeom>
          <a:ln w="44450">
            <a:solidFill>
              <a:srgbClr val="7030A0"/>
            </a:solidFill>
          </a:ln>
        </p:spPr>
      </p:pic>
      <p:sp>
        <p:nvSpPr>
          <p:cNvPr id="35" name="Rechteck: abgerundete Ecken 34">
            <a:extLst>
              <a:ext uri="{FF2B5EF4-FFF2-40B4-BE49-F238E27FC236}">
                <a16:creationId xmlns:a16="http://schemas.microsoft.com/office/drawing/2014/main" id="{B5FDC162-5ED9-D7F7-44EC-1B8A29EDCA27}"/>
              </a:ext>
            </a:extLst>
          </p:cNvPr>
          <p:cNvSpPr/>
          <p:nvPr/>
        </p:nvSpPr>
        <p:spPr>
          <a:xfrm>
            <a:off x="4605358" y="3104147"/>
            <a:ext cx="800831" cy="336886"/>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36" name="Rechteck: abgerundete Ecken 35">
            <a:extLst>
              <a:ext uri="{FF2B5EF4-FFF2-40B4-BE49-F238E27FC236}">
                <a16:creationId xmlns:a16="http://schemas.microsoft.com/office/drawing/2014/main" id="{F2B3E072-F6C9-66E1-4A0E-714D5F597F46}"/>
              </a:ext>
            </a:extLst>
          </p:cNvPr>
          <p:cNvSpPr/>
          <p:nvPr/>
        </p:nvSpPr>
        <p:spPr>
          <a:xfrm>
            <a:off x="4605357" y="3523480"/>
            <a:ext cx="800831" cy="336886"/>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37" name="Kreuz 36">
            <a:extLst>
              <a:ext uri="{FF2B5EF4-FFF2-40B4-BE49-F238E27FC236}">
                <a16:creationId xmlns:a16="http://schemas.microsoft.com/office/drawing/2014/main" id="{B5E5FE16-15E7-51CA-2230-D05433256570}"/>
              </a:ext>
            </a:extLst>
          </p:cNvPr>
          <p:cNvSpPr/>
          <p:nvPr/>
        </p:nvSpPr>
        <p:spPr>
          <a:xfrm>
            <a:off x="4379896" y="3373972"/>
            <a:ext cx="216000" cy="216000"/>
          </a:xfrm>
          <a:prstGeom prst="plus">
            <a:avLst>
              <a:gd name="adj" fmla="val 4078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77325B-4492-BAAA-5E46-C776993807F8}"/>
              </a:ext>
            </a:extLst>
          </p:cNvPr>
          <p:cNvPicPr>
            <a:picLocks noChangeAspect="1"/>
          </p:cNvPicPr>
          <p:nvPr/>
        </p:nvPicPr>
        <p:blipFill>
          <a:blip r:embed="rId8">
            <a:alphaModFix amt="70000"/>
          </a:blip>
          <a:stretch>
            <a:fillRect/>
          </a:stretch>
        </p:blipFill>
        <p:spPr>
          <a:xfrm>
            <a:off x="1144522" y="28850"/>
            <a:ext cx="9896475" cy="1466850"/>
          </a:xfrm>
          <a:prstGeom prst="rect">
            <a:avLst/>
          </a:prstGeom>
          <a:blipFill>
            <a:blip r:embed="rId9">
              <a:alphaModFix amt="70000"/>
            </a:blip>
            <a:tile tx="0" ty="0" sx="100000" sy="100000" flip="none" algn="tl"/>
          </a:blipFill>
        </p:spPr>
      </p:pic>
    </p:spTree>
    <p:extLst>
      <p:ext uri="{BB962C8B-B14F-4D97-AF65-F5344CB8AC3E}">
        <p14:creationId xmlns:p14="http://schemas.microsoft.com/office/powerpoint/2010/main" val="3148437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60A26-6AA2-EF25-F23E-545BD0C27952}"/>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1BEC0743-3A64-DFF1-AC0A-C026C94BDEC7}"/>
              </a:ext>
            </a:extLst>
          </p:cNvPr>
          <p:cNvPicPr>
            <a:picLocks noChangeAspect="1"/>
          </p:cNvPicPr>
          <p:nvPr/>
        </p:nvPicPr>
        <p:blipFill>
          <a:blip r:embed="rId3"/>
          <a:stretch>
            <a:fillRect/>
          </a:stretch>
        </p:blipFill>
        <p:spPr>
          <a:xfrm>
            <a:off x="3239" y="0"/>
            <a:ext cx="12185522" cy="6858000"/>
          </a:xfrm>
          <a:prstGeom prst="rect">
            <a:avLst/>
          </a:prstGeom>
        </p:spPr>
      </p:pic>
      <p:sp>
        <p:nvSpPr>
          <p:cNvPr id="7" name="TextBox 5">
            <a:extLst>
              <a:ext uri="{FF2B5EF4-FFF2-40B4-BE49-F238E27FC236}">
                <a16:creationId xmlns:a16="http://schemas.microsoft.com/office/drawing/2014/main" id="{4164BC4C-A424-B485-1292-0AFCAC93DE1F}"/>
              </a:ext>
            </a:extLst>
          </p:cNvPr>
          <p:cNvSpPr txBox="1"/>
          <p:nvPr/>
        </p:nvSpPr>
        <p:spPr>
          <a:xfrm>
            <a:off x="2378203" y="6141720"/>
            <a:ext cx="4464682" cy="633571"/>
          </a:xfrm>
          <a:prstGeom prst="rect">
            <a:avLst/>
          </a:prstGeom>
          <a:blipFill>
            <a:blip r:embed="rId4">
              <a:alphaModFix amt="70000"/>
            </a:blip>
            <a:tile tx="0" ty="0" sx="100000" sy="100000" flip="none" algn="tl"/>
          </a:blipFill>
          <a:effectLst>
            <a:softEdge rad="31750"/>
          </a:effectLst>
        </p:spPr>
        <p:txBody>
          <a:bodyPr wrap="square">
            <a:spAutoFit/>
          </a:bodyPr>
          <a:lstStyle/>
          <a:p>
            <a:pPr algn="just">
              <a:lnSpc>
                <a:spcPts val="2200"/>
              </a:lnSpc>
            </a:pPr>
            <a:r>
              <a:rPr lang="es-ES" dirty="0">
                <a:latin typeface="Bahnschrift Light Condensed" panose="020B0502040204020203" pitchFamily="34" charset="0"/>
              </a:rPr>
              <a:t>Éstos son los </a:t>
            </a:r>
            <a:r>
              <a:rPr lang="es-ES" b="1" dirty="0">
                <a:solidFill>
                  <a:srgbClr val="0070C0"/>
                </a:solidFill>
                <a:latin typeface="Bahnschrift Light Condensed" panose="020B0502040204020203" pitchFamily="34" charset="0"/>
              </a:rPr>
              <a:t>dos olivos, </a:t>
            </a:r>
            <a:r>
              <a:rPr lang="es-ES" dirty="0">
                <a:latin typeface="Bahnschrift Light Condensed" panose="020B0502040204020203" pitchFamily="34" charset="0"/>
              </a:rPr>
              <a:t>y los </a:t>
            </a:r>
            <a:r>
              <a:rPr lang="es-ES" b="1" dirty="0">
                <a:solidFill>
                  <a:srgbClr val="FFC000"/>
                </a:solidFill>
                <a:latin typeface="Bahnschrift Light Condensed" panose="020B0502040204020203" pitchFamily="34" charset="0"/>
              </a:rPr>
              <a:t>dos candeleros </a:t>
            </a:r>
            <a:r>
              <a:rPr lang="es-ES" dirty="0">
                <a:latin typeface="Bahnschrift Light Condensed" panose="020B0502040204020203" pitchFamily="34" charset="0"/>
              </a:rPr>
              <a:t>que están en pie delante del Dios de la tierra. (Apocalipsis 11:4)</a:t>
            </a:r>
          </a:p>
        </p:txBody>
      </p:sp>
    </p:spTree>
    <p:extLst>
      <p:ext uri="{BB962C8B-B14F-4D97-AF65-F5344CB8AC3E}">
        <p14:creationId xmlns:p14="http://schemas.microsoft.com/office/powerpoint/2010/main" val="2510716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C436D-8B41-F914-50A1-D281FF6EF319}"/>
            </a:ext>
          </a:extLst>
        </p:cNvPr>
        <p:cNvGrpSpPr/>
        <p:nvPr/>
      </p:nvGrpSpPr>
      <p:grpSpPr>
        <a:xfrm>
          <a:off x="0" y="0"/>
          <a:ext cx="0" cy="0"/>
          <a:chOff x="0" y="0"/>
          <a:chExt cx="0" cy="0"/>
        </a:xfrm>
      </p:grpSpPr>
      <p:sp>
        <p:nvSpPr>
          <p:cNvPr id="7" name="Textfeld 6">
            <a:extLst>
              <a:ext uri="{FF2B5EF4-FFF2-40B4-BE49-F238E27FC236}">
                <a16:creationId xmlns:a16="http://schemas.microsoft.com/office/drawing/2014/main" id="{7433F9EB-7134-81A1-FAAA-76E512A594AF}"/>
              </a:ext>
            </a:extLst>
          </p:cNvPr>
          <p:cNvSpPr txBox="1"/>
          <p:nvPr/>
        </p:nvSpPr>
        <p:spPr>
          <a:xfrm>
            <a:off x="7292781" y="2428238"/>
            <a:ext cx="3819455" cy="646331"/>
          </a:xfrm>
          <a:prstGeom prst="rect">
            <a:avLst/>
          </a:prstGeom>
          <a:noFill/>
        </p:spPr>
        <p:txBody>
          <a:bodyPr wrap="square">
            <a:spAutoFit/>
          </a:bodyPr>
          <a:lstStyle/>
          <a:p>
            <a:r>
              <a:rPr lang="en-US" dirty="0"/>
              <a:t>https://truthsocial.com/@realDonaldTrump/116637404995923093</a:t>
            </a:r>
          </a:p>
        </p:txBody>
      </p:sp>
      <p:sp>
        <p:nvSpPr>
          <p:cNvPr id="14" name="Textfeld 13">
            <a:extLst>
              <a:ext uri="{FF2B5EF4-FFF2-40B4-BE49-F238E27FC236}">
                <a16:creationId xmlns:a16="http://schemas.microsoft.com/office/drawing/2014/main" id="{15B3108C-D7FF-F4E4-4C0F-01DE6839FD2F}"/>
              </a:ext>
            </a:extLst>
          </p:cNvPr>
          <p:cNvSpPr txBox="1"/>
          <p:nvPr/>
        </p:nvSpPr>
        <p:spPr>
          <a:xfrm>
            <a:off x="0" y="3429000"/>
            <a:ext cx="4724400" cy="369332"/>
          </a:xfrm>
          <a:prstGeom prst="rect">
            <a:avLst/>
          </a:prstGeom>
          <a:noFill/>
        </p:spPr>
        <p:txBody>
          <a:bodyPr wrap="square">
            <a:spAutoFit/>
          </a:bodyPr>
          <a:lstStyle/>
          <a:p>
            <a:r>
              <a:rPr lang="en-US" dirty="0">
                <a:solidFill>
                  <a:schemeClr val="bg1"/>
                </a:solidFill>
              </a:rPr>
              <a:t>https://www.youtube.com/live/h9lYVcVmABg</a:t>
            </a:r>
          </a:p>
        </p:txBody>
      </p:sp>
      <p:pic>
        <p:nvPicPr>
          <p:cNvPr id="16" name="Grafik 15">
            <a:extLst>
              <a:ext uri="{FF2B5EF4-FFF2-40B4-BE49-F238E27FC236}">
                <a16:creationId xmlns:a16="http://schemas.microsoft.com/office/drawing/2014/main" id="{50B4E5FE-07A7-F2E7-50C4-3CFEACB51326}"/>
              </a:ext>
            </a:extLst>
          </p:cNvPr>
          <p:cNvPicPr>
            <a:picLocks noChangeAspect="1"/>
          </p:cNvPicPr>
          <p:nvPr/>
        </p:nvPicPr>
        <p:blipFill>
          <a:blip r:embed="rId3"/>
          <a:stretch>
            <a:fillRect/>
          </a:stretch>
        </p:blipFill>
        <p:spPr>
          <a:xfrm rot="212520">
            <a:off x="101406" y="128600"/>
            <a:ext cx="4261396" cy="3177679"/>
          </a:xfrm>
          <a:prstGeom prst="rect">
            <a:avLst/>
          </a:prstGeom>
        </p:spPr>
      </p:pic>
      <p:pic>
        <p:nvPicPr>
          <p:cNvPr id="8" name="Grafik 7">
            <a:extLst>
              <a:ext uri="{FF2B5EF4-FFF2-40B4-BE49-F238E27FC236}">
                <a16:creationId xmlns:a16="http://schemas.microsoft.com/office/drawing/2014/main" id="{13187964-2F08-437D-F1B9-22315404B7CF}"/>
              </a:ext>
            </a:extLst>
          </p:cNvPr>
          <p:cNvPicPr>
            <a:picLocks noChangeAspect="1"/>
          </p:cNvPicPr>
          <p:nvPr/>
        </p:nvPicPr>
        <p:blipFill>
          <a:blip r:embed="rId4"/>
          <a:stretch>
            <a:fillRect/>
          </a:stretch>
        </p:blipFill>
        <p:spPr>
          <a:xfrm rot="21373663">
            <a:off x="86843" y="3909618"/>
            <a:ext cx="9069477" cy="2209460"/>
          </a:xfrm>
          <a:prstGeom prst="rect">
            <a:avLst/>
          </a:prstGeom>
        </p:spPr>
      </p:pic>
      <p:sp>
        <p:nvSpPr>
          <p:cNvPr id="9" name="Rechteck: abgerundete Ecken 8">
            <a:extLst>
              <a:ext uri="{FF2B5EF4-FFF2-40B4-BE49-F238E27FC236}">
                <a16:creationId xmlns:a16="http://schemas.microsoft.com/office/drawing/2014/main" id="{B1B8E9F5-DF52-5CF3-D5E4-047CE622975B}"/>
              </a:ext>
            </a:extLst>
          </p:cNvPr>
          <p:cNvSpPr/>
          <p:nvPr/>
        </p:nvSpPr>
        <p:spPr>
          <a:xfrm>
            <a:off x="6197600" y="179511"/>
            <a:ext cx="5702300" cy="2238679"/>
          </a:xfrm>
          <a:prstGeom prst="roundRect">
            <a:avLst>
              <a:gd name="adj" fmla="val 3393"/>
            </a:avLst>
          </a:prstGeom>
          <a:blipFill dpi="0" rotWithShape="1">
            <a:blip r:embed="rId5">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just">
              <a:spcAft>
                <a:spcPts val="800"/>
              </a:spcAft>
              <a:buNone/>
            </a:pPr>
            <a:endParaRPr lang="es-ES"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endParaRPr>
          </a:p>
          <a:p>
            <a:pPr algn="just">
              <a:spcAft>
                <a:spcPts val="800"/>
              </a:spcAft>
              <a:buNone/>
            </a:pPr>
            <a:r>
              <a:rPr lang="es-ES"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El Uranio Enriquecido (¡Polvo Nuclear!) será entregado inmediatamente a los Estados Unidos para ser llevado de regreso y destruido, o, preferiblemente, en conjunto y coordinación con la República Islámica de Irán, destruido en el lugar o en otra ubicación aceptable, con la Comisión de Energía Atómica, o su equivalente, actuando como testigo de este proceso y evento.</a:t>
            </a:r>
          </a:p>
          <a:p>
            <a:pPr algn="just">
              <a:spcAft>
                <a:spcPts val="800"/>
              </a:spcAft>
              <a:buNone/>
            </a:pPr>
            <a:r>
              <a:rPr lang="es-ES"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¡Gracias por su atención a este asunto!</a:t>
            </a:r>
          </a:p>
          <a:p>
            <a:pPr algn="just">
              <a:spcAft>
                <a:spcPts val="800"/>
              </a:spcAft>
              <a:buNone/>
            </a:pPr>
            <a:r>
              <a:rPr lang="es-ES"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Presidente DJT</a:t>
            </a:r>
          </a:p>
          <a:p>
            <a:pPr algn="just">
              <a:spcAft>
                <a:spcPts val="800"/>
              </a:spcAft>
              <a:buNone/>
            </a:pPr>
            <a:endParaRPr lang="es-ES"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endParaRPr>
          </a:p>
        </p:txBody>
      </p:sp>
      <p:sp>
        <p:nvSpPr>
          <p:cNvPr id="2" name="Textfeld 1">
            <a:extLst>
              <a:ext uri="{FF2B5EF4-FFF2-40B4-BE49-F238E27FC236}">
                <a16:creationId xmlns:a16="http://schemas.microsoft.com/office/drawing/2014/main" id="{DF1918E0-B7DE-04BD-B2A8-2649F2870CD0}"/>
              </a:ext>
            </a:extLst>
          </p:cNvPr>
          <p:cNvSpPr txBox="1"/>
          <p:nvPr/>
        </p:nvSpPr>
        <p:spPr>
          <a:xfrm>
            <a:off x="317499" y="6409153"/>
            <a:ext cx="5575301" cy="369332"/>
          </a:xfrm>
          <a:prstGeom prst="rect">
            <a:avLst/>
          </a:prstGeom>
          <a:noFill/>
        </p:spPr>
        <p:txBody>
          <a:bodyPr wrap="square">
            <a:spAutoFit/>
          </a:bodyPr>
          <a:lstStyle/>
          <a:p>
            <a:r>
              <a:rPr lang="en-US" dirty="0">
                <a:solidFill>
                  <a:schemeClr val="bg1"/>
                </a:solidFill>
              </a:rPr>
              <a:t>https://www.youtube.com/watch?v=PhNSmJZitVc&amp;</a:t>
            </a:r>
          </a:p>
        </p:txBody>
      </p:sp>
      <p:sp>
        <p:nvSpPr>
          <p:cNvPr id="3" name="TextBox 2">
            <a:extLst>
              <a:ext uri="{FF2B5EF4-FFF2-40B4-BE49-F238E27FC236}">
                <a16:creationId xmlns:a16="http://schemas.microsoft.com/office/drawing/2014/main" id="{8B97CBAA-876B-9484-BB6B-832392EACE89}"/>
              </a:ext>
            </a:extLst>
          </p:cNvPr>
          <p:cNvSpPr txBox="1"/>
          <p:nvPr/>
        </p:nvSpPr>
        <p:spPr>
          <a:xfrm rot="174997">
            <a:off x="36545" y="2449754"/>
            <a:ext cx="4183482" cy="600164"/>
          </a:xfrm>
          <a:prstGeom prst="rect">
            <a:avLst/>
          </a:prstGeom>
          <a:solidFill>
            <a:schemeClr val="tx1"/>
          </a:solidFill>
        </p:spPr>
        <p:txBody>
          <a:bodyPr wrap="square" rtlCol="0">
            <a:spAutoFit/>
          </a:bodyPr>
          <a:lstStyle/>
          <a:p>
            <a:r>
              <a:rPr lang="en-US" sz="1100" dirty="0">
                <a:solidFill>
                  <a:schemeClr val="bg1"/>
                </a:solidFill>
              </a:rPr>
              <a:t>ÚLTIMA HORA | Trump Ordena </a:t>
            </a:r>
            <a:r>
              <a:rPr lang="en-US" sz="1100" dirty="0" err="1">
                <a:solidFill>
                  <a:schemeClr val="bg1"/>
                </a:solidFill>
              </a:rPr>
              <a:t>Acuerdo</a:t>
            </a:r>
            <a:r>
              <a:rPr lang="en-US" sz="1100" dirty="0">
                <a:solidFill>
                  <a:schemeClr val="bg1"/>
                </a:solidFill>
              </a:rPr>
              <a:t> de Paz Global OBLIGATORIO o de Vuelta a la Guerra</a:t>
            </a:r>
          </a:p>
          <a:p>
            <a:endParaRPr lang="en-US" sz="1100" dirty="0">
              <a:solidFill>
                <a:schemeClr val="bg1"/>
              </a:solidFill>
            </a:endParaRPr>
          </a:p>
        </p:txBody>
      </p:sp>
      <p:sp>
        <p:nvSpPr>
          <p:cNvPr id="5" name="TextBox 4">
            <a:extLst>
              <a:ext uri="{FF2B5EF4-FFF2-40B4-BE49-F238E27FC236}">
                <a16:creationId xmlns:a16="http://schemas.microsoft.com/office/drawing/2014/main" id="{D12C98F5-DD20-892E-7158-7CE9E2F40E78}"/>
              </a:ext>
            </a:extLst>
          </p:cNvPr>
          <p:cNvSpPr txBox="1"/>
          <p:nvPr/>
        </p:nvSpPr>
        <p:spPr>
          <a:xfrm rot="21373541">
            <a:off x="3903212" y="3826829"/>
            <a:ext cx="5168688" cy="1107996"/>
          </a:xfrm>
          <a:prstGeom prst="rect">
            <a:avLst/>
          </a:prstGeom>
          <a:solidFill>
            <a:schemeClr val="tx1"/>
          </a:solidFill>
        </p:spPr>
        <p:txBody>
          <a:bodyPr wrap="square" rtlCol="0">
            <a:spAutoFit/>
          </a:bodyPr>
          <a:lstStyle/>
          <a:p>
            <a:r>
              <a:rPr lang="en-US" sz="1600" dirty="0">
                <a:solidFill>
                  <a:schemeClr val="bg1"/>
                </a:solidFill>
              </a:rPr>
              <a:t>Trump </a:t>
            </a:r>
            <a:r>
              <a:rPr lang="en-US" sz="1600" dirty="0" err="1">
                <a:solidFill>
                  <a:schemeClr val="bg1"/>
                </a:solidFill>
              </a:rPr>
              <a:t>exige</a:t>
            </a:r>
            <a:r>
              <a:rPr lang="en-US" sz="1600" dirty="0">
                <a:solidFill>
                  <a:schemeClr val="bg1"/>
                </a:solidFill>
              </a:rPr>
              <a:t> </a:t>
            </a:r>
            <a:r>
              <a:rPr lang="en-US" sz="1600" dirty="0" err="1">
                <a:solidFill>
                  <a:schemeClr val="bg1"/>
                </a:solidFill>
              </a:rPr>
              <a:t>que</a:t>
            </a:r>
            <a:r>
              <a:rPr lang="en-US" sz="1600" dirty="0">
                <a:solidFill>
                  <a:schemeClr val="bg1"/>
                </a:solidFill>
              </a:rPr>
              <a:t> las </a:t>
            </a:r>
            <a:r>
              <a:rPr lang="en-US" sz="1600" dirty="0" err="1">
                <a:solidFill>
                  <a:schemeClr val="bg1"/>
                </a:solidFill>
              </a:rPr>
              <a:t>naciones</a:t>
            </a:r>
            <a:r>
              <a:rPr lang="en-US" sz="1600" dirty="0">
                <a:solidFill>
                  <a:schemeClr val="bg1"/>
                </a:solidFill>
              </a:rPr>
              <a:t> se </a:t>
            </a:r>
            <a:r>
              <a:rPr lang="en-US" sz="1600" dirty="0" err="1">
                <a:solidFill>
                  <a:schemeClr val="bg1"/>
                </a:solidFill>
              </a:rPr>
              <a:t>unan</a:t>
            </a:r>
            <a:r>
              <a:rPr lang="en-US" sz="1600" dirty="0">
                <a:solidFill>
                  <a:schemeClr val="bg1"/>
                </a:solidFill>
              </a:rPr>
              <a:t> a </a:t>
            </a:r>
            <a:r>
              <a:rPr lang="en-US" sz="1600" dirty="0" err="1">
                <a:solidFill>
                  <a:schemeClr val="bg1"/>
                </a:solidFill>
              </a:rPr>
              <a:t>los</a:t>
            </a:r>
            <a:r>
              <a:rPr lang="en-US" sz="1600" dirty="0">
                <a:solidFill>
                  <a:schemeClr val="bg1"/>
                </a:solidFill>
              </a:rPr>
              <a:t> </a:t>
            </a:r>
          </a:p>
          <a:p>
            <a:r>
              <a:rPr lang="en-US" sz="1600" dirty="0" err="1">
                <a:solidFill>
                  <a:schemeClr val="bg1"/>
                </a:solidFill>
              </a:rPr>
              <a:t>Acuerdos</a:t>
            </a:r>
            <a:r>
              <a:rPr lang="en-US" sz="1600" dirty="0">
                <a:solidFill>
                  <a:schemeClr val="bg1"/>
                </a:solidFill>
              </a:rPr>
              <a:t> de Abraham </a:t>
            </a:r>
            <a:r>
              <a:rPr lang="en-US" sz="1600" dirty="0" err="1">
                <a:solidFill>
                  <a:schemeClr val="bg1"/>
                </a:solidFill>
              </a:rPr>
              <a:t>como</a:t>
            </a:r>
            <a:r>
              <a:rPr lang="en-US" sz="1600" dirty="0">
                <a:solidFill>
                  <a:schemeClr val="bg1"/>
                </a:solidFill>
              </a:rPr>
              <a:t> </a:t>
            </a:r>
            <a:r>
              <a:rPr lang="en-US" sz="1600" dirty="0" err="1">
                <a:solidFill>
                  <a:schemeClr val="bg1"/>
                </a:solidFill>
              </a:rPr>
              <a:t>parte</a:t>
            </a:r>
            <a:r>
              <a:rPr lang="en-US" sz="1600" dirty="0">
                <a:solidFill>
                  <a:schemeClr val="bg1"/>
                </a:solidFill>
              </a:rPr>
              <a:t> del </a:t>
            </a:r>
            <a:r>
              <a:rPr lang="en-US" sz="1600" dirty="0" err="1">
                <a:solidFill>
                  <a:schemeClr val="bg1"/>
                </a:solidFill>
              </a:rPr>
              <a:t>acuerdo</a:t>
            </a:r>
            <a:r>
              <a:rPr lang="en-US" sz="1600" dirty="0">
                <a:solidFill>
                  <a:schemeClr val="bg1"/>
                </a:solidFill>
              </a:rPr>
              <a:t> de </a:t>
            </a:r>
            <a:r>
              <a:rPr lang="en-US" sz="1600" dirty="0" err="1">
                <a:solidFill>
                  <a:schemeClr val="bg1"/>
                </a:solidFill>
              </a:rPr>
              <a:t>paz</a:t>
            </a:r>
            <a:r>
              <a:rPr lang="en-US" sz="1600" dirty="0">
                <a:solidFill>
                  <a:schemeClr val="bg1"/>
                </a:solidFill>
              </a:rPr>
              <a:t> </a:t>
            </a:r>
          </a:p>
          <a:p>
            <a:r>
              <a:rPr lang="en-US" sz="1600" dirty="0">
                <a:solidFill>
                  <a:schemeClr val="bg1"/>
                </a:solidFill>
              </a:rPr>
              <a:t>con </a:t>
            </a:r>
            <a:r>
              <a:rPr lang="en-US" sz="1600" dirty="0" err="1">
                <a:solidFill>
                  <a:schemeClr val="bg1"/>
                </a:solidFill>
              </a:rPr>
              <a:t>Irán</a:t>
            </a:r>
            <a:endParaRPr lang="en-US" sz="1600" dirty="0">
              <a:solidFill>
                <a:schemeClr val="bg1"/>
              </a:solidFill>
            </a:endParaRPr>
          </a:p>
          <a:p>
            <a:endParaRPr lang="en-US" dirty="0"/>
          </a:p>
        </p:txBody>
      </p:sp>
    </p:spTree>
    <p:extLst>
      <p:ext uri="{BB962C8B-B14F-4D97-AF65-F5344CB8AC3E}">
        <p14:creationId xmlns:p14="http://schemas.microsoft.com/office/powerpoint/2010/main" val="432343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426A-62AA-0B6F-7333-17F21F5AE0EE}"/>
            </a:ext>
          </a:extLst>
        </p:cNvPr>
        <p:cNvGrpSpPr/>
        <p:nvPr/>
      </p:nvGrpSpPr>
      <p:grpSpPr>
        <a:xfrm>
          <a:off x="0" y="0"/>
          <a:ext cx="0" cy="0"/>
          <a:chOff x="0" y="0"/>
          <a:chExt cx="0" cy="0"/>
        </a:xfrm>
      </p:grpSpPr>
      <p:pic>
        <p:nvPicPr>
          <p:cNvPr id="5" name="Grafik 4" descr="The Abraham Accords - United States Department of State">
            <a:extLst>
              <a:ext uri="{FF2B5EF4-FFF2-40B4-BE49-F238E27FC236}">
                <a16:creationId xmlns:a16="http://schemas.microsoft.com/office/drawing/2014/main" id="{D27A5DD2-0683-4395-4872-F64ADFFEDFA3}"/>
              </a:ext>
            </a:extLst>
          </p:cNvPr>
          <p:cNvPicPr>
            <a:picLocks noChangeAspect="1"/>
          </p:cNvPicPr>
          <p:nvPr/>
        </p:nvPicPr>
        <p:blipFill>
          <a:blip r:embed="rId3"/>
          <a:srcRect l="8777"/>
          <a:stretch>
            <a:fillRect/>
          </a:stretch>
        </p:blipFill>
        <p:spPr>
          <a:xfrm>
            <a:off x="0" y="0"/>
            <a:ext cx="5444766" cy="2483048"/>
          </a:xfrm>
          <a:prstGeom prst="rect">
            <a:avLst/>
          </a:prstGeom>
        </p:spPr>
      </p:pic>
      <p:pic>
        <p:nvPicPr>
          <p:cNvPr id="7" name="Grafik 6">
            <a:extLst>
              <a:ext uri="{FF2B5EF4-FFF2-40B4-BE49-F238E27FC236}">
                <a16:creationId xmlns:a16="http://schemas.microsoft.com/office/drawing/2014/main" id="{31A32369-BF28-05C6-9D26-870E834CBA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11396" y="190222"/>
            <a:ext cx="6880604" cy="6477556"/>
          </a:xfrm>
          <a:prstGeom prst="rect">
            <a:avLst/>
          </a:prstGeom>
        </p:spPr>
      </p:pic>
      <p:sp>
        <p:nvSpPr>
          <p:cNvPr id="15" name="Textfeld 14">
            <a:extLst>
              <a:ext uri="{FF2B5EF4-FFF2-40B4-BE49-F238E27FC236}">
                <a16:creationId xmlns:a16="http://schemas.microsoft.com/office/drawing/2014/main" id="{01159C61-98EB-D041-4EBC-0CA2F07C9B1E}"/>
              </a:ext>
            </a:extLst>
          </p:cNvPr>
          <p:cNvSpPr txBox="1"/>
          <p:nvPr/>
        </p:nvSpPr>
        <p:spPr>
          <a:xfrm>
            <a:off x="7312819" y="510659"/>
            <a:ext cx="4612481" cy="338554"/>
          </a:xfrm>
          <a:prstGeom prst="rect">
            <a:avLst/>
          </a:prstGeom>
          <a:noFill/>
        </p:spPr>
        <p:txBody>
          <a:bodyPr wrap="square">
            <a:spAutoFit/>
          </a:bodyPr>
          <a:lstStyle/>
          <a:p>
            <a:r>
              <a:rPr lang="en-US" sz="1600" dirty="0"/>
              <a:t>https://en.wikipedia.org/wiki/Abraham_Accords</a:t>
            </a:r>
          </a:p>
        </p:txBody>
      </p:sp>
      <p:pic>
        <p:nvPicPr>
          <p:cNvPr id="23" name="Grafik 22">
            <a:extLst>
              <a:ext uri="{FF2B5EF4-FFF2-40B4-BE49-F238E27FC236}">
                <a16:creationId xmlns:a16="http://schemas.microsoft.com/office/drawing/2014/main" id="{90DD0311-4562-A71E-5771-59614C5D140E}"/>
              </a:ext>
            </a:extLst>
          </p:cNvPr>
          <p:cNvPicPr>
            <a:picLocks noChangeAspect="1"/>
          </p:cNvPicPr>
          <p:nvPr/>
        </p:nvPicPr>
        <p:blipFill>
          <a:blip r:embed="rId5"/>
          <a:stretch>
            <a:fillRect/>
          </a:stretch>
        </p:blipFill>
        <p:spPr>
          <a:xfrm>
            <a:off x="790770" y="2558777"/>
            <a:ext cx="3314700" cy="2241133"/>
          </a:xfrm>
          <a:prstGeom prst="rect">
            <a:avLst/>
          </a:prstGeom>
        </p:spPr>
      </p:pic>
      <p:sp>
        <p:nvSpPr>
          <p:cNvPr id="24" name="Rechteck: abgerundete Ecken 23">
            <a:extLst>
              <a:ext uri="{FF2B5EF4-FFF2-40B4-BE49-F238E27FC236}">
                <a16:creationId xmlns:a16="http://schemas.microsoft.com/office/drawing/2014/main" id="{E1FF16CF-49C2-C3E0-7BAC-76BE97F38B14}"/>
              </a:ext>
            </a:extLst>
          </p:cNvPr>
          <p:cNvSpPr/>
          <p:nvPr/>
        </p:nvSpPr>
        <p:spPr>
          <a:xfrm>
            <a:off x="163924" y="4799910"/>
            <a:ext cx="4792611" cy="1986455"/>
          </a:xfrm>
          <a:prstGeom prst="roundRect">
            <a:avLst>
              <a:gd name="adj" fmla="val 3393"/>
            </a:avLst>
          </a:prstGeom>
          <a:blipFill dpi="0" rotWithShape="1">
            <a:blip r:embed="rId6">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just">
              <a:spcAft>
                <a:spcPts val="800"/>
              </a:spcAft>
              <a:buNone/>
            </a:pPr>
            <a:endParaRPr lang="es-E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endParaRPr>
          </a:p>
          <a:p>
            <a:pPr algn="just">
              <a:spcAft>
                <a:spcPts val="800"/>
              </a:spcAft>
              <a:buNone/>
            </a:pPr>
            <a:r>
              <a:rPr lang="es-E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La </a:t>
            </a:r>
            <a:r>
              <a:rPr lang="es-ES" sz="12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Casa de la Familia </a:t>
            </a:r>
            <a:r>
              <a:rPr lang="es-ES" sz="1200" b="1"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Abrahamica</a:t>
            </a:r>
            <a:r>
              <a:rPr lang="es-ES" sz="12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a:t>
            </a:r>
            <a:r>
              <a:rPr lang="es-E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(con sus tres casas de oración) es un proyecto simbólico emblemático de los Acuerdos de Abraham.</a:t>
            </a:r>
          </a:p>
          <a:p>
            <a:pPr algn="just">
              <a:spcAft>
                <a:spcPts val="800"/>
              </a:spcAft>
              <a:buNone/>
            </a:pPr>
            <a:r>
              <a:rPr lang="es-E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Los Acuerdos de Abraham representan la normalización, la paz y la coexistencia entre Israel (judaísmo) y los países árabes (islam) — sin que el antiguo conflicto actúe como un obstáculo. </a:t>
            </a:r>
            <a:r>
              <a:rPr lang="es-ES" sz="1200" dirty="0">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La Casa de la Familia </a:t>
            </a:r>
            <a:r>
              <a:rPr lang="es-ES" sz="1200" dirty="0" err="1">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Abrahamica</a:t>
            </a:r>
            <a:r>
              <a:rPr lang="es-ES" sz="1200" dirty="0">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 encarna exactamente este espíritu: una mezquita, una iglesia y una sinagoga una al lado de la otra como símbolo de la fraternidad abrahámica y del diálogo interreligioso.</a:t>
            </a:r>
            <a:r>
              <a:rPr lang="es-E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Aunque ya se planeó en 2019 (después de la visita del papa Francisco), recibió un fuerte impulso después de los Acuerdos de Abraham (2020) y fue inaugurada en 2023. Muchos la ven como la implementación práctica de la visión de los Acuerdos: tolerancia y coexistencia.</a:t>
            </a:r>
          </a:p>
          <a:p>
            <a:pPr algn="just">
              <a:spcAft>
                <a:spcPts val="800"/>
              </a:spcAft>
              <a:buNone/>
            </a:pPr>
            <a:endParaRPr lang="es-E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8072A639-B4F5-CF29-4129-7B06D904626B}"/>
                  </a:ext>
                </a:extLst>
              </p14:cNvPr>
              <p14:cNvContentPartPr/>
              <p14:nvPr/>
            </p14:nvContentPartPr>
            <p14:xfrm>
              <a:off x="6729869" y="1952597"/>
              <a:ext cx="1870560" cy="29880"/>
            </p14:xfrm>
          </p:contentPart>
        </mc:Choice>
        <mc:Fallback xmlns="">
          <p:pic>
            <p:nvPicPr>
              <p:cNvPr id="3" name="Ink 2">
                <a:extLst>
                  <a:ext uri="{FF2B5EF4-FFF2-40B4-BE49-F238E27FC236}">
                    <a16:creationId xmlns:a16="http://schemas.microsoft.com/office/drawing/2014/main" id="{8072A639-B4F5-CF29-4129-7B06D904626B}"/>
                  </a:ext>
                </a:extLst>
              </p:cNvPr>
              <p:cNvPicPr/>
              <p:nvPr/>
            </p:nvPicPr>
            <p:blipFill>
              <a:blip r:embed="rId10"/>
              <a:stretch>
                <a:fillRect/>
              </a:stretch>
            </p:blipFill>
            <p:spPr>
              <a:xfrm>
                <a:off x="6693869" y="1880957"/>
                <a:ext cx="194220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D353436C-5D76-8B7D-B03B-7F085133F283}"/>
                  </a:ext>
                </a:extLst>
              </p14:cNvPr>
              <p14:cNvContentPartPr/>
              <p14:nvPr/>
            </p14:nvContentPartPr>
            <p14:xfrm>
              <a:off x="9034229" y="2669717"/>
              <a:ext cx="613080" cy="8640"/>
            </p14:xfrm>
          </p:contentPart>
        </mc:Choice>
        <mc:Fallback xmlns="">
          <p:pic>
            <p:nvPicPr>
              <p:cNvPr id="4" name="Ink 3">
                <a:extLst>
                  <a:ext uri="{FF2B5EF4-FFF2-40B4-BE49-F238E27FC236}">
                    <a16:creationId xmlns:a16="http://schemas.microsoft.com/office/drawing/2014/main" id="{D353436C-5D76-8B7D-B03B-7F085133F283}"/>
                  </a:ext>
                </a:extLst>
              </p:cNvPr>
              <p:cNvPicPr/>
              <p:nvPr/>
            </p:nvPicPr>
            <p:blipFill>
              <a:blip r:embed="rId12"/>
              <a:stretch>
                <a:fillRect/>
              </a:stretch>
            </p:blipFill>
            <p:spPr>
              <a:xfrm>
                <a:off x="8998229" y="2598077"/>
                <a:ext cx="6847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62D41F88-C409-6BB2-4D53-1B7EDC42B41A}"/>
                  </a:ext>
                </a:extLst>
              </p14:cNvPr>
              <p14:cNvContentPartPr/>
              <p14:nvPr/>
            </p14:nvContentPartPr>
            <p14:xfrm>
              <a:off x="5405789" y="2851517"/>
              <a:ext cx="1061640" cy="30600"/>
            </p14:xfrm>
          </p:contentPart>
        </mc:Choice>
        <mc:Fallback xmlns="">
          <p:pic>
            <p:nvPicPr>
              <p:cNvPr id="6" name="Ink 5">
                <a:extLst>
                  <a:ext uri="{FF2B5EF4-FFF2-40B4-BE49-F238E27FC236}">
                    <a16:creationId xmlns:a16="http://schemas.microsoft.com/office/drawing/2014/main" id="{62D41F88-C409-6BB2-4D53-1B7EDC42B41A}"/>
                  </a:ext>
                </a:extLst>
              </p:cNvPr>
              <p:cNvPicPr/>
              <p:nvPr/>
            </p:nvPicPr>
            <p:blipFill>
              <a:blip r:embed="rId14"/>
              <a:stretch>
                <a:fillRect/>
              </a:stretch>
            </p:blipFill>
            <p:spPr>
              <a:xfrm>
                <a:off x="5369789" y="2779877"/>
                <a:ext cx="11332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6048ED36-45DA-FD4F-9152-0401DCB34923}"/>
                  </a:ext>
                </a:extLst>
              </p14:cNvPr>
              <p14:cNvContentPartPr/>
              <p14:nvPr/>
            </p14:nvContentPartPr>
            <p14:xfrm>
              <a:off x="5376629" y="4468637"/>
              <a:ext cx="4185360" cy="40680"/>
            </p14:xfrm>
          </p:contentPart>
        </mc:Choice>
        <mc:Fallback xmlns="">
          <p:pic>
            <p:nvPicPr>
              <p:cNvPr id="9" name="Ink 8">
                <a:extLst>
                  <a:ext uri="{FF2B5EF4-FFF2-40B4-BE49-F238E27FC236}">
                    <a16:creationId xmlns:a16="http://schemas.microsoft.com/office/drawing/2014/main" id="{6048ED36-45DA-FD4F-9152-0401DCB34923}"/>
                  </a:ext>
                </a:extLst>
              </p:cNvPr>
              <p:cNvPicPr/>
              <p:nvPr/>
            </p:nvPicPr>
            <p:blipFill>
              <a:blip r:embed="rId16"/>
              <a:stretch>
                <a:fillRect/>
              </a:stretch>
            </p:blipFill>
            <p:spPr>
              <a:xfrm>
                <a:off x="5340629" y="4396637"/>
                <a:ext cx="42570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7D8ED83D-7802-2A6A-20AB-2CA4F69C9F1F}"/>
                  </a:ext>
                </a:extLst>
              </p14:cNvPr>
              <p14:cNvContentPartPr/>
              <p14:nvPr/>
            </p14:nvContentPartPr>
            <p14:xfrm>
              <a:off x="5420189" y="4658717"/>
              <a:ext cx="4148640" cy="113400"/>
            </p14:xfrm>
          </p:contentPart>
        </mc:Choice>
        <mc:Fallback xmlns="">
          <p:pic>
            <p:nvPicPr>
              <p:cNvPr id="11" name="Ink 10">
                <a:extLst>
                  <a:ext uri="{FF2B5EF4-FFF2-40B4-BE49-F238E27FC236}">
                    <a16:creationId xmlns:a16="http://schemas.microsoft.com/office/drawing/2014/main" id="{7D8ED83D-7802-2A6A-20AB-2CA4F69C9F1F}"/>
                  </a:ext>
                </a:extLst>
              </p:cNvPr>
              <p:cNvPicPr/>
              <p:nvPr/>
            </p:nvPicPr>
            <p:blipFill>
              <a:blip r:embed="rId18"/>
              <a:stretch>
                <a:fillRect/>
              </a:stretch>
            </p:blipFill>
            <p:spPr>
              <a:xfrm>
                <a:off x="5384549" y="4587077"/>
                <a:ext cx="422028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85C2C8F1-58BF-AE95-1E05-761CC72893C9}"/>
                  </a:ext>
                </a:extLst>
              </p14:cNvPr>
              <p14:cNvContentPartPr/>
              <p14:nvPr/>
            </p14:nvContentPartPr>
            <p14:xfrm>
              <a:off x="5325149" y="4820717"/>
              <a:ext cx="2099520" cy="64440"/>
            </p14:xfrm>
          </p:contentPart>
        </mc:Choice>
        <mc:Fallback xmlns="">
          <p:pic>
            <p:nvPicPr>
              <p:cNvPr id="13" name="Ink 12">
                <a:extLst>
                  <a:ext uri="{FF2B5EF4-FFF2-40B4-BE49-F238E27FC236}">
                    <a16:creationId xmlns:a16="http://schemas.microsoft.com/office/drawing/2014/main" id="{85C2C8F1-58BF-AE95-1E05-761CC72893C9}"/>
                  </a:ext>
                </a:extLst>
              </p:cNvPr>
              <p:cNvPicPr/>
              <p:nvPr/>
            </p:nvPicPr>
            <p:blipFill>
              <a:blip r:embed="rId20"/>
              <a:stretch>
                <a:fillRect/>
              </a:stretch>
            </p:blipFill>
            <p:spPr>
              <a:xfrm>
                <a:off x="5289509" y="4748717"/>
                <a:ext cx="217116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173557FA-F399-6119-DEBB-8EA9F3144C61}"/>
                  </a:ext>
                </a:extLst>
              </p14:cNvPr>
              <p14:cNvContentPartPr/>
              <p14:nvPr/>
            </p14:nvContentPartPr>
            <p14:xfrm>
              <a:off x="8865749" y="5581037"/>
              <a:ext cx="862920" cy="52200"/>
            </p14:xfrm>
          </p:contentPart>
        </mc:Choice>
        <mc:Fallback xmlns="">
          <p:pic>
            <p:nvPicPr>
              <p:cNvPr id="14" name="Ink 13">
                <a:extLst>
                  <a:ext uri="{FF2B5EF4-FFF2-40B4-BE49-F238E27FC236}">
                    <a16:creationId xmlns:a16="http://schemas.microsoft.com/office/drawing/2014/main" id="{173557FA-F399-6119-DEBB-8EA9F3144C61}"/>
                  </a:ext>
                </a:extLst>
              </p:cNvPr>
              <p:cNvPicPr/>
              <p:nvPr/>
            </p:nvPicPr>
            <p:blipFill>
              <a:blip r:embed="rId22"/>
              <a:stretch>
                <a:fillRect/>
              </a:stretch>
            </p:blipFill>
            <p:spPr>
              <a:xfrm>
                <a:off x="8830109" y="5509397"/>
                <a:ext cx="9345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6E69FF07-C972-8F4C-EDAF-4206C5CECDDD}"/>
                  </a:ext>
                </a:extLst>
              </p14:cNvPr>
              <p14:cNvContentPartPr/>
              <p14:nvPr/>
            </p14:nvContentPartPr>
            <p14:xfrm>
              <a:off x="5391749" y="5771117"/>
              <a:ext cx="585000" cy="44640"/>
            </p14:xfrm>
          </p:contentPart>
        </mc:Choice>
        <mc:Fallback xmlns="">
          <p:pic>
            <p:nvPicPr>
              <p:cNvPr id="16" name="Ink 15">
                <a:extLst>
                  <a:ext uri="{FF2B5EF4-FFF2-40B4-BE49-F238E27FC236}">
                    <a16:creationId xmlns:a16="http://schemas.microsoft.com/office/drawing/2014/main" id="{6E69FF07-C972-8F4C-EDAF-4206C5CECDDD}"/>
                  </a:ext>
                </a:extLst>
              </p:cNvPr>
              <p:cNvPicPr/>
              <p:nvPr/>
            </p:nvPicPr>
            <p:blipFill>
              <a:blip r:embed="rId24"/>
              <a:stretch>
                <a:fillRect/>
              </a:stretch>
            </p:blipFill>
            <p:spPr>
              <a:xfrm>
                <a:off x="5355749" y="5699117"/>
                <a:ext cx="656640" cy="188280"/>
              </a:xfrm>
              <a:prstGeom prst="rect">
                <a:avLst/>
              </a:prstGeom>
            </p:spPr>
          </p:pic>
        </mc:Fallback>
      </mc:AlternateContent>
    </p:spTree>
    <p:extLst>
      <p:ext uri="{BB962C8B-B14F-4D97-AF65-F5344CB8AC3E}">
        <p14:creationId xmlns:p14="http://schemas.microsoft.com/office/powerpoint/2010/main" val="4008449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55943-0D80-EC3E-A0F3-ADDD0C16925B}"/>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546C3ADC-DC41-CD9F-2492-D0D1640C0F47}"/>
              </a:ext>
            </a:extLst>
          </p:cNvPr>
          <p:cNvPicPr>
            <a:picLocks noChangeAspect="1"/>
          </p:cNvPicPr>
          <p:nvPr/>
        </p:nvPicPr>
        <p:blipFill>
          <a:blip r:embed="rId3"/>
          <a:srcRect t="6847"/>
          <a:stretch>
            <a:fillRect/>
          </a:stretch>
        </p:blipFill>
        <p:spPr>
          <a:xfrm>
            <a:off x="0" y="0"/>
            <a:ext cx="12192000" cy="4894586"/>
          </a:xfrm>
          <a:prstGeom prst="rect">
            <a:avLst/>
          </a:prstGeom>
        </p:spPr>
      </p:pic>
      <p:sp>
        <p:nvSpPr>
          <p:cNvPr id="31" name="Ellipse 30">
            <a:extLst>
              <a:ext uri="{FF2B5EF4-FFF2-40B4-BE49-F238E27FC236}">
                <a16:creationId xmlns:a16="http://schemas.microsoft.com/office/drawing/2014/main" id="{AE8C46CE-57BC-521B-C964-6E5857A95EAF}"/>
              </a:ext>
            </a:extLst>
          </p:cNvPr>
          <p:cNvSpPr/>
          <p:nvPr/>
        </p:nvSpPr>
        <p:spPr>
          <a:xfrm>
            <a:off x="49289" y="65243"/>
            <a:ext cx="2863340" cy="2863340"/>
          </a:xfrm>
          <a:prstGeom prst="ellipse">
            <a:avLst/>
          </a:prstGeom>
          <a:blipFill dpi="0" rotWithShape="1">
            <a:blip r:embed="rId4"/>
            <a:srcRect/>
            <a:stretch>
              <a:fillRect l="-5000" r="-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Ellipse 25">
            <a:extLst>
              <a:ext uri="{FF2B5EF4-FFF2-40B4-BE49-F238E27FC236}">
                <a16:creationId xmlns:a16="http://schemas.microsoft.com/office/drawing/2014/main" id="{9DD25060-BA86-F656-BA85-B4848984978D}"/>
              </a:ext>
            </a:extLst>
          </p:cNvPr>
          <p:cNvSpPr/>
          <p:nvPr/>
        </p:nvSpPr>
        <p:spPr>
          <a:xfrm>
            <a:off x="110643" y="1146588"/>
            <a:ext cx="680794" cy="68079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DE" sz="5400" dirty="0"/>
              <a:t>6</a:t>
            </a:r>
            <a:endParaRPr lang="en-US" sz="5400" dirty="0"/>
          </a:p>
        </p:txBody>
      </p:sp>
      <p:sp>
        <p:nvSpPr>
          <p:cNvPr id="9" name="Legende: mit Pfeil nach rechts 8">
            <a:extLst>
              <a:ext uri="{FF2B5EF4-FFF2-40B4-BE49-F238E27FC236}">
                <a16:creationId xmlns:a16="http://schemas.microsoft.com/office/drawing/2014/main" id="{FAECD36F-D5EA-7B00-4DF1-E40A0D7C8EC6}"/>
              </a:ext>
            </a:extLst>
          </p:cNvPr>
          <p:cNvSpPr/>
          <p:nvPr/>
        </p:nvSpPr>
        <p:spPr>
          <a:xfrm rot="11932822" flipV="1">
            <a:off x="634284" y="3921760"/>
            <a:ext cx="1760452" cy="614338"/>
          </a:xfrm>
          <a:prstGeom prst="rightArrowCallout">
            <a:avLst>
              <a:gd name="adj1" fmla="val 16377"/>
              <a:gd name="adj2" fmla="val 30959"/>
              <a:gd name="adj3" fmla="val 37449"/>
              <a:gd name="adj4" fmla="val 5710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de-DE" dirty="0">
                <a:solidFill>
                  <a:schemeClr val="tx1"/>
                </a:solidFill>
                <a:latin typeface="Bahnschrift Light Condensed" panose="020B0502040204020203" pitchFamily="34" charset="0"/>
              </a:rPr>
              <a:t>Erídano </a:t>
            </a:r>
            <a:r>
              <a:rPr lang="de-DE" dirty="0" err="1">
                <a:solidFill>
                  <a:schemeClr val="tx1"/>
                </a:solidFill>
                <a:latin typeface="Bahnschrift Light Condensed" panose="020B0502040204020203" pitchFamily="34" charset="0"/>
              </a:rPr>
              <a:t>seco</a:t>
            </a:r>
            <a:endParaRPr lang="en-US" dirty="0">
              <a:solidFill>
                <a:schemeClr val="tx1"/>
              </a:solidFill>
              <a:latin typeface="Bahnschrift Light Condensed" panose="020B0502040204020203" pitchFamily="34" charset="0"/>
            </a:endParaRPr>
          </a:p>
        </p:txBody>
      </p:sp>
      <p:sp>
        <p:nvSpPr>
          <p:cNvPr id="17" name="Pfeil: nach rechts 16">
            <a:extLst>
              <a:ext uri="{FF2B5EF4-FFF2-40B4-BE49-F238E27FC236}">
                <a16:creationId xmlns:a16="http://schemas.microsoft.com/office/drawing/2014/main" id="{E94B375A-0730-73D6-F5CA-E12225A371D5}"/>
              </a:ext>
            </a:extLst>
          </p:cNvPr>
          <p:cNvSpPr>
            <a:spLocks/>
          </p:cNvSpPr>
          <p:nvPr/>
        </p:nvSpPr>
        <p:spPr>
          <a:xfrm rot="9686340" flipV="1">
            <a:off x="409372" y="2438673"/>
            <a:ext cx="6508112" cy="51569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es-ES" sz="1400" b="1" dirty="0">
                <a:solidFill>
                  <a:schemeClr val="tx1"/>
                </a:solidFill>
                <a:latin typeface="Bahnschrift Light" panose="020B0502040204020203" pitchFamily="34" charset="0"/>
              </a:rPr>
              <a:t>¡Última oportunidad! ¡Vela y guarda tus vestiduras!</a:t>
            </a:r>
            <a:endParaRPr lang="de-DE" sz="1400" b="1" noProof="0" dirty="0">
              <a:solidFill>
                <a:schemeClr val="tx1"/>
              </a:solidFill>
              <a:latin typeface="Bahnschrift Light" panose="020B0502040204020203" pitchFamily="34" charset="0"/>
            </a:endParaRPr>
          </a:p>
        </p:txBody>
      </p:sp>
      <p:pic>
        <p:nvPicPr>
          <p:cNvPr id="7" name="Grafik 6">
            <a:extLst>
              <a:ext uri="{FF2B5EF4-FFF2-40B4-BE49-F238E27FC236}">
                <a16:creationId xmlns:a16="http://schemas.microsoft.com/office/drawing/2014/main" id="{A4673173-0B83-0FA8-E331-513061299E5C}"/>
              </a:ext>
            </a:extLst>
          </p:cNvPr>
          <p:cNvPicPr>
            <a:picLocks noChangeAspect="1"/>
          </p:cNvPicPr>
          <p:nvPr/>
        </p:nvPicPr>
        <p:blipFill>
          <a:blip r:embed="rId5"/>
          <a:srcRect b="41874"/>
          <a:stretch>
            <a:fillRect/>
          </a:stretch>
        </p:blipFill>
        <p:spPr>
          <a:xfrm>
            <a:off x="6903257" y="984009"/>
            <a:ext cx="5215789" cy="3686688"/>
          </a:xfrm>
          <a:prstGeom prst="rect">
            <a:avLst/>
          </a:prstGeom>
          <a:ln w="41275">
            <a:solidFill>
              <a:srgbClr val="FFFF00"/>
            </a:solidFill>
          </a:ln>
        </p:spPr>
      </p:pic>
      <p:sp>
        <p:nvSpPr>
          <p:cNvPr id="2" name="Ellipse 1">
            <a:extLst>
              <a:ext uri="{FF2B5EF4-FFF2-40B4-BE49-F238E27FC236}">
                <a16:creationId xmlns:a16="http://schemas.microsoft.com/office/drawing/2014/main" id="{2166DFD5-68C6-FF9A-C324-7DA8C8AD1CB6}"/>
              </a:ext>
            </a:extLst>
          </p:cNvPr>
          <p:cNvSpPr/>
          <p:nvPr/>
        </p:nvSpPr>
        <p:spPr>
          <a:xfrm>
            <a:off x="1714353" y="85977"/>
            <a:ext cx="1330295" cy="1330295"/>
          </a:xfrm>
          <a:prstGeom prst="ellipse">
            <a:avLst/>
          </a:prstGeom>
          <a:blipFill dpi="0" rotWithShape="1">
            <a:blip r:embed="rId6"/>
            <a:srcRect/>
            <a:stretch>
              <a:fillRect l="-5000" r="-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llipse 2">
            <a:extLst>
              <a:ext uri="{FF2B5EF4-FFF2-40B4-BE49-F238E27FC236}">
                <a16:creationId xmlns:a16="http://schemas.microsoft.com/office/drawing/2014/main" id="{5CC83153-F38F-DDAE-5404-FFC2B499511B}"/>
              </a:ext>
            </a:extLst>
          </p:cNvPr>
          <p:cNvSpPr/>
          <p:nvPr/>
        </p:nvSpPr>
        <p:spPr>
          <a:xfrm>
            <a:off x="908369" y="85976"/>
            <a:ext cx="1330295" cy="1330295"/>
          </a:xfrm>
          <a:prstGeom prst="ellipse">
            <a:avLst/>
          </a:prstGeom>
          <a:blipFill dpi="0" rotWithShape="1">
            <a:blip r:embed="rId7"/>
            <a:srcRect/>
            <a:stretch>
              <a:fillRect l="-5000" r="-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5">
            <a:extLst>
              <a:ext uri="{FF2B5EF4-FFF2-40B4-BE49-F238E27FC236}">
                <a16:creationId xmlns:a16="http://schemas.microsoft.com/office/drawing/2014/main" id="{994806DA-8338-1551-E5B8-3397A23F0F0D}"/>
              </a:ext>
            </a:extLst>
          </p:cNvPr>
          <p:cNvSpPr txBox="1"/>
          <p:nvPr/>
        </p:nvSpPr>
        <p:spPr>
          <a:xfrm>
            <a:off x="0" y="5002308"/>
            <a:ext cx="9101797" cy="1769715"/>
          </a:xfrm>
          <a:prstGeom prst="rect">
            <a:avLst/>
          </a:prstGeom>
          <a:solidFill>
            <a:schemeClr val="bg1">
              <a:alpha val="70000"/>
            </a:schemeClr>
          </a:solidFill>
        </p:spPr>
        <p:txBody>
          <a:bodyPr wrap="square">
            <a:spAutoFit/>
          </a:bodyPr>
          <a:lstStyle/>
          <a:p>
            <a:pPr>
              <a:lnSpc>
                <a:spcPts val="2200"/>
              </a:lnSpc>
            </a:pPr>
            <a:r>
              <a:rPr lang="es-ES" dirty="0">
                <a:latin typeface="Bahnschrift Light Condensed" panose="020B0502040204020203" pitchFamily="34" charset="0"/>
              </a:rPr>
              <a:t>Y el </a:t>
            </a:r>
            <a:r>
              <a:rPr lang="es-ES" b="1" dirty="0">
                <a:latin typeface="Bahnschrift Light Condensed" panose="020B0502040204020203" pitchFamily="34" charset="0"/>
              </a:rPr>
              <a:t>sexto ángel</a:t>
            </a:r>
            <a:r>
              <a:rPr lang="es-ES" dirty="0">
                <a:latin typeface="Bahnschrift Light Condensed" panose="020B0502040204020203" pitchFamily="34" charset="0"/>
              </a:rPr>
              <a:t> derramó su copa sobre el </a:t>
            </a:r>
            <a:r>
              <a:rPr lang="es-ES" b="1" dirty="0">
                <a:solidFill>
                  <a:srgbClr val="0070C0"/>
                </a:solidFill>
                <a:latin typeface="Bahnschrift Light Condensed" panose="020B0502040204020203" pitchFamily="34" charset="0"/>
              </a:rPr>
              <a:t>gran río Éufrates; </a:t>
            </a:r>
            <a:r>
              <a:rPr lang="es-ES" dirty="0">
                <a:latin typeface="Bahnschrift Light Condensed" panose="020B0502040204020203" pitchFamily="34" charset="0"/>
              </a:rPr>
              <a:t>y el agua de éste se secó, </a:t>
            </a:r>
            <a:r>
              <a:rPr lang="es-ES" b="1" dirty="0">
                <a:solidFill>
                  <a:srgbClr val="0070C0"/>
                </a:solidFill>
                <a:latin typeface="Bahnschrift Light Condensed" panose="020B0502040204020203" pitchFamily="34" charset="0"/>
              </a:rPr>
              <a:t>para que fuese preparado el camino de los reyes del oriente.</a:t>
            </a:r>
            <a:r>
              <a:rPr lang="es-ES" dirty="0">
                <a:latin typeface="Bahnschrift Light Condensed" panose="020B0502040204020203" pitchFamily="34" charset="0"/>
              </a:rPr>
              <a:t> Y vi salir de la </a:t>
            </a:r>
            <a:r>
              <a:rPr lang="es-ES" b="1" dirty="0">
                <a:solidFill>
                  <a:srgbClr val="FF0000"/>
                </a:solidFill>
                <a:latin typeface="Bahnschrift Light Condensed" panose="020B0502040204020203" pitchFamily="34" charset="0"/>
              </a:rPr>
              <a:t>boca del dragón, y de la boca de la bestia, y de la boca del falso profeta, tres espíritus inmundos a manera de ranas; porque son espíritus de demonios, </a:t>
            </a:r>
            <a:r>
              <a:rPr lang="es-ES" dirty="0">
                <a:latin typeface="Bahnschrift Light Condensed" panose="020B0502040204020203" pitchFamily="34" charset="0"/>
              </a:rPr>
              <a:t>haciendo milagros, que van a los reyes de la tierra y a todo el mundo, </a:t>
            </a:r>
            <a:r>
              <a:rPr lang="es-ES" b="1" dirty="0">
                <a:solidFill>
                  <a:srgbClr val="FF0000"/>
                </a:solidFill>
                <a:latin typeface="Bahnschrift Light Condensed" panose="020B0502040204020203" pitchFamily="34" charset="0"/>
              </a:rPr>
              <a:t>para congregarlos para la batalla de aquel gran día del Dios Todopoderoso. </a:t>
            </a:r>
            <a:r>
              <a:rPr lang="es-ES" dirty="0">
                <a:highlight>
                  <a:srgbClr val="FFFF00"/>
                </a:highlight>
                <a:latin typeface="Bahnschrift Light Condensed" panose="020B0502040204020203" pitchFamily="34" charset="0"/>
              </a:rPr>
              <a:t>He aquí, yo vengo como ladrón. Bienaventurado el que vela, y guarda sus vestiduras, para que no ande desnudo, y vean su vergüenza. </a:t>
            </a:r>
            <a:r>
              <a:rPr lang="es-ES" b="1" dirty="0">
                <a:solidFill>
                  <a:srgbClr val="FF0000"/>
                </a:solidFill>
                <a:latin typeface="Bahnschrift Light Condensed" panose="020B0502040204020203" pitchFamily="34" charset="0"/>
              </a:rPr>
              <a:t>Y los congregó en el lugar que en hebreo es llamado Armagedón. </a:t>
            </a:r>
            <a:r>
              <a:rPr lang="es-ES" dirty="0">
                <a:latin typeface="Bahnschrift Light Condensed" panose="020B0502040204020203" pitchFamily="34" charset="0"/>
              </a:rPr>
              <a:t>(Apocalipsis 16:12-16)</a:t>
            </a:r>
            <a:r>
              <a:rPr lang="en-US" dirty="0">
                <a:latin typeface="Bahnschrift Light Condensed" panose="020B0502040204020203" pitchFamily="34" charset="0"/>
              </a:rPr>
              <a:t> </a:t>
            </a:r>
          </a:p>
        </p:txBody>
      </p:sp>
      <p:sp>
        <p:nvSpPr>
          <p:cNvPr id="5" name="Textfeld 4">
            <a:extLst>
              <a:ext uri="{FF2B5EF4-FFF2-40B4-BE49-F238E27FC236}">
                <a16:creationId xmlns:a16="http://schemas.microsoft.com/office/drawing/2014/main" id="{4265CECB-D309-9561-DDE7-B3D80218F77C}"/>
              </a:ext>
            </a:extLst>
          </p:cNvPr>
          <p:cNvSpPr txBox="1">
            <a:spLocks/>
          </p:cNvSpPr>
          <p:nvPr/>
        </p:nvSpPr>
        <p:spPr>
          <a:xfrm rot="2656927">
            <a:off x="9302097" y="2279968"/>
            <a:ext cx="901732" cy="230832"/>
          </a:xfrm>
          <a:prstGeom prst="rect">
            <a:avLst/>
          </a:prstGeom>
          <a:solidFill>
            <a:srgbClr val="00B050"/>
          </a:solidFill>
          <a:ln w="22225">
            <a:solidFill>
              <a:srgbClr val="00B050"/>
            </a:solidFill>
          </a:ln>
        </p:spPr>
        <p:txBody>
          <a:bodyPr wrap="square" rtlCol="0">
            <a:spAutoFit/>
          </a:bodyPr>
          <a:lstStyle/>
          <a:p>
            <a:pPr algn="ctr"/>
            <a:r>
              <a:rPr lang="de-DE" sz="900" b="1" noProof="0" dirty="0">
                <a:solidFill>
                  <a:schemeClr val="bg1"/>
                </a:solidFill>
                <a:latin typeface="Bahnschrift Light" panose="020B0502040204020203" pitchFamily="34" charset="0"/>
              </a:rPr>
              <a:t>C/2024 E1</a:t>
            </a:r>
          </a:p>
        </p:txBody>
      </p:sp>
      <p:sp>
        <p:nvSpPr>
          <p:cNvPr id="8" name="Textfeld 7">
            <a:extLst>
              <a:ext uri="{FF2B5EF4-FFF2-40B4-BE49-F238E27FC236}">
                <a16:creationId xmlns:a16="http://schemas.microsoft.com/office/drawing/2014/main" id="{4F144447-831A-5B62-A2B8-FA5C5949A614}"/>
              </a:ext>
            </a:extLst>
          </p:cNvPr>
          <p:cNvSpPr txBox="1">
            <a:spLocks/>
          </p:cNvSpPr>
          <p:nvPr/>
        </p:nvSpPr>
        <p:spPr>
          <a:xfrm rot="20691109">
            <a:off x="11020993" y="2677386"/>
            <a:ext cx="901732" cy="230832"/>
          </a:xfrm>
          <a:prstGeom prst="rect">
            <a:avLst/>
          </a:prstGeom>
          <a:solidFill>
            <a:srgbClr val="FFFF00"/>
          </a:solidFill>
          <a:ln w="22225">
            <a:solidFill>
              <a:srgbClr val="FFFF00"/>
            </a:solidFill>
          </a:ln>
        </p:spPr>
        <p:txBody>
          <a:bodyPr wrap="square" rtlCol="0">
            <a:spAutoFit/>
          </a:bodyPr>
          <a:lstStyle/>
          <a:p>
            <a:pPr algn="ctr"/>
            <a:r>
              <a:rPr lang="de-DE" sz="900" b="1" noProof="0" dirty="0">
                <a:latin typeface="Bahnschrift Light" panose="020B0502040204020203" pitchFamily="34" charset="0"/>
              </a:rPr>
              <a:t>C/2025 R3</a:t>
            </a:r>
          </a:p>
        </p:txBody>
      </p:sp>
    </p:spTree>
    <p:extLst>
      <p:ext uri="{BB962C8B-B14F-4D97-AF65-F5344CB8AC3E}">
        <p14:creationId xmlns:p14="http://schemas.microsoft.com/office/powerpoint/2010/main" val="863074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35FEF4E-D719-1400-6563-0E7875897A18}"/>
            </a:ext>
          </a:extLst>
        </p:cNvPr>
        <p:cNvGrpSpPr/>
        <p:nvPr/>
      </p:nvGrpSpPr>
      <p:grpSpPr>
        <a:xfrm>
          <a:off x="0" y="0"/>
          <a:ext cx="0" cy="0"/>
          <a:chOff x="0" y="0"/>
          <a:chExt cx="0" cy="0"/>
        </a:xfrm>
      </p:grpSpPr>
      <p:sp>
        <p:nvSpPr>
          <p:cNvPr id="4" name="TextBox 5">
            <a:extLst>
              <a:ext uri="{FF2B5EF4-FFF2-40B4-BE49-F238E27FC236}">
                <a16:creationId xmlns:a16="http://schemas.microsoft.com/office/drawing/2014/main" id="{10C6FE95-55A9-A6F6-474F-C94742393310}"/>
              </a:ext>
            </a:extLst>
          </p:cNvPr>
          <p:cNvSpPr txBox="1"/>
          <p:nvPr/>
        </p:nvSpPr>
        <p:spPr>
          <a:xfrm>
            <a:off x="10213493" y="179639"/>
            <a:ext cx="1800000" cy="3477875"/>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vi salir de la </a:t>
            </a:r>
            <a:r>
              <a:rPr lang="es-ES" sz="2200" b="1" dirty="0">
                <a:solidFill>
                  <a:srgbClr val="FF0000"/>
                </a:solidFill>
                <a:latin typeface="Bahnschrift Light Condensed" panose="020B0502040204020203" pitchFamily="34" charset="0"/>
              </a:rPr>
              <a:t>boca del dragón, y de la boca de la bestia, y de la boca del falso profeta, tres espíritus inmundos a manera de ranas; </a:t>
            </a:r>
            <a:r>
              <a:rPr lang="es-ES" sz="2200" dirty="0">
                <a:latin typeface="Bahnschrift Light Condensed" panose="020B0502040204020203" pitchFamily="34" charset="0"/>
              </a:rPr>
              <a:t>(Apocalipsis 16:13)</a:t>
            </a:r>
            <a:r>
              <a:rPr lang="en-US" sz="2200" dirty="0">
                <a:latin typeface="Bahnschrift Light Condensed" panose="020B0502040204020203" pitchFamily="34" charset="0"/>
              </a:rPr>
              <a:t> </a:t>
            </a:r>
          </a:p>
        </p:txBody>
      </p:sp>
      <p:sp>
        <p:nvSpPr>
          <p:cNvPr id="14" name="Ellipse 13">
            <a:extLst>
              <a:ext uri="{FF2B5EF4-FFF2-40B4-BE49-F238E27FC236}">
                <a16:creationId xmlns:a16="http://schemas.microsoft.com/office/drawing/2014/main" id="{0876F5FA-6F1C-D277-93EB-2008F43B2317}"/>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B6471137-05B6-6A75-5B59-F3BEE78962A3}"/>
              </a:ext>
            </a:extLst>
          </p:cNvPr>
          <p:cNvPicPr>
            <a:picLocks noChangeAspect="1"/>
          </p:cNvPicPr>
          <p:nvPr/>
        </p:nvPicPr>
        <p:blipFill>
          <a:blip r:embed="rId5"/>
          <a:srcRect t="29348"/>
          <a:stretch>
            <a:fillRect/>
          </a:stretch>
        </p:blipFill>
        <p:spPr>
          <a:xfrm>
            <a:off x="95250" y="4946306"/>
            <a:ext cx="3158135" cy="1810950"/>
          </a:xfrm>
          <a:prstGeom prst="rect">
            <a:avLst/>
          </a:prstGeom>
        </p:spPr>
      </p:pic>
    </p:spTree>
    <p:extLst>
      <p:ext uri="{BB962C8B-B14F-4D97-AF65-F5344CB8AC3E}">
        <p14:creationId xmlns:p14="http://schemas.microsoft.com/office/powerpoint/2010/main" val="474448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5484774-CC11-4377-80D3-F25CCC503379}"/>
            </a:ext>
          </a:extLst>
        </p:cNvPr>
        <p:cNvGrpSpPr/>
        <p:nvPr/>
      </p:nvGrpSpPr>
      <p:grpSpPr>
        <a:xfrm>
          <a:off x="0" y="0"/>
          <a:ext cx="0" cy="0"/>
          <a:chOff x="0" y="0"/>
          <a:chExt cx="0" cy="0"/>
        </a:xfrm>
      </p:grpSpPr>
      <p:sp>
        <p:nvSpPr>
          <p:cNvPr id="4" name="TextBox 5">
            <a:extLst>
              <a:ext uri="{FF2B5EF4-FFF2-40B4-BE49-F238E27FC236}">
                <a16:creationId xmlns:a16="http://schemas.microsoft.com/office/drawing/2014/main" id="{DE5F9C2F-F041-8532-E772-91EA0FF530D2}"/>
              </a:ext>
            </a:extLst>
          </p:cNvPr>
          <p:cNvSpPr txBox="1"/>
          <p:nvPr/>
        </p:nvSpPr>
        <p:spPr>
          <a:xfrm>
            <a:off x="10213493" y="179639"/>
            <a:ext cx="1800000" cy="3477875"/>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vi salir de la </a:t>
            </a:r>
            <a:r>
              <a:rPr lang="es-ES" sz="2200" b="1" dirty="0">
                <a:solidFill>
                  <a:srgbClr val="FF0000"/>
                </a:solidFill>
                <a:latin typeface="Bahnschrift Light Condensed" panose="020B0502040204020203" pitchFamily="34" charset="0"/>
              </a:rPr>
              <a:t>boca del dragón, y de la boca de la bestia, y de la boca del falso profeta, tres espíritus inmundos a manera de ranas; </a:t>
            </a:r>
            <a:r>
              <a:rPr lang="es-ES" sz="2200" dirty="0">
                <a:latin typeface="Bahnschrift Light Condensed" panose="020B0502040204020203" pitchFamily="34" charset="0"/>
              </a:rPr>
              <a:t>(Apocalipsis 16:13)</a:t>
            </a:r>
            <a:r>
              <a:rPr lang="en-US" sz="2200" dirty="0">
                <a:latin typeface="Bahnschrift Light Condensed" panose="020B0502040204020203" pitchFamily="34" charset="0"/>
              </a:rPr>
              <a:t> </a:t>
            </a:r>
          </a:p>
        </p:txBody>
      </p:sp>
      <p:sp>
        <p:nvSpPr>
          <p:cNvPr id="14" name="Ellipse 13">
            <a:extLst>
              <a:ext uri="{FF2B5EF4-FFF2-40B4-BE49-F238E27FC236}">
                <a16:creationId xmlns:a16="http://schemas.microsoft.com/office/drawing/2014/main" id="{F637988B-6118-E17E-E050-B4E6E306CED8}"/>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F1128EDF-C96B-CC90-1051-6A20A3BDAACA}"/>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F1F0C0A6-C117-3536-5F75-A9EAE13DC3B2}"/>
              </a:ext>
            </a:extLst>
          </p:cNvPr>
          <p:cNvPicPr>
            <a:picLocks noChangeAspect="1"/>
          </p:cNvPicPr>
          <p:nvPr/>
        </p:nvPicPr>
        <p:blipFill>
          <a:blip r:embed="rId6"/>
          <a:srcRect t="29348"/>
          <a:stretch>
            <a:fillRect/>
          </a:stretch>
        </p:blipFill>
        <p:spPr>
          <a:xfrm>
            <a:off x="95250" y="4946306"/>
            <a:ext cx="3158135" cy="1810950"/>
          </a:xfrm>
          <a:prstGeom prst="rect">
            <a:avLst/>
          </a:prstGeom>
        </p:spPr>
      </p:pic>
    </p:spTree>
    <p:extLst>
      <p:ext uri="{BB962C8B-B14F-4D97-AF65-F5344CB8AC3E}">
        <p14:creationId xmlns:p14="http://schemas.microsoft.com/office/powerpoint/2010/main" val="222568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09F472B-FE26-94C2-87F0-DFC37C381C5E}"/>
            </a:ext>
          </a:extLst>
        </p:cNvPr>
        <p:cNvGrpSpPr/>
        <p:nvPr/>
      </p:nvGrpSpPr>
      <p:grpSpPr>
        <a:xfrm>
          <a:off x="0" y="0"/>
          <a:ext cx="0" cy="0"/>
          <a:chOff x="0" y="0"/>
          <a:chExt cx="0" cy="0"/>
        </a:xfrm>
      </p:grpSpPr>
      <p:sp>
        <p:nvSpPr>
          <p:cNvPr id="4" name="TextBox 5">
            <a:extLst>
              <a:ext uri="{FF2B5EF4-FFF2-40B4-BE49-F238E27FC236}">
                <a16:creationId xmlns:a16="http://schemas.microsoft.com/office/drawing/2014/main" id="{F0B438FB-C051-C609-367C-B49025D8E460}"/>
              </a:ext>
            </a:extLst>
          </p:cNvPr>
          <p:cNvSpPr txBox="1"/>
          <p:nvPr/>
        </p:nvSpPr>
        <p:spPr>
          <a:xfrm>
            <a:off x="10213493" y="179639"/>
            <a:ext cx="1800000" cy="3477875"/>
          </a:xfrm>
          <a:prstGeom prst="rect">
            <a:avLst/>
          </a:prstGeom>
          <a:solidFill>
            <a:schemeClr val="bg1">
              <a:alpha val="70000"/>
            </a:schemeClr>
          </a:solidFill>
        </p:spPr>
        <p:txBody>
          <a:bodyPr wrap="square">
            <a:spAutoFit/>
          </a:bodyPr>
          <a:lstStyle/>
          <a:p>
            <a:pPr>
              <a:lnSpc>
                <a:spcPts val="2200"/>
              </a:lnSpc>
            </a:pPr>
            <a:r>
              <a:rPr lang="es-ES" sz="2200" dirty="0">
                <a:latin typeface="Bahnschrift Light Condensed" panose="020B0502040204020203" pitchFamily="34" charset="0"/>
              </a:rPr>
              <a:t>Y vi salir de la </a:t>
            </a:r>
            <a:r>
              <a:rPr lang="es-ES" sz="2200" b="1" dirty="0">
                <a:solidFill>
                  <a:srgbClr val="FF0000"/>
                </a:solidFill>
                <a:latin typeface="Bahnschrift Light Condensed" panose="020B0502040204020203" pitchFamily="34" charset="0"/>
              </a:rPr>
              <a:t>boca del dragón, y de la boca de la bestia, y de la boca del falso profeta, tres espíritus inmundos a manera de ranas; </a:t>
            </a:r>
            <a:r>
              <a:rPr lang="es-ES" sz="2200" dirty="0">
                <a:latin typeface="Bahnschrift Light Condensed" panose="020B0502040204020203" pitchFamily="34" charset="0"/>
              </a:rPr>
              <a:t>(Apocalipsis 16:13)</a:t>
            </a:r>
            <a:r>
              <a:rPr lang="en-US" sz="2200" dirty="0">
                <a:latin typeface="Bahnschrift Light Condensed" panose="020B0502040204020203" pitchFamily="34" charset="0"/>
              </a:rPr>
              <a:t> </a:t>
            </a:r>
          </a:p>
        </p:txBody>
      </p:sp>
      <p:sp>
        <p:nvSpPr>
          <p:cNvPr id="14" name="Ellipse 13">
            <a:extLst>
              <a:ext uri="{FF2B5EF4-FFF2-40B4-BE49-F238E27FC236}">
                <a16:creationId xmlns:a16="http://schemas.microsoft.com/office/drawing/2014/main" id="{6C905F37-F51C-ED52-61C8-2A26D49ECFEE}"/>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5A55FD91-0302-ADCB-996F-C77ADACE3CB4}"/>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A65B6382-739A-7CB1-0BFF-B98CF014B621}"/>
              </a:ext>
            </a:extLst>
          </p:cNvPr>
          <p:cNvPicPr>
            <a:picLocks noChangeAspect="1"/>
          </p:cNvPicPr>
          <p:nvPr/>
        </p:nvPicPr>
        <p:blipFill>
          <a:blip r:embed="rId6"/>
          <a:srcRect t="29348"/>
          <a:stretch>
            <a:fillRect/>
          </a:stretch>
        </p:blipFill>
        <p:spPr>
          <a:xfrm>
            <a:off x="95250" y="4946306"/>
            <a:ext cx="3158135" cy="1810950"/>
          </a:xfrm>
          <a:prstGeom prst="rect">
            <a:avLst/>
          </a:prstGeom>
        </p:spPr>
      </p:pic>
      <p:sp>
        <p:nvSpPr>
          <p:cNvPr id="3" name="Ellipse 2">
            <a:extLst>
              <a:ext uri="{FF2B5EF4-FFF2-40B4-BE49-F238E27FC236}">
                <a16:creationId xmlns:a16="http://schemas.microsoft.com/office/drawing/2014/main" id="{AA333933-5870-5FDA-484A-1138075A47D5}"/>
              </a:ext>
            </a:extLst>
          </p:cNvPr>
          <p:cNvSpPr/>
          <p:nvPr/>
        </p:nvSpPr>
        <p:spPr>
          <a:xfrm>
            <a:off x="4296000" y="2059641"/>
            <a:ext cx="1800000" cy="1800000"/>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Tree>
    <p:extLst>
      <p:ext uri="{BB962C8B-B14F-4D97-AF65-F5344CB8AC3E}">
        <p14:creationId xmlns:p14="http://schemas.microsoft.com/office/powerpoint/2010/main" val="289615186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10107</TotalTime>
  <Words>4655</Words>
  <Application>Microsoft Office PowerPoint</Application>
  <PresentationFormat>Breitbild</PresentationFormat>
  <Paragraphs>160</Paragraphs>
  <Slides>34</Slides>
  <Notes>34</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34</vt:i4>
      </vt:variant>
    </vt:vector>
  </HeadingPairs>
  <TitlesOfParts>
    <vt:vector size="44" baseType="lpstr">
      <vt:lpstr>Agency FB</vt:lpstr>
      <vt:lpstr>Aptos</vt:lpstr>
      <vt:lpstr>Aptos Display</vt:lpstr>
      <vt:lpstr>Arial</vt:lpstr>
      <vt:lpstr>Bahnschrift Light</vt:lpstr>
      <vt:lpstr>Bahnschrift Light Condensed</vt:lpstr>
      <vt:lpstr>Bilbo Swash Caps</vt:lpstr>
      <vt:lpstr>Cardo</vt:lpstr>
      <vt:lpstr>Gentium</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Gerhard Traweger</dc:creator>
  <cp:lastModifiedBy>Gerhard Traweger</cp:lastModifiedBy>
  <cp:revision>460</cp:revision>
  <dcterms:created xsi:type="dcterms:W3CDTF">2026-01-30T12:56:50Z</dcterms:created>
  <dcterms:modified xsi:type="dcterms:W3CDTF">2026-06-12T14:14:42Z</dcterms:modified>
</cp:coreProperties>
</file>